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media/image33.jpg" ContentType="image/jpeg"/>
  <Override PartName="/ppt/media/image35.jpg" ContentType="image/jpeg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image44.jpg" ContentType="image/jpeg"/>
  <Override PartName="/ppt/media/image45.JPG" ContentType="image/jpeg"/>
  <Override PartName="/ppt/media/image46.jpg" ContentType="image/jpeg"/>
  <Override PartName="/ppt/media/image47.jpg" ContentType="image/jpeg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media/image89.jpg" ContentType="image/jpeg"/>
  <Override PartName="/ppt/media/image93.jpg" ContentType="image/jpeg"/>
  <Override PartName="/ppt/media/image94.jpg" ContentType="image/jpeg"/>
  <Override PartName="/ppt/notesSlides/notesSlide5.xml" ContentType="application/vnd.openxmlformats-officedocument.presentationml.notesSlide+xml"/>
  <Override PartName="/ppt/media/image107.jpg" ContentType="image/jpeg"/>
  <Override PartName="/ppt/media/image108.jpg" ContentType="image/jpeg"/>
  <Override PartName="/ppt/notesSlides/notesSlide6.xml" ContentType="application/vnd.openxmlformats-officedocument.presentationml.notesSlide+xml"/>
  <Override PartName="/ppt/media/image109.jpg" ContentType="image/jpeg"/>
  <Override PartName="/ppt/media/image110.jpg" ContentType="image/jpeg"/>
  <Override PartName="/ppt/media/image111.jpg" ContentType="image/jpeg"/>
  <Override PartName="/ppt/media/image112.jpg" ContentType="image/jpeg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9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4" r:id="rId17"/>
    <p:sldId id="275" r:id="rId18"/>
    <p:sldId id="315" r:id="rId19"/>
    <p:sldId id="276" r:id="rId20"/>
    <p:sldId id="277" r:id="rId21"/>
    <p:sldId id="278" r:id="rId22"/>
    <p:sldId id="279" r:id="rId23"/>
    <p:sldId id="280" r:id="rId24"/>
    <p:sldId id="281" r:id="rId25"/>
    <p:sldId id="283" r:id="rId26"/>
    <p:sldId id="284" r:id="rId27"/>
    <p:sldId id="285" r:id="rId28"/>
    <p:sldId id="316" r:id="rId29"/>
    <p:sldId id="318" r:id="rId30"/>
    <p:sldId id="317" r:id="rId31"/>
    <p:sldId id="286" r:id="rId32"/>
    <p:sldId id="323" r:id="rId33"/>
    <p:sldId id="319" r:id="rId34"/>
    <p:sldId id="287" r:id="rId35"/>
    <p:sldId id="288" r:id="rId36"/>
    <p:sldId id="289" r:id="rId37"/>
    <p:sldId id="290" r:id="rId38"/>
    <p:sldId id="291" r:id="rId39"/>
    <p:sldId id="292" r:id="rId40"/>
    <p:sldId id="294" r:id="rId41"/>
    <p:sldId id="296" r:id="rId42"/>
    <p:sldId id="297" r:id="rId43"/>
    <p:sldId id="298" r:id="rId44"/>
    <p:sldId id="299" r:id="rId45"/>
    <p:sldId id="301" r:id="rId46"/>
    <p:sldId id="302" r:id="rId47"/>
    <p:sldId id="303" r:id="rId48"/>
    <p:sldId id="305" r:id="rId49"/>
    <p:sldId id="306" r:id="rId50"/>
    <p:sldId id="307" r:id="rId51"/>
    <p:sldId id="308" r:id="rId52"/>
    <p:sldId id="309" r:id="rId53"/>
    <p:sldId id="322" r:id="rId54"/>
    <p:sldId id="311" r:id="rId55"/>
    <p:sldId id="312" r:id="rId56"/>
    <p:sldId id="321" r:id="rId57"/>
    <p:sldId id="313" r:id="rId58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B1A8"/>
    <a:srgbClr val="31859C"/>
    <a:srgbClr val="5FA6AB"/>
    <a:srgbClr val="E9392C"/>
    <a:srgbClr val="FF0000"/>
    <a:srgbClr val="60A8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51" autoAdjust="0"/>
    <p:restoredTop sz="94316" autoAdjust="0"/>
  </p:normalViewPr>
  <p:slideViewPr>
    <p:cSldViewPr>
      <p:cViewPr varScale="1">
        <p:scale>
          <a:sx n="104" d="100"/>
          <a:sy n="104" d="100"/>
        </p:scale>
        <p:origin x="120" y="21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586464790991086E-3"/>
          <c:y val="3.6368756279218505E-2"/>
          <c:w val="0.75437697806338611"/>
          <c:h val="0.86664789364286554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pattFill prst="trellis">
              <a:fgClr>
                <a:srgbClr val="64B1A8"/>
              </a:fgClr>
              <a:bgClr>
                <a:schemeClr val="bg1"/>
              </a:bgClr>
            </a:pattFill>
          </c:spPr>
          <c:dPt>
            <c:idx val="0"/>
            <c:bubble3D val="0"/>
            <c:spPr>
              <a:pattFill prst="trellis">
                <a:fgClr>
                  <a:srgbClr val="64B1A8"/>
                </a:fgClr>
                <a:bgClr>
                  <a:schemeClr val="bg1"/>
                </a:bgClr>
              </a:patt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D9A-4CEA-8367-841935E4CA59}"/>
              </c:ext>
            </c:extLst>
          </c:dPt>
          <c:cat>
            <c:strRef>
              <c:f>Лист1!$A$2</c:f>
              <c:strCache>
                <c:ptCount val="1"/>
                <c:pt idx="0">
                  <c:v>Кв. 1</c:v>
                </c:pt>
              </c:strCache>
            </c:strRef>
          </c:cat>
          <c:val>
            <c:numRef>
              <c:f>Лист1!$B$2</c:f>
              <c:numCache>
                <c:formatCode>0%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9A-4CEA-8367-841935E4CA5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2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DBB55E-96BB-4846-9E04-897115E91032}" type="datetimeFigureOut">
              <a:rPr lang="ru-RU" smtClean="0"/>
              <a:t>17.10.2025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4C514-B601-4F74-A5EC-6862833B63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9325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4C514-B601-4F74-A5EC-6862833B63C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0996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4C514-B601-4F74-A5EC-6862833B63C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3812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4C514-B601-4F74-A5EC-6862833B63C2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696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4C514-B601-4F74-A5EC-6862833B63C2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5190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4C514-B601-4F74-A5EC-6862833B63C2}" type="slidenum">
              <a:rPr lang="ru-RU" smtClean="0"/>
              <a:t>54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7880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4C514-B601-4F74-A5EC-6862833B63C2}" type="slidenum">
              <a:rPr lang="ru-RU" smtClean="0"/>
              <a:t>55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7237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4C514-B601-4F74-A5EC-6862833B63C2}" type="slidenum">
              <a:rPr lang="ru-RU" smtClean="0"/>
              <a:t>57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9518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2C4788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2C4788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99631" y="807719"/>
            <a:ext cx="4395216" cy="3072384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6199631" y="807719"/>
            <a:ext cx="4395470" cy="3072765"/>
          </a:xfrm>
          <a:custGeom>
            <a:avLst/>
            <a:gdLst/>
            <a:ahLst/>
            <a:cxnLst/>
            <a:rect l="l" t="t" r="r" b="b"/>
            <a:pathLst>
              <a:path w="4395470" h="3072765">
                <a:moveTo>
                  <a:pt x="4395216" y="0"/>
                </a:moveTo>
                <a:lnTo>
                  <a:pt x="4395216" y="2290826"/>
                </a:lnTo>
                <a:lnTo>
                  <a:pt x="2197608" y="3072384"/>
                </a:lnTo>
                <a:lnTo>
                  <a:pt x="0" y="2290826"/>
                </a:lnTo>
                <a:lnTo>
                  <a:pt x="0" y="0"/>
                </a:lnTo>
                <a:lnTo>
                  <a:pt x="2197608" y="781557"/>
                </a:lnTo>
                <a:lnTo>
                  <a:pt x="4395216" y="0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99631" y="3410712"/>
            <a:ext cx="4395216" cy="3072384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6199631" y="3410712"/>
            <a:ext cx="4395470" cy="3072765"/>
          </a:xfrm>
          <a:custGeom>
            <a:avLst/>
            <a:gdLst/>
            <a:ahLst/>
            <a:cxnLst/>
            <a:rect l="l" t="t" r="r" b="b"/>
            <a:pathLst>
              <a:path w="4395470" h="3072765">
                <a:moveTo>
                  <a:pt x="4395216" y="0"/>
                </a:moveTo>
                <a:lnTo>
                  <a:pt x="4395216" y="2290864"/>
                </a:lnTo>
                <a:lnTo>
                  <a:pt x="2197608" y="3072384"/>
                </a:lnTo>
                <a:lnTo>
                  <a:pt x="0" y="2290864"/>
                </a:lnTo>
                <a:lnTo>
                  <a:pt x="0" y="0"/>
                </a:lnTo>
                <a:lnTo>
                  <a:pt x="2197608" y="781557"/>
                </a:lnTo>
                <a:lnTo>
                  <a:pt x="4395216" y="0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2C4788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34059" y="1840230"/>
            <a:ext cx="5150485" cy="34563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37888" y="0"/>
            <a:ext cx="3227832" cy="1944624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2499360"/>
            <a:ext cx="6272783" cy="4358640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3346703"/>
            <a:ext cx="5785103" cy="3511296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161019" y="82296"/>
            <a:ext cx="4030979" cy="653186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2C4788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0563" y="232663"/>
            <a:ext cx="11510873" cy="6343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2C4788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69416" y="3259316"/>
            <a:ext cx="5046345" cy="2642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jpg"/><Relationship Id="rId4" Type="http://schemas.openxmlformats.org/officeDocument/2006/relationships/image" Target="../media/image19.png"/><Relationship Id="rId9" Type="http://schemas.openxmlformats.org/officeDocument/2006/relationships/image" Target="../media/image3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6" Type="http://schemas.openxmlformats.org/officeDocument/2006/relationships/chart" Target="../charts/chart1.xml"/><Relationship Id="rId5" Type="http://schemas.openxmlformats.org/officeDocument/2006/relationships/image" Target="../media/image35.jpg"/><Relationship Id="rId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9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1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5.JPG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7.jp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7" Type="http://schemas.openxmlformats.org/officeDocument/2006/relationships/image" Target="../media/image59.jp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jpg"/><Relationship Id="rId4" Type="http://schemas.openxmlformats.org/officeDocument/2006/relationships/image" Target="../media/image5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png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13" Type="http://schemas.openxmlformats.org/officeDocument/2006/relationships/image" Target="../media/image78.jpeg"/><Relationship Id="rId3" Type="http://schemas.openxmlformats.org/officeDocument/2006/relationships/image" Target="../media/image18.png"/><Relationship Id="rId7" Type="http://schemas.openxmlformats.org/officeDocument/2006/relationships/image" Target="../media/image72.jpeg"/><Relationship Id="rId12" Type="http://schemas.openxmlformats.org/officeDocument/2006/relationships/image" Target="../media/image77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1.jpeg"/><Relationship Id="rId11" Type="http://schemas.openxmlformats.org/officeDocument/2006/relationships/image" Target="../media/image76.jpeg"/><Relationship Id="rId5" Type="http://schemas.openxmlformats.org/officeDocument/2006/relationships/image" Target="../media/image70.jpeg"/><Relationship Id="rId10" Type="http://schemas.openxmlformats.org/officeDocument/2006/relationships/image" Target="../media/image75.jpeg"/><Relationship Id="rId4" Type="http://schemas.openxmlformats.org/officeDocument/2006/relationships/image" Target="../media/image19.png"/><Relationship Id="rId9" Type="http://schemas.openxmlformats.org/officeDocument/2006/relationships/image" Target="../media/image74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18.png"/><Relationship Id="rId7" Type="http://schemas.openxmlformats.org/officeDocument/2006/relationships/image" Target="../media/image81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0.jpeg"/><Relationship Id="rId11" Type="http://schemas.openxmlformats.org/officeDocument/2006/relationships/image" Target="../media/image85.jpeg"/><Relationship Id="rId5" Type="http://schemas.openxmlformats.org/officeDocument/2006/relationships/image" Target="../media/image79.jpeg"/><Relationship Id="rId10" Type="http://schemas.openxmlformats.org/officeDocument/2006/relationships/image" Target="../media/image84.jpeg"/><Relationship Id="rId4" Type="http://schemas.openxmlformats.org/officeDocument/2006/relationships/image" Target="../media/image19.png"/><Relationship Id="rId9" Type="http://schemas.openxmlformats.org/officeDocument/2006/relationships/image" Target="../media/image83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jpg"/><Relationship Id="rId4" Type="http://schemas.openxmlformats.org/officeDocument/2006/relationships/image" Target="../media/image1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9.jpg"/><Relationship Id="rId4" Type="http://schemas.openxmlformats.org/officeDocument/2006/relationships/image" Target="../media/image1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2.jpg"/><Relationship Id="rId4" Type="http://schemas.openxmlformats.org/officeDocument/2006/relationships/image" Target="../media/image1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3.jpg"/><Relationship Id="rId4" Type="http://schemas.openxmlformats.org/officeDocument/2006/relationships/image" Target="../media/image3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4.jpg"/><Relationship Id="rId4" Type="http://schemas.openxmlformats.org/officeDocument/2006/relationships/image" Target="../media/image3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7.jp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18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1.jpg"/><Relationship Id="rId4" Type="http://schemas.openxmlformats.org/officeDocument/2006/relationships/image" Target="../media/image1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05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4.jpeg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10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7.jpg"/><Relationship Id="rId5" Type="http://schemas.openxmlformats.org/officeDocument/2006/relationships/image" Target="../media/image106.png"/><Relationship Id="rId4" Type="http://schemas.openxmlformats.org/officeDocument/2006/relationships/image" Target="../media/image18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2.jpg"/><Relationship Id="rId5" Type="http://schemas.openxmlformats.org/officeDocument/2006/relationships/image" Target="../media/image111.jpg"/><Relationship Id="rId4" Type="http://schemas.openxmlformats.org/officeDocument/2006/relationships/image" Target="../media/image110.jp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14.png"/><Relationship Id="rId7" Type="http://schemas.openxmlformats.org/officeDocument/2006/relationships/image" Target="../media/image118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115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61732" cy="684846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767864" y="3023625"/>
            <a:ext cx="3403621" cy="383437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2429255" y="131063"/>
            <a:ext cx="7260590" cy="2612390"/>
            <a:chOff x="2429255" y="131063"/>
            <a:chExt cx="7260590" cy="261239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61688" y="131063"/>
              <a:ext cx="3395471" cy="19050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9255" y="2023871"/>
              <a:ext cx="7260335" cy="719327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2991357" y="3737313"/>
            <a:ext cx="6329045" cy="1238159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415"/>
              </a:spcBef>
            </a:pP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«О</a:t>
            </a:r>
            <a:r>
              <a:rPr sz="1800" spc="-6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ПЕРСПЕКТИВНОМ</a:t>
            </a:r>
            <a:r>
              <a:rPr sz="1800" spc="-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РАЗВИТИИ</a:t>
            </a:r>
            <a:r>
              <a:rPr sz="1800" spc="-3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2C4788"/>
                </a:solidFill>
                <a:latin typeface="Arial Black"/>
                <a:cs typeface="Arial Black"/>
              </a:rPr>
              <a:t>СИСТЕМЫ</a:t>
            </a:r>
            <a:endParaRPr sz="1800" dirty="0">
              <a:latin typeface="Arial Black"/>
              <a:cs typeface="Arial Black"/>
            </a:endParaRPr>
          </a:p>
          <a:p>
            <a:pPr marL="3175" algn="ctr">
              <a:lnSpc>
                <a:spcPct val="100000"/>
              </a:lnSpc>
              <a:spcBef>
                <a:spcPts val="315"/>
              </a:spcBef>
            </a:pP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ОБРАЗОВАНИЯ</a:t>
            </a:r>
            <a:r>
              <a:rPr sz="1800" spc="-10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lang="ru-RU" spc="-105" dirty="0" smtClean="0">
                <a:solidFill>
                  <a:srgbClr val="2C4788"/>
                </a:solidFill>
                <a:latin typeface="Arial Black"/>
                <a:cs typeface="Arial Black"/>
              </a:rPr>
              <a:t>МР «</a:t>
            </a:r>
            <a:r>
              <a:rPr lang="ru-RU" sz="1800" spc="-105" dirty="0" smtClean="0">
                <a:solidFill>
                  <a:srgbClr val="2C4788"/>
                </a:solidFill>
                <a:latin typeface="Arial Black"/>
                <a:cs typeface="Arial Black"/>
              </a:rPr>
              <a:t>ХУНЗАХСКИЙ РАЙОН» </a:t>
            </a:r>
            <a:br>
              <a:rPr lang="ru-RU" sz="1800" spc="-105" dirty="0" smtClean="0">
                <a:solidFill>
                  <a:srgbClr val="2C4788"/>
                </a:solidFill>
                <a:latin typeface="Arial Black"/>
                <a:cs typeface="Arial Black"/>
              </a:rPr>
            </a:br>
            <a:r>
              <a:rPr sz="1800" dirty="0" smtClean="0">
                <a:solidFill>
                  <a:srgbClr val="2C4788"/>
                </a:solidFill>
                <a:latin typeface="Arial Black"/>
                <a:cs typeface="Arial Black"/>
              </a:rPr>
              <a:t>В</a:t>
            </a:r>
            <a:r>
              <a:rPr sz="1800" spc="-90" dirty="0" smtClean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РАМКАХ</a:t>
            </a:r>
            <a:r>
              <a:rPr sz="1800" spc="-5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РЕАЛИЗАЦИИ</a:t>
            </a:r>
            <a:r>
              <a:rPr sz="1800" spc="-1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СТРАТЕГИИ</a:t>
            </a:r>
            <a:r>
              <a:rPr sz="1800" spc="-3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2C4788"/>
                </a:solidFill>
                <a:latin typeface="Arial Black"/>
                <a:cs typeface="Arial Black"/>
              </a:rPr>
              <a:t>РАЗВИТИЯ</a:t>
            </a:r>
            <a:endParaRPr sz="1800" dirty="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  <a:spcBef>
                <a:spcPts val="315"/>
              </a:spcBef>
            </a:pP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ОБРАЗОВАНИЯ</a:t>
            </a:r>
            <a:r>
              <a:rPr sz="1800" spc="-114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РОССИЙСКОЙ</a:t>
            </a:r>
            <a:r>
              <a:rPr sz="1800" spc="-9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spc="-10" dirty="0" smtClean="0">
                <a:solidFill>
                  <a:srgbClr val="2C4788"/>
                </a:solidFill>
                <a:latin typeface="Arial Black"/>
                <a:cs typeface="Arial Black"/>
              </a:rPr>
              <a:t>ФЕДЕРАЦИИ»</a:t>
            </a:r>
            <a:endParaRPr sz="1800" dirty="0">
              <a:latin typeface="Arial Black"/>
              <a:cs typeface="Arial Black"/>
            </a:endParaRPr>
          </a:p>
        </p:txBody>
      </p:sp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98120" y="0"/>
            <a:ext cx="1667256" cy="297484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876800" y="5486400"/>
            <a:ext cx="19812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2"/>
                </a:solidFill>
                <a:latin typeface="Arial Black" panose="020B0A04020102020204" pitchFamily="34" charset="0"/>
              </a:rPr>
              <a:t>2025 </a:t>
            </a:r>
            <a:endParaRPr lang="ru-RU" dirty="0">
              <a:solidFill>
                <a:schemeClr val="tx2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79135" y="0"/>
              <a:ext cx="6912863" cy="68579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7135"/>
              <a:ext cx="6095999" cy="187147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5035294"/>
              <a:ext cx="6388607" cy="182270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42744" y="310895"/>
              <a:ext cx="1091183" cy="12954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379882" y="1782902"/>
            <a:ext cx="4520565" cy="315531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94615" algn="ctr">
              <a:lnSpc>
                <a:spcPts val="1895"/>
              </a:lnSpc>
              <a:spcBef>
                <a:spcPts val="110"/>
              </a:spcBef>
            </a:pPr>
            <a:r>
              <a:rPr sz="1600" b="1" i="1" dirty="0">
                <a:latin typeface="Arial"/>
                <a:cs typeface="Arial"/>
              </a:rPr>
              <a:t>Указ</a:t>
            </a:r>
            <a:r>
              <a:rPr sz="1600" b="1" i="1" spc="-2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Президента</a:t>
            </a:r>
            <a:r>
              <a:rPr sz="1600" b="1" i="1" spc="-70" dirty="0">
                <a:latin typeface="Arial"/>
                <a:cs typeface="Arial"/>
              </a:rPr>
              <a:t> </a:t>
            </a:r>
            <a:r>
              <a:rPr sz="1600" b="1" i="1" spc="-10" dirty="0">
                <a:latin typeface="Arial"/>
                <a:cs typeface="Arial"/>
              </a:rPr>
              <a:t>Российской</a:t>
            </a:r>
            <a:r>
              <a:rPr sz="1600" b="1" i="1" spc="-80" dirty="0">
                <a:latin typeface="Arial"/>
                <a:cs typeface="Arial"/>
              </a:rPr>
              <a:t> </a:t>
            </a:r>
            <a:r>
              <a:rPr sz="1600" b="1" i="1" spc="-10" dirty="0">
                <a:latin typeface="Arial"/>
                <a:cs typeface="Arial"/>
              </a:rPr>
              <a:t>Федерации</a:t>
            </a:r>
            <a:endParaRPr sz="1600">
              <a:latin typeface="Arial"/>
              <a:cs typeface="Arial"/>
            </a:endParaRPr>
          </a:p>
          <a:p>
            <a:pPr marL="93980" algn="ctr">
              <a:lnSpc>
                <a:spcPts val="1895"/>
              </a:lnSpc>
            </a:pPr>
            <a:r>
              <a:rPr sz="1600" b="1" i="1" dirty="0">
                <a:latin typeface="Arial"/>
                <a:cs typeface="Arial"/>
              </a:rPr>
              <a:t>от</a:t>
            </a:r>
            <a:r>
              <a:rPr sz="1600" b="1" i="1" spc="-25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7</a:t>
            </a:r>
            <a:r>
              <a:rPr sz="1600" b="1" i="1" spc="-3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мая</a:t>
            </a:r>
            <a:r>
              <a:rPr sz="1600" b="1" i="1" spc="-25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2024</a:t>
            </a:r>
            <a:r>
              <a:rPr sz="1600" b="1" i="1" spc="-35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года</a:t>
            </a:r>
            <a:r>
              <a:rPr sz="1600" b="1" i="1" spc="-15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№</a:t>
            </a:r>
            <a:r>
              <a:rPr sz="1600" b="1" i="1" spc="-25" dirty="0">
                <a:latin typeface="Arial"/>
                <a:cs typeface="Arial"/>
              </a:rPr>
              <a:t> 309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5"/>
              </a:spcBef>
            </a:pPr>
            <a:endParaRPr sz="16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600" dirty="0">
                <a:latin typeface="Microsoft Sans Serif"/>
                <a:cs typeface="Microsoft Sans Serif"/>
              </a:rPr>
              <a:t>«О</a:t>
            </a:r>
            <a:r>
              <a:rPr sz="1600" spc="-3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национальных</a:t>
            </a:r>
            <a:r>
              <a:rPr sz="1600" spc="-3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целях</a:t>
            </a:r>
            <a:r>
              <a:rPr sz="1600" spc="-3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развития</a:t>
            </a:r>
            <a:endParaRPr sz="16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</a:pPr>
            <a:r>
              <a:rPr sz="1600" spc="-20" dirty="0">
                <a:latin typeface="Microsoft Sans Serif"/>
                <a:cs typeface="Microsoft Sans Serif"/>
              </a:rPr>
              <a:t>Российской</a:t>
            </a:r>
            <a:r>
              <a:rPr sz="1600" spc="-60" dirty="0">
                <a:latin typeface="Microsoft Sans Serif"/>
                <a:cs typeface="Microsoft Sans Serif"/>
              </a:rPr>
              <a:t> </a:t>
            </a:r>
            <a:r>
              <a:rPr sz="1600" spc="-25" dirty="0">
                <a:latin typeface="Microsoft Sans Serif"/>
                <a:cs typeface="Microsoft Sans Serif"/>
              </a:rPr>
              <a:t>Федерации</a:t>
            </a:r>
            <a:r>
              <a:rPr sz="1600" spc="-2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на</a:t>
            </a:r>
            <a:r>
              <a:rPr sz="1600" spc="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период</a:t>
            </a:r>
            <a:r>
              <a:rPr sz="1600" spc="-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до</a:t>
            </a:r>
            <a:r>
              <a:rPr sz="1600" spc="-1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2030</a:t>
            </a:r>
            <a:r>
              <a:rPr sz="1600" spc="-30" dirty="0">
                <a:latin typeface="Microsoft Sans Serif"/>
                <a:cs typeface="Microsoft Sans Serif"/>
              </a:rPr>
              <a:t> </a:t>
            </a:r>
            <a:r>
              <a:rPr sz="1600" spc="-20" dirty="0">
                <a:latin typeface="Microsoft Sans Serif"/>
                <a:cs typeface="Microsoft Sans Serif"/>
              </a:rPr>
              <a:t>года</a:t>
            </a:r>
            <a:endParaRPr sz="16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</a:pPr>
            <a:r>
              <a:rPr sz="1600" dirty="0">
                <a:latin typeface="Microsoft Sans Serif"/>
                <a:cs typeface="Microsoft Sans Serif"/>
              </a:rPr>
              <a:t>и</a:t>
            </a:r>
            <a:r>
              <a:rPr sz="1600" spc="1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на</a:t>
            </a:r>
            <a:r>
              <a:rPr sz="1600" spc="15" dirty="0">
                <a:latin typeface="Microsoft Sans Serif"/>
                <a:cs typeface="Microsoft Sans Serif"/>
              </a:rPr>
              <a:t> </a:t>
            </a:r>
            <a:r>
              <a:rPr sz="1600" spc="-20" dirty="0">
                <a:latin typeface="Microsoft Sans Serif"/>
                <a:cs typeface="Microsoft Sans Serif"/>
              </a:rPr>
              <a:t>перспективу</a:t>
            </a:r>
            <a:r>
              <a:rPr sz="1600" spc="-4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до</a:t>
            </a:r>
            <a:r>
              <a:rPr sz="1600" spc="2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2036</a:t>
            </a:r>
            <a:r>
              <a:rPr sz="1600" spc="15" dirty="0">
                <a:latin typeface="Microsoft Sans Serif"/>
                <a:cs typeface="Microsoft Sans Serif"/>
              </a:rPr>
              <a:t> </a:t>
            </a:r>
            <a:r>
              <a:rPr sz="1600" spc="-20" dirty="0">
                <a:latin typeface="Microsoft Sans Serif"/>
                <a:cs typeface="Microsoft Sans Serif"/>
              </a:rPr>
              <a:t>года»</a:t>
            </a:r>
            <a:endParaRPr sz="16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555"/>
              </a:spcBef>
            </a:pPr>
            <a:endParaRPr sz="16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</a:pPr>
            <a:r>
              <a:rPr sz="1600" b="1" dirty="0">
                <a:latin typeface="Arial"/>
                <a:cs typeface="Arial"/>
              </a:rPr>
              <a:t>НАЦИОНАЛЬНАЯ</a:t>
            </a:r>
            <a:r>
              <a:rPr sz="1600" b="1" spc="-75" dirty="0">
                <a:latin typeface="Arial"/>
                <a:cs typeface="Arial"/>
              </a:rPr>
              <a:t> </a:t>
            </a:r>
            <a:r>
              <a:rPr sz="1600" b="1" spc="-20" dirty="0">
                <a:latin typeface="Arial"/>
                <a:cs typeface="Arial"/>
              </a:rPr>
              <a:t>ЦЕЛЬ:</a:t>
            </a:r>
            <a:endParaRPr sz="1600">
              <a:latin typeface="Arial"/>
              <a:cs typeface="Arial"/>
            </a:endParaRPr>
          </a:p>
          <a:p>
            <a:pPr marL="570865" marR="565785" algn="ctr">
              <a:lnSpc>
                <a:spcPct val="100000"/>
              </a:lnSpc>
            </a:pPr>
            <a:r>
              <a:rPr sz="1600" b="1" dirty="0">
                <a:latin typeface="Arial"/>
                <a:cs typeface="Arial"/>
              </a:rPr>
              <a:t>реализация</a:t>
            </a:r>
            <a:r>
              <a:rPr sz="1600" b="1" spc="-114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потенциала</a:t>
            </a:r>
            <a:r>
              <a:rPr sz="1600" b="1" spc="-90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каждого </a:t>
            </a:r>
            <a:r>
              <a:rPr sz="1600" b="1" dirty="0">
                <a:latin typeface="Arial"/>
                <a:cs typeface="Arial"/>
              </a:rPr>
              <a:t>человека,</a:t>
            </a:r>
            <a:r>
              <a:rPr sz="1600" b="1" spc="-9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развитие</a:t>
            </a:r>
            <a:r>
              <a:rPr sz="1600" b="1" spc="-3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его</a:t>
            </a:r>
            <a:r>
              <a:rPr sz="1600" b="1" spc="-75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талантов,</a:t>
            </a:r>
            <a:endParaRPr sz="1600">
              <a:latin typeface="Arial"/>
              <a:cs typeface="Arial"/>
            </a:endParaRPr>
          </a:p>
          <a:p>
            <a:pPr marL="635" algn="ctr">
              <a:lnSpc>
                <a:spcPts val="1895"/>
              </a:lnSpc>
              <a:spcBef>
                <a:spcPts val="5"/>
              </a:spcBef>
            </a:pPr>
            <a:r>
              <a:rPr sz="1600" b="1" dirty="0">
                <a:latin typeface="Arial"/>
                <a:cs typeface="Arial"/>
              </a:rPr>
              <a:t>воспитание</a:t>
            </a:r>
            <a:r>
              <a:rPr sz="1600" b="1" spc="-7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патриотичной</a:t>
            </a:r>
            <a:r>
              <a:rPr sz="1600" b="1" spc="-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и</a:t>
            </a:r>
            <a:r>
              <a:rPr sz="1600" b="1" spc="-90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социально</a:t>
            </a:r>
            <a:endParaRPr sz="1600">
              <a:latin typeface="Arial"/>
              <a:cs typeface="Arial"/>
            </a:endParaRPr>
          </a:p>
          <a:p>
            <a:pPr algn="ctr">
              <a:lnSpc>
                <a:spcPts val="1895"/>
              </a:lnSpc>
            </a:pPr>
            <a:r>
              <a:rPr sz="1600" b="1" spc="-10" dirty="0">
                <a:latin typeface="Arial"/>
                <a:cs typeface="Arial"/>
              </a:rPr>
              <a:t>ответственной</a:t>
            </a:r>
            <a:r>
              <a:rPr sz="1600" b="1" spc="-80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личности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797282" y="268817"/>
            <a:ext cx="274955" cy="3879215"/>
          </a:xfrm>
          <a:prstGeom prst="rect">
            <a:avLst/>
          </a:prstGeom>
        </p:spPr>
        <p:txBody>
          <a:bodyPr vert="vert270" wrap="square" lIns="0" tIns="2920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29"/>
              </a:spcBef>
            </a:pPr>
            <a:r>
              <a:rPr sz="14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400" spc="-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400" spc="-5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400" spc="-1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400">
              <a:latin typeface="Arial Black"/>
              <a:cs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6576" y="287274"/>
            <a:ext cx="9721215" cy="51498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СТРАТЕГИЯ</a:t>
            </a:r>
            <a:r>
              <a:rPr sz="1600" spc="-5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РАЗВИТИЯ</a:t>
            </a:r>
            <a:r>
              <a:rPr sz="1600" spc="-2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ОБРАЗОВАНИЯ</a:t>
            </a:r>
            <a:r>
              <a:rPr sz="1600" spc="-2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В</a:t>
            </a:r>
            <a:r>
              <a:rPr sz="1600" spc="-2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РОССИЙСКОЙ</a:t>
            </a:r>
            <a:r>
              <a:rPr sz="1600" spc="-3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ФЕДЕРАЦИИ</a:t>
            </a:r>
            <a:r>
              <a:rPr sz="1600" spc="-6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ДО</a:t>
            </a:r>
            <a:r>
              <a:rPr sz="1600" spc="-1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2036</a:t>
            </a:r>
            <a:r>
              <a:rPr sz="1600" spc="-8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spc="-20" dirty="0">
                <a:solidFill>
                  <a:srgbClr val="2C4788"/>
                </a:solidFill>
                <a:latin typeface="Arial Black"/>
                <a:cs typeface="Arial Black"/>
              </a:rPr>
              <a:t>ГОДА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И</a:t>
            </a:r>
            <a:r>
              <a:rPr sz="1600" spc="-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НА</a:t>
            </a:r>
            <a:r>
              <a:rPr sz="1600" spc="-1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ПЕРСПЕКТИВУ</a:t>
            </a:r>
            <a:r>
              <a:rPr sz="1600" spc="-3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ДО</a:t>
            </a:r>
            <a:r>
              <a:rPr sz="1600" spc="-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2040</a:t>
            </a:r>
            <a:r>
              <a:rPr sz="1600" spc="-7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spc="-20" dirty="0">
                <a:solidFill>
                  <a:srgbClr val="2C4788"/>
                </a:solidFill>
                <a:latin typeface="Arial Black"/>
                <a:cs typeface="Arial Black"/>
              </a:rPr>
              <a:t>ГОДА</a:t>
            </a:r>
            <a:endParaRPr sz="1600"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268224"/>
            <a:ext cx="1027430" cy="1088390"/>
            <a:chOff x="0" y="268224"/>
            <a:chExt cx="1027430" cy="10883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68224"/>
              <a:ext cx="1027175" cy="90830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4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87069" y="545986"/>
            <a:ext cx="330740" cy="670201"/>
          </a:xfrm>
          <a:prstGeom prst="rect">
            <a:avLst/>
          </a:prstGeom>
        </p:spPr>
      </p:pic>
      <p:sp>
        <p:nvSpPr>
          <p:cNvPr id="9" name="object 9"/>
          <p:cNvSpPr/>
          <p:nvPr/>
        </p:nvSpPr>
        <p:spPr>
          <a:xfrm>
            <a:off x="11716511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10"/>
          <p:cNvGrpSpPr/>
          <p:nvPr/>
        </p:nvGrpSpPr>
        <p:grpSpPr>
          <a:xfrm>
            <a:off x="551433" y="2264410"/>
            <a:ext cx="659130" cy="936625"/>
            <a:chOff x="551433" y="2264410"/>
            <a:chExt cx="659130" cy="936625"/>
          </a:xfrm>
        </p:grpSpPr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7783" y="2270760"/>
              <a:ext cx="646176" cy="92354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557783" y="2270760"/>
              <a:ext cx="646430" cy="923925"/>
            </a:xfrm>
            <a:custGeom>
              <a:avLst/>
              <a:gdLst/>
              <a:ahLst/>
              <a:cxnLst/>
              <a:rect l="l" t="t" r="r" b="b"/>
              <a:pathLst>
                <a:path w="646430" h="923925">
                  <a:moveTo>
                    <a:pt x="646176" y="0"/>
                  </a:moveTo>
                  <a:lnTo>
                    <a:pt x="646176" y="600455"/>
                  </a:lnTo>
                  <a:lnTo>
                    <a:pt x="323088" y="923543"/>
                  </a:lnTo>
                  <a:lnTo>
                    <a:pt x="0" y="600455"/>
                  </a:lnTo>
                  <a:lnTo>
                    <a:pt x="0" y="0"/>
                  </a:lnTo>
                  <a:lnTo>
                    <a:pt x="323088" y="323088"/>
                  </a:lnTo>
                  <a:lnTo>
                    <a:pt x="646176" y="0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778865" y="2602230"/>
            <a:ext cx="204470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25" dirty="0">
                <a:solidFill>
                  <a:srgbClr val="FFFFFF"/>
                </a:solidFill>
                <a:latin typeface="Arial Black"/>
                <a:cs typeface="Arial Black"/>
              </a:rPr>
              <a:t>1.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203960" y="2270760"/>
            <a:ext cx="4608830" cy="600710"/>
          </a:xfrm>
          <a:custGeom>
            <a:avLst/>
            <a:gdLst/>
            <a:ahLst/>
            <a:cxnLst/>
            <a:rect l="l" t="t" r="r" b="b"/>
            <a:pathLst>
              <a:path w="4608830" h="600710">
                <a:moveTo>
                  <a:pt x="4608576" y="100075"/>
                </a:moveTo>
                <a:lnTo>
                  <a:pt x="4608576" y="500379"/>
                </a:lnTo>
                <a:lnTo>
                  <a:pt x="4600707" y="539323"/>
                </a:lnTo>
                <a:lnTo>
                  <a:pt x="4579254" y="571134"/>
                </a:lnTo>
                <a:lnTo>
                  <a:pt x="4547443" y="592587"/>
                </a:lnTo>
                <a:lnTo>
                  <a:pt x="4508500" y="600455"/>
                </a:lnTo>
                <a:lnTo>
                  <a:pt x="0" y="600455"/>
                </a:lnTo>
                <a:lnTo>
                  <a:pt x="0" y="0"/>
                </a:lnTo>
                <a:lnTo>
                  <a:pt x="4508500" y="0"/>
                </a:lnTo>
                <a:lnTo>
                  <a:pt x="4547443" y="7868"/>
                </a:lnTo>
                <a:lnTo>
                  <a:pt x="4579254" y="29321"/>
                </a:lnTo>
                <a:lnTo>
                  <a:pt x="4600707" y="61132"/>
                </a:lnTo>
                <a:lnTo>
                  <a:pt x="4608576" y="100075"/>
                </a:lnTo>
                <a:close/>
              </a:path>
            </a:pathLst>
          </a:custGeom>
          <a:ln w="12191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210055" y="2344623"/>
            <a:ext cx="4541520" cy="421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2400" indent="-69850">
              <a:lnSpc>
                <a:spcPts val="1560"/>
              </a:lnSpc>
              <a:spcBef>
                <a:spcPts val="95"/>
              </a:spcBef>
              <a:buSzPct val="92857"/>
              <a:buFont typeface="Microsoft Sans Serif"/>
              <a:buChar char="•"/>
              <a:tabLst>
                <a:tab pos="152400" algn="l"/>
              </a:tabLst>
            </a:pPr>
            <a:r>
              <a:rPr sz="1400" b="1" spc="-10" dirty="0">
                <a:latin typeface="Arial"/>
                <a:cs typeface="Arial"/>
              </a:rPr>
              <a:t>формирование</a:t>
            </a:r>
            <a:r>
              <a:rPr sz="1400" b="1" spc="-5" dirty="0">
                <a:latin typeface="Arial"/>
                <a:cs typeface="Arial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интереса</a:t>
            </a:r>
            <a:r>
              <a:rPr sz="1400" spc="-2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к</a:t>
            </a:r>
            <a:r>
              <a:rPr sz="1400" spc="-7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инженерным</a:t>
            </a:r>
            <a:endParaRPr sz="1400">
              <a:latin typeface="Microsoft Sans Serif"/>
              <a:cs typeface="Microsoft Sans Serif"/>
            </a:endParaRPr>
          </a:p>
          <a:p>
            <a:pPr marL="100965">
              <a:lnSpc>
                <a:spcPts val="1560"/>
              </a:lnSpc>
            </a:pPr>
            <a:r>
              <a:rPr sz="1400" spc="-10" dirty="0">
                <a:latin typeface="Microsoft Sans Serif"/>
                <a:cs typeface="Microsoft Sans Serif"/>
              </a:rPr>
              <a:t>специальностям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551433" y="3069082"/>
            <a:ext cx="659130" cy="933450"/>
            <a:chOff x="551433" y="3069082"/>
            <a:chExt cx="659130" cy="933450"/>
          </a:xfrm>
        </p:grpSpPr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7783" y="3075432"/>
              <a:ext cx="646176" cy="920495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557783" y="3075432"/>
              <a:ext cx="646430" cy="920750"/>
            </a:xfrm>
            <a:custGeom>
              <a:avLst/>
              <a:gdLst/>
              <a:ahLst/>
              <a:cxnLst/>
              <a:rect l="l" t="t" r="r" b="b"/>
              <a:pathLst>
                <a:path w="646430" h="920750">
                  <a:moveTo>
                    <a:pt x="646176" y="0"/>
                  </a:moveTo>
                  <a:lnTo>
                    <a:pt x="646176" y="597407"/>
                  </a:lnTo>
                  <a:lnTo>
                    <a:pt x="323088" y="920495"/>
                  </a:lnTo>
                  <a:lnTo>
                    <a:pt x="0" y="597407"/>
                  </a:lnTo>
                  <a:lnTo>
                    <a:pt x="0" y="0"/>
                  </a:lnTo>
                  <a:lnTo>
                    <a:pt x="323088" y="323088"/>
                  </a:lnTo>
                  <a:lnTo>
                    <a:pt x="646176" y="0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778865" y="3405073"/>
            <a:ext cx="204470" cy="238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spc="-25" dirty="0">
                <a:solidFill>
                  <a:srgbClr val="FFFFFF"/>
                </a:solidFill>
                <a:latin typeface="Arial Black"/>
                <a:cs typeface="Arial Black"/>
              </a:rPr>
              <a:t>2.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203960" y="3075432"/>
            <a:ext cx="4608830" cy="597535"/>
          </a:xfrm>
          <a:custGeom>
            <a:avLst/>
            <a:gdLst/>
            <a:ahLst/>
            <a:cxnLst/>
            <a:rect l="l" t="t" r="r" b="b"/>
            <a:pathLst>
              <a:path w="4608830" h="597535">
                <a:moveTo>
                  <a:pt x="4608576" y="99567"/>
                </a:moveTo>
                <a:lnTo>
                  <a:pt x="4608576" y="497839"/>
                </a:lnTo>
                <a:lnTo>
                  <a:pt x="4600751" y="536596"/>
                </a:lnTo>
                <a:lnTo>
                  <a:pt x="4579413" y="568245"/>
                </a:lnTo>
                <a:lnTo>
                  <a:pt x="4547764" y="589583"/>
                </a:lnTo>
                <a:lnTo>
                  <a:pt x="4509008" y="597407"/>
                </a:lnTo>
                <a:lnTo>
                  <a:pt x="0" y="597407"/>
                </a:lnTo>
                <a:lnTo>
                  <a:pt x="0" y="0"/>
                </a:lnTo>
                <a:lnTo>
                  <a:pt x="4509008" y="0"/>
                </a:lnTo>
                <a:lnTo>
                  <a:pt x="4547764" y="7824"/>
                </a:lnTo>
                <a:lnTo>
                  <a:pt x="4579413" y="29162"/>
                </a:lnTo>
                <a:lnTo>
                  <a:pt x="4600751" y="60811"/>
                </a:lnTo>
                <a:lnTo>
                  <a:pt x="4608576" y="99567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210055" y="3148330"/>
            <a:ext cx="4542155" cy="42100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00965" marR="248920" indent="-19050">
              <a:lnSpc>
                <a:spcPts val="1440"/>
              </a:lnSpc>
              <a:spcBef>
                <a:spcPts val="340"/>
              </a:spcBef>
              <a:buSzPct val="92857"/>
              <a:buFont typeface="Microsoft Sans Serif"/>
              <a:buChar char="•"/>
              <a:tabLst>
                <a:tab pos="100965" algn="l"/>
                <a:tab pos="151765" algn="l"/>
              </a:tabLst>
            </a:pPr>
            <a:r>
              <a:rPr sz="1400" b="1" spc="-10" dirty="0">
                <a:latin typeface="Arial"/>
                <a:cs typeface="Arial"/>
              </a:rPr>
              <a:t>	устранение</a:t>
            </a:r>
            <a:r>
              <a:rPr sz="1400" b="1" spc="5" dirty="0">
                <a:latin typeface="Arial"/>
                <a:cs typeface="Arial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дефицита</a:t>
            </a:r>
            <a:r>
              <a:rPr sz="1400" spc="-20" dirty="0">
                <a:latin typeface="Microsoft Sans Serif"/>
                <a:cs typeface="Microsoft Sans Serif"/>
              </a:rPr>
              <a:t> педагогов</a:t>
            </a:r>
            <a:r>
              <a:rPr sz="1400" spc="-3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и</a:t>
            </a:r>
            <a:r>
              <a:rPr sz="1400" spc="-6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повышение</a:t>
            </a:r>
            <a:r>
              <a:rPr sz="1400" spc="-20" dirty="0">
                <a:latin typeface="Microsoft Sans Serif"/>
                <a:cs typeface="Microsoft Sans Serif"/>
              </a:rPr>
              <a:t> </a:t>
            </a:r>
            <a:r>
              <a:rPr sz="1400" spc="-25" dirty="0">
                <a:latin typeface="Microsoft Sans Serif"/>
                <a:cs typeface="Microsoft Sans Serif"/>
              </a:rPr>
              <a:t>их </a:t>
            </a:r>
            <a:r>
              <a:rPr sz="1400" spc="-10" dirty="0">
                <a:latin typeface="Microsoft Sans Serif"/>
                <a:cs typeface="Microsoft Sans Serif"/>
              </a:rPr>
              <a:t>квалификации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551433" y="3870705"/>
            <a:ext cx="659130" cy="936625"/>
            <a:chOff x="551433" y="3870705"/>
            <a:chExt cx="659130" cy="936625"/>
          </a:xfrm>
        </p:grpSpPr>
        <p:pic>
          <p:nvPicPr>
            <p:cNvPr id="23" name="object 2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7783" y="3877055"/>
              <a:ext cx="646176" cy="92354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57783" y="3877055"/>
              <a:ext cx="646430" cy="923925"/>
            </a:xfrm>
            <a:custGeom>
              <a:avLst/>
              <a:gdLst/>
              <a:ahLst/>
              <a:cxnLst/>
              <a:rect l="l" t="t" r="r" b="b"/>
              <a:pathLst>
                <a:path w="646430" h="923925">
                  <a:moveTo>
                    <a:pt x="646176" y="0"/>
                  </a:moveTo>
                  <a:lnTo>
                    <a:pt x="646176" y="600456"/>
                  </a:lnTo>
                  <a:lnTo>
                    <a:pt x="323088" y="923544"/>
                  </a:lnTo>
                  <a:lnTo>
                    <a:pt x="0" y="600456"/>
                  </a:lnTo>
                  <a:lnTo>
                    <a:pt x="0" y="0"/>
                  </a:lnTo>
                  <a:lnTo>
                    <a:pt x="323088" y="323088"/>
                  </a:lnTo>
                  <a:lnTo>
                    <a:pt x="646176" y="0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778865" y="4208779"/>
            <a:ext cx="204470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25" dirty="0">
                <a:solidFill>
                  <a:srgbClr val="FFFFFF"/>
                </a:solidFill>
                <a:latin typeface="Arial Black"/>
                <a:cs typeface="Arial Black"/>
              </a:rPr>
              <a:t>3.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203960" y="3877055"/>
            <a:ext cx="4608830" cy="600710"/>
          </a:xfrm>
          <a:custGeom>
            <a:avLst/>
            <a:gdLst/>
            <a:ahLst/>
            <a:cxnLst/>
            <a:rect l="l" t="t" r="r" b="b"/>
            <a:pathLst>
              <a:path w="4608830" h="600710">
                <a:moveTo>
                  <a:pt x="4608576" y="100076"/>
                </a:moveTo>
                <a:lnTo>
                  <a:pt x="4608576" y="500380"/>
                </a:lnTo>
                <a:lnTo>
                  <a:pt x="4600707" y="539323"/>
                </a:lnTo>
                <a:lnTo>
                  <a:pt x="4579254" y="571134"/>
                </a:lnTo>
                <a:lnTo>
                  <a:pt x="4547443" y="592587"/>
                </a:lnTo>
                <a:lnTo>
                  <a:pt x="4508500" y="600456"/>
                </a:lnTo>
                <a:lnTo>
                  <a:pt x="0" y="600456"/>
                </a:lnTo>
                <a:lnTo>
                  <a:pt x="0" y="0"/>
                </a:lnTo>
                <a:lnTo>
                  <a:pt x="4508500" y="0"/>
                </a:lnTo>
                <a:lnTo>
                  <a:pt x="4547443" y="7868"/>
                </a:lnTo>
                <a:lnTo>
                  <a:pt x="4579254" y="29321"/>
                </a:lnTo>
                <a:lnTo>
                  <a:pt x="4600707" y="61132"/>
                </a:lnTo>
                <a:lnTo>
                  <a:pt x="4608576" y="100076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210055" y="3951173"/>
            <a:ext cx="4541520" cy="421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2400" indent="-69850">
              <a:lnSpc>
                <a:spcPts val="1560"/>
              </a:lnSpc>
              <a:spcBef>
                <a:spcPts val="95"/>
              </a:spcBef>
              <a:buSzPct val="92857"/>
              <a:buFont typeface="Microsoft Sans Serif"/>
              <a:buChar char="•"/>
              <a:tabLst>
                <a:tab pos="152400" algn="l"/>
              </a:tabLst>
            </a:pPr>
            <a:r>
              <a:rPr sz="1400" b="1" spc="-10" dirty="0">
                <a:latin typeface="Arial"/>
                <a:cs typeface="Arial"/>
              </a:rPr>
              <a:t>обеспечение</a:t>
            </a:r>
            <a:r>
              <a:rPr sz="1400" b="1" spc="-20" dirty="0">
                <a:latin typeface="Arial"/>
                <a:cs typeface="Arial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единства</a:t>
            </a:r>
            <a:r>
              <a:rPr sz="1400" spc="-2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образовательных</a:t>
            </a:r>
            <a:endParaRPr sz="1400">
              <a:latin typeface="Microsoft Sans Serif"/>
              <a:cs typeface="Microsoft Sans Serif"/>
            </a:endParaRPr>
          </a:p>
          <a:p>
            <a:pPr marL="100965">
              <a:lnSpc>
                <a:spcPts val="1560"/>
              </a:lnSpc>
            </a:pPr>
            <a:r>
              <a:rPr sz="1400" spc="-10" dirty="0">
                <a:latin typeface="Microsoft Sans Serif"/>
                <a:cs typeface="Microsoft Sans Serif"/>
              </a:rPr>
              <a:t>пространств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51433" y="4672329"/>
            <a:ext cx="659130" cy="936625"/>
            <a:chOff x="551433" y="4672329"/>
            <a:chExt cx="659130" cy="936625"/>
          </a:xfrm>
        </p:grpSpPr>
        <p:pic>
          <p:nvPicPr>
            <p:cNvPr id="29" name="object 2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57783" y="4678679"/>
              <a:ext cx="646176" cy="923544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557783" y="4678679"/>
              <a:ext cx="646430" cy="923925"/>
            </a:xfrm>
            <a:custGeom>
              <a:avLst/>
              <a:gdLst/>
              <a:ahLst/>
              <a:cxnLst/>
              <a:rect l="l" t="t" r="r" b="b"/>
              <a:pathLst>
                <a:path w="646430" h="923925">
                  <a:moveTo>
                    <a:pt x="646176" y="0"/>
                  </a:moveTo>
                  <a:lnTo>
                    <a:pt x="646176" y="600456"/>
                  </a:lnTo>
                  <a:lnTo>
                    <a:pt x="323088" y="923544"/>
                  </a:lnTo>
                  <a:lnTo>
                    <a:pt x="0" y="600456"/>
                  </a:lnTo>
                  <a:lnTo>
                    <a:pt x="0" y="0"/>
                  </a:lnTo>
                  <a:lnTo>
                    <a:pt x="323088" y="323088"/>
                  </a:lnTo>
                  <a:lnTo>
                    <a:pt x="646176" y="0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778865" y="5011623"/>
            <a:ext cx="204470" cy="238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spc="-25" dirty="0">
                <a:solidFill>
                  <a:srgbClr val="FFFFFF"/>
                </a:solidFill>
                <a:latin typeface="Arial Black"/>
                <a:cs typeface="Arial Black"/>
              </a:rPr>
              <a:t>4.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1203960" y="4678679"/>
            <a:ext cx="4608830" cy="600710"/>
          </a:xfrm>
          <a:custGeom>
            <a:avLst/>
            <a:gdLst/>
            <a:ahLst/>
            <a:cxnLst/>
            <a:rect l="l" t="t" r="r" b="b"/>
            <a:pathLst>
              <a:path w="4608830" h="600710">
                <a:moveTo>
                  <a:pt x="4608576" y="100076"/>
                </a:moveTo>
                <a:lnTo>
                  <a:pt x="4608576" y="500380"/>
                </a:lnTo>
                <a:lnTo>
                  <a:pt x="4600707" y="539323"/>
                </a:lnTo>
                <a:lnTo>
                  <a:pt x="4579254" y="571134"/>
                </a:lnTo>
                <a:lnTo>
                  <a:pt x="4547443" y="592587"/>
                </a:lnTo>
                <a:lnTo>
                  <a:pt x="4508500" y="600456"/>
                </a:lnTo>
                <a:lnTo>
                  <a:pt x="0" y="600456"/>
                </a:lnTo>
                <a:lnTo>
                  <a:pt x="0" y="0"/>
                </a:lnTo>
                <a:lnTo>
                  <a:pt x="4508500" y="0"/>
                </a:lnTo>
                <a:lnTo>
                  <a:pt x="4547443" y="7868"/>
                </a:lnTo>
                <a:lnTo>
                  <a:pt x="4579254" y="29321"/>
                </a:lnTo>
                <a:lnTo>
                  <a:pt x="4600707" y="61132"/>
                </a:lnTo>
                <a:lnTo>
                  <a:pt x="4608576" y="100076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210055" y="4755007"/>
            <a:ext cx="4541520" cy="4210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52400" indent="-69850">
              <a:lnSpc>
                <a:spcPts val="1560"/>
              </a:lnSpc>
              <a:spcBef>
                <a:spcPts val="90"/>
              </a:spcBef>
              <a:buSzPct val="92857"/>
              <a:buFont typeface="Microsoft Sans Serif"/>
              <a:buChar char="•"/>
              <a:tabLst>
                <a:tab pos="152400" algn="l"/>
              </a:tabLst>
            </a:pPr>
            <a:r>
              <a:rPr sz="1400" b="1" dirty="0">
                <a:latin typeface="Arial"/>
                <a:cs typeface="Arial"/>
              </a:rPr>
              <a:t>создание</a:t>
            </a:r>
            <a:r>
              <a:rPr sz="1400" b="1" spc="-85" dirty="0">
                <a:latin typeface="Arial"/>
                <a:cs typeface="Arial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целостной</a:t>
            </a:r>
            <a:r>
              <a:rPr sz="1400" spc="-5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системы</a:t>
            </a:r>
            <a:r>
              <a:rPr sz="1400" spc="-6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воспитательной</a:t>
            </a:r>
            <a:endParaRPr sz="1400">
              <a:latin typeface="Microsoft Sans Serif"/>
              <a:cs typeface="Microsoft Sans Serif"/>
            </a:endParaRPr>
          </a:p>
          <a:p>
            <a:pPr marL="100965">
              <a:lnSpc>
                <a:spcPts val="1560"/>
              </a:lnSpc>
            </a:pPr>
            <a:r>
              <a:rPr sz="1400" dirty="0">
                <a:latin typeface="Microsoft Sans Serif"/>
                <a:cs typeface="Microsoft Sans Serif"/>
              </a:rPr>
              <a:t>работы</a:t>
            </a:r>
            <a:r>
              <a:rPr sz="1400" spc="-3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на</a:t>
            </a:r>
            <a:r>
              <a:rPr sz="1400" spc="-4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всех</a:t>
            </a:r>
            <a:r>
              <a:rPr sz="1400" spc="-4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уровнях</a:t>
            </a:r>
            <a:r>
              <a:rPr sz="1400" spc="2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образования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551433" y="5477002"/>
            <a:ext cx="659130" cy="936625"/>
            <a:chOff x="551433" y="5477002"/>
            <a:chExt cx="659130" cy="936625"/>
          </a:xfrm>
        </p:grpSpPr>
        <p:pic>
          <p:nvPicPr>
            <p:cNvPr id="35" name="object 3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7783" y="5483352"/>
              <a:ext cx="646176" cy="923544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557783" y="5483352"/>
              <a:ext cx="646430" cy="923925"/>
            </a:xfrm>
            <a:custGeom>
              <a:avLst/>
              <a:gdLst/>
              <a:ahLst/>
              <a:cxnLst/>
              <a:rect l="l" t="t" r="r" b="b"/>
              <a:pathLst>
                <a:path w="646430" h="923925">
                  <a:moveTo>
                    <a:pt x="646176" y="0"/>
                  </a:moveTo>
                  <a:lnTo>
                    <a:pt x="646176" y="600456"/>
                  </a:lnTo>
                  <a:lnTo>
                    <a:pt x="323088" y="923544"/>
                  </a:lnTo>
                  <a:lnTo>
                    <a:pt x="0" y="600456"/>
                  </a:lnTo>
                  <a:lnTo>
                    <a:pt x="0" y="0"/>
                  </a:lnTo>
                  <a:lnTo>
                    <a:pt x="323088" y="323088"/>
                  </a:lnTo>
                  <a:lnTo>
                    <a:pt x="646176" y="0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778865" y="5815380"/>
            <a:ext cx="204470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25" dirty="0">
                <a:solidFill>
                  <a:srgbClr val="FFFFFF"/>
                </a:solidFill>
                <a:latin typeface="Arial Black"/>
                <a:cs typeface="Arial Black"/>
              </a:rPr>
              <a:t>5.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1203960" y="5483352"/>
            <a:ext cx="4608830" cy="600710"/>
          </a:xfrm>
          <a:custGeom>
            <a:avLst/>
            <a:gdLst/>
            <a:ahLst/>
            <a:cxnLst/>
            <a:rect l="l" t="t" r="r" b="b"/>
            <a:pathLst>
              <a:path w="4608830" h="600710">
                <a:moveTo>
                  <a:pt x="4608576" y="100076"/>
                </a:moveTo>
                <a:lnTo>
                  <a:pt x="4608576" y="500380"/>
                </a:lnTo>
                <a:lnTo>
                  <a:pt x="4600707" y="539334"/>
                </a:lnTo>
                <a:lnTo>
                  <a:pt x="4579254" y="571144"/>
                </a:lnTo>
                <a:lnTo>
                  <a:pt x="4547443" y="592591"/>
                </a:lnTo>
                <a:lnTo>
                  <a:pt x="4508500" y="600456"/>
                </a:lnTo>
                <a:lnTo>
                  <a:pt x="0" y="600456"/>
                </a:lnTo>
                <a:lnTo>
                  <a:pt x="0" y="0"/>
                </a:lnTo>
                <a:lnTo>
                  <a:pt x="4508500" y="0"/>
                </a:lnTo>
                <a:lnTo>
                  <a:pt x="4547443" y="7868"/>
                </a:lnTo>
                <a:lnTo>
                  <a:pt x="4579254" y="29321"/>
                </a:lnTo>
                <a:lnTo>
                  <a:pt x="4600707" y="61132"/>
                </a:lnTo>
                <a:lnTo>
                  <a:pt x="4608576" y="100076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1210055" y="5558434"/>
            <a:ext cx="4541520" cy="42100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00965" marR="236854" indent="-19050">
              <a:lnSpc>
                <a:spcPts val="1440"/>
              </a:lnSpc>
              <a:spcBef>
                <a:spcPts val="340"/>
              </a:spcBef>
              <a:buSzPct val="92857"/>
              <a:buFont typeface="Microsoft Sans Serif"/>
              <a:buChar char="•"/>
              <a:tabLst>
                <a:tab pos="100965" algn="l"/>
                <a:tab pos="151765" algn="l"/>
              </a:tabLst>
            </a:pPr>
            <a:r>
              <a:rPr sz="1400" b="1" dirty="0">
                <a:latin typeface="Arial"/>
                <a:cs typeface="Arial"/>
              </a:rPr>
              <a:t>	развитие</a:t>
            </a:r>
            <a:r>
              <a:rPr sz="1400" b="1" spc="-20" dirty="0">
                <a:latin typeface="Arial"/>
                <a:cs typeface="Arial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и</a:t>
            </a:r>
            <a:r>
              <a:rPr sz="1400" spc="-8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укрепление</a:t>
            </a:r>
            <a:r>
              <a:rPr sz="1400" spc="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инфраструктуры</a:t>
            </a:r>
            <a:r>
              <a:rPr sz="1400" spc="4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системы образования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6089650" y="2267457"/>
            <a:ext cx="659130" cy="933450"/>
            <a:chOff x="6089650" y="2267457"/>
            <a:chExt cx="659130" cy="933450"/>
          </a:xfrm>
        </p:grpSpPr>
        <p:pic>
          <p:nvPicPr>
            <p:cNvPr id="41" name="object 4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096000" y="2273807"/>
              <a:ext cx="646176" cy="920495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6096000" y="2273807"/>
              <a:ext cx="646430" cy="920750"/>
            </a:xfrm>
            <a:custGeom>
              <a:avLst/>
              <a:gdLst/>
              <a:ahLst/>
              <a:cxnLst/>
              <a:rect l="l" t="t" r="r" b="b"/>
              <a:pathLst>
                <a:path w="646429" h="920750">
                  <a:moveTo>
                    <a:pt x="646176" y="0"/>
                  </a:moveTo>
                  <a:lnTo>
                    <a:pt x="646176" y="597407"/>
                  </a:lnTo>
                  <a:lnTo>
                    <a:pt x="323088" y="920495"/>
                  </a:lnTo>
                  <a:lnTo>
                    <a:pt x="0" y="597407"/>
                  </a:lnTo>
                  <a:lnTo>
                    <a:pt x="0" y="0"/>
                  </a:lnTo>
                  <a:lnTo>
                    <a:pt x="323088" y="323088"/>
                  </a:lnTo>
                  <a:lnTo>
                    <a:pt x="646176" y="0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43"/>
          <p:cNvSpPr txBox="1"/>
          <p:nvPr/>
        </p:nvSpPr>
        <p:spPr>
          <a:xfrm>
            <a:off x="6319265" y="2603754"/>
            <a:ext cx="204470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25" dirty="0">
                <a:solidFill>
                  <a:srgbClr val="FFFFFF"/>
                </a:solidFill>
                <a:latin typeface="Arial Black"/>
                <a:cs typeface="Arial Black"/>
              </a:rPr>
              <a:t>6.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6742176" y="2273807"/>
            <a:ext cx="4608830" cy="597535"/>
          </a:xfrm>
          <a:custGeom>
            <a:avLst/>
            <a:gdLst/>
            <a:ahLst/>
            <a:cxnLst/>
            <a:rect l="l" t="t" r="r" b="b"/>
            <a:pathLst>
              <a:path w="4608830" h="597535">
                <a:moveTo>
                  <a:pt x="4608576" y="99567"/>
                </a:moveTo>
                <a:lnTo>
                  <a:pt x="4608576" y="497839"/>
                </a:lnTo>
                <a:lnTo>
                  <a:pt x="4600751" y="536596"/>
                </a:lnTo>
                <a:lnTo>
                  <a:pt x="4579413" y="568245"/>
                </a:lnTo>
                <a:lnTo>
                  <a:pt x="4547764" y="589583"/>
                </a:lnTo>
                <a:lnTo>
                  <a:pt x="4509008" y="597407"/>
                </a:lnTo>
                <a:lnTo>
                  <a:pt x="0" y="597407"/>
                </a:lnTo>
                <a:lnTo>
                  <a:pt x="0" y="0"/>
                </a:lnTo>
                <a:lnTo>
                  <a:pt x="4509008" y="0"/>
                </a:lnTo>
                <a:lnTo>
                  <a:pt x="4547764" y="7824"/>
                </a:lnTo>
                <a:lnTo>
                  <a:pt x="4579413" y="29162"/>
                </a:lnTo>
                <a:lnTo>
                  <a:pt x="4600751" y="60811"/>
                </a:lnTo>
                <a:lnTo>
                  <a:pt x="4608576" y="99567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6748271" y="2346706"/>
            <a:ext cx="4542155" cy="42100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02870" marR="373380" indent="-19050">
              <a:lnSpc>
                <a:spcPts val="1440"/>
              </a:lnSpc>
              <a:spcBef>
                <a:spcPts val="340"/>
              </a:spcBef>
              <a:buSzPct val="92857"/>
              <a:buFont typeface="Microsoft Sans Serif"/>
              <a:buChar char="•"/>
              <a:tabLst>
                <a:tab pos="102870" algn="l"/>
                <a:tab pos="153670" algn="l"/>
              </a:tabLst>
            </a:pPr>
            <a:r>
              <a:rPr sz="1400" b="1" dirty="0">
                <a:latin typeface="Arial"/>
                <a:cs typeface="Arial"/>
              </a:rPr>
              <a:t>	снижение</a:t>
            </a:r>
            <a:r>
              <a:rPr sz="1400" b="1" spc="-90" dirty="0">
                <a:latin typeface="Arial"/>
                <a:cs typeface="Arial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числа</a:t>
            </a:r>
            <a:r>
              <a:rPr sz="1400" spc="-3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обучающихся,</a:t>
            </a:r>
            <a:r>
              <a:rPr sz="1400" spc="4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испытывающих </a:t>
            </a:r>
            <a:r>
              <a:rPr sz="1400" dirty="0">
                <a:latin typeface="Microsoft Sans Serif"/>
                <a:cs typeface="Microsoft Sans Serif"/>
              </a:rPr>
              <a:t>системные</a:t>
            </a:r>
            <a:r>
              <a:rPr sz="1400" spc="-15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академические</a:t>
            </a:r>
            <a:r>
              <a:rPr sz="1400" spc="5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трудности</a:t>
            </a:r>
            <a:r>
              <a:rPr sz="1400" spc="2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в</a:t>
            </a:r>
            <a:r>
              <a:rPr sz="1400" spc="-4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обучении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6089650" y="3069082"/>
            <a:ext cx="659130" cy="933450"/>
            <a:chOff x="6089650" y="3069082"/>
            <a:chExt cx="659130" cy="933450"/>
          </a:xfrm>
        </p:grpSpPr>
        <p:pic>
          <p:nvPicPr>
            <p:cNvPr id="47" name="object 4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96000" y="3075432"/>
              <a:ext cx="646176" cy="920495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6096000" y="3075432"/>
              <a:ext cx="646430" cy="920750"/>
            </a:xfrm>
            <a:custGeom>
              <a:avLst/>
              <a:gdLst/>
              <a:ahLst/>
              <a:cxnLst/>
              <a:rect l="l" t="t" r="r" b="b"/>
              <a:pathLst>
                <a:path w="646429" h="920750">
                  <a:moveTo>
                    <a:pt x="646176" y="0"/>
                  </a:moveTo>
                  <a:lnTo>
                    <a:pt x="646176" y="597407"/>
                  </a:lnTo>
                  <a:lnTo>
                    <a:pt x="323088" y="920495"/>
                  </a:lnTo>
                  <a:lnTo>
                    <a:pt x="0" y="597407"/>
                  </a:lnTo>
                  <a:lnTo>
                    <a:pt x="0" y="0"/>
                  </a:lnTo>
                  <a:lnTo>
                    <a:pt x="323088" y="323088"/>
                  </a:lnTo>
                  <a:lnTo>
                    <a:pt x="646176" y="0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6319265" y="3406266"/>
            <a:ext cx="204470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25" dirty="0">
                <a:solidFill>
                  <a:srgbClr val="FFFFFF"/>
                </a:solidFill>
                <a:latin typeface="Arial Black"/>
                <a:cs typeface="Arial Black"/>
              </a:rPr>
              <a:t>7.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6742176" y="3075432"/>
            <a:ext cx="4608830" cy="600710"/>
          </a:xfrm>
          <a:custGeom>
            <a:avLst/>
            <a:gdLst/>
            <a:ahLst/>
            <a:cxnLst/>
            <a:rect l="l" t="t" r="r" b="b"/>
            <a:pathLst>
              <a:path w="4608830" h="600710">
                <a:moveTo>
                  <a:pt x="4608576" y="100075"/>
                </a:moveTo>
                <a:lnTo>
                  <a:pt x="4608576" y="500379"/>
                </a:lnTo>
                <a:lnTo>
                  <a:pt x="4600707" y="539323"/>
                </a:lnTo>
                <a:lnTo>
                  <a:pt x="4579254" y="571134"/>
                </a:lnTo>
                <a:lnTo>
                  <a:pt x="4547443" y="592587"/>
                </a:lnTo>
                <a:lnTo>
                  <a:pt x="4508500" y="600455"/>
                </a:lnTo>
                <a:lnTo>
                  <a:pt x="0" y="600455"/>
                </a:lnTo>
                <a:lnTo>
                  <a:pt x="0" y="0"/>
                </a:lnTo>
                <a:lnTo>
                  <a:pt x="4508500" y="0"/>
                </a:lnTo>
                <a:lnTo>
                  <a:pt x="4547443" y="7868"/>
                </a:lnTo>
                <a:lnTo>
                  <a:pt x="4579254" y="29321"/>
                </a:lnTo>
                <a:lnTo>
                  <a:pt x="4600707" y="61132"/>
                </a:lnTo>
                <a:lnTo>
                  <a:pt x="4608576" y="100075"/>
                </a:lnTo>
                <a:close/>
              </a:path>
            </a:pathLst>
          </a:custGeom>
          <a:ln w="12191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6748271" y="3057270"/>
            <a:ext cx="4541520" cy="606425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02870" marR="302260" indent="-19050" algn="just">
              <a:lnSpc>
                <a:spcPct val="86400"/>
              </a:lnSpc>
              <a:spcBef>
                <a:spcPts val="320"/>
              </a:spcBef>
              <a:buSzPct val="92857"/>
              <a:buFont typeface="Microsoft Sans Serif"/>
              <a:buChar char="•"/>
              <a:tabLst>
                <a:tab pos="102870" algn="l"/>
                <a:tab pos="153670" algn="l"/>
              </a:tabLst>
            </a:pPr>
            <a:r>
              <a:rPr sz="1400" b="1" dirty="0">
                <a:latin typeface="Arial"/>
                <a:cs typeface="Arial"/>
              </a:rPr>
              <a:t>	формирование</a:t>
            </a:r>
            <a:r>
              <a:rPr sz="1400" b="1" spc="-55" dirty="0">
                <a:latin typeface="Arial"/>
                <a:cs typeface="Arial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востребованной</a:t>
            </a:r>
            <a:r>
              <a:rPr sz="1400" spc="-3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рынком</a:t>
            </a:r>
            <a:r>
              <a:rPr sz="1400" spc="-7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труда</a:t>
            </a:r>
            <a:r>
              <a:rPr sz="1400" spc="-60" dirty="0">
                <a:latin typeface="Microsoft Sans Serif"/>
                <a:cs typeface="Microsoft Sans Serif"/>
              </a:rPr>
              <a:t> </a:t>
            </a:r>
            <a:r>
              <a:rPr sz="1400" spc="-50" dirty="0">
                <a:latin typeface="Microsoft Sans Serif"/>
                <a:cs typeface="Microsoft Sans Serif"/>
              </a:rPr>
              <a:t>и </a:t>
            </a:r>
            <a:r>
              <a:rPr sz="1400" spc="-10" dirty="0">
                <a:latin typeface="Microsoft Sans Serif"/>
                <a:cs typeface="Microsoft Sans Serif"/>
              </a:rPr>
              <a:t>привлекательной</a:t>
            </a:r>
            <a:r>
              <a:rPr sz="1400" spc="1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для</a:t>
            </a:r>
            <a:r>
              <a:rPr sz="1400" spc="-5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детей</a:t>
            </a:r>
            <a:r>
              <a:rPr sz="1400" spc="-3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и</a:t>
            </a:r>
            <a:r>
              <a:rPr sz="1400" spc="-5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молодёжи</a:t>
            </a:r>
            <a:r>
              <a:rPr sz="1400" spc="-4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системы среднего профессионального</a:t>
            </a:r>
            <a:r>
              <a:rPr sz="1400" spc="7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образования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6089650" y="3870705"/>
            <a:ext cx="659130" cy="936625"/>
            <a:chOff x="6089650" y="3870705"/>
            <a:chExt cx="659130" cy="936625"/>
          </a:xfrm>
        </p:grpSpPr>
        <p:pic>
          <p:nvPicPr>
            <p:cNvPr id="53" name="object 5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6000" y="3877055"/>
              <a:ext cx="646176" cy="923544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6096000" y="3877055"/>
              <a:ext cx="646430" cy="923925"/>
            </a:xfrm>
            <a:custGeom>
              <a:avLst/>
              <a:gdLst/>
              <a:ahLst/>
              <a:cxnLst/>
              <a:rect l="l" t="t" r="r" b="b"/>
              <a:pathLst>
                <a:path w="646429" h="923925">
                  <a:moveTo>
                    <a:pt x="646176" y="0"/>
                  </a:moveTo>
                  <a:lnTo>
                    <a:pt x="646176" y="600456"/>
                  </a:lnTo>
                  <a:lnTo>
                    <a:pt x="323088" y="923544"/>
                  </a:lnTo>
                  <a:lnTo>
                    <a:pt x="0" y="600456"/>
                  </a:lnTo>
                  <a:lnTo>
                    <a:pt x="0" y="0"/>
                  </a:lnTo>
                  <a:lnTo>
                    <a:pt x="323088" y="323088"/>
                  </a:lnTo>
                  <a:lnTo>
                    <a:pt x="646176" y="0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6319265" y="4208779"/>
            <a:ext cx="204470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25" dirty="0">
                <a:solidFill>
                  <a:srgbClr val="FFFFFF"/>
                </a:solidFill>
                <a:latin typeface="Arial Black"/>
                <a:cs typeface="Arial Black"/>
              </a:rPr>
              <a:t>8.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6742176" y="3877055"/>
            <a:ext cx="4608830" cy="600710"/>
          </a:xfrm>
          <a:custGeom>
            <a:avLst/>
            <a:gdLst/>
            <a:ahLst/>
            <a:cxnLst/>
            <a:rect l="l" t="t" r="r" b="b"/>
            <a:pathLst>
              <a:path w="4608830" h="600710">
                <a:moveTo>
                  <a:pt x="4608576" y="100076"/>
                </a:moveTo>
                <a:lnTo>
                  <a:pt x="4608576" y="500380"/>
                </a:lnTo>
                <a:lnTo>
                  <a:pt x="4600707" y="539323"/>
                </a:lnTo>
                <a:lnTo>
                  <a:pt x="4579254" y="571134"/>
                </a:lnTo>
                <a:lnTo>
                  <a:pt x="4547443" y="592587"/>
                </a:lnTo>
                <a:lnTo>
                  <a:pt x="4508500" y="600456"/>
                </a:lnTo>
                <a:lnTo>
                  <a:pt x="0" y="600456"/>
                </a:lnTo>
                <a:lnTo>
                  <a:pt x="0" y="0"/>
                </a:lnTo>
                <a:lnTo>
                  <a:pt x="4508500" y="0"/>
                </a:lnTo>
                <a:lnTo>
                  <a:pt x="4547443" y="7868"/>
                </a:lnTo>
                <a:lnTo>
                  <a:pt x="4579254" y="29321"/>
                </a:lnTo>
                <a:lnTo>
                  <a:pt x="4600707" y="61132"/>
                </a:lnTo>
                <a:lnTo>
                  <a:pt x="4608576" y="100076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 txBox="1"/>
          <p:nvPr/>
        </p:nvSpPr>
        <p:spPr>
          <a:xfrm>
            <a:off x="6748271" y="4043933"/>
            <a:ext cx="4541520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53670" indent="-69850">
              <a:lnSpc>
                <a:spcPct val="100000"/>
              </a:lnSpc>
              <a:spcBef>
                <a:spcPts val="90"/>
              </a:spcBef>
              <a:buSzPct val="92857"/>
              <a:buFont typeface="Microsoft Sans Serif"/>
              <a:buChar char="•"/>
              <a:tabLst>
                <a:tab pos="153670" algn="l"/>
              </a:tabLst>
            </a:pPr>
            <a:r>
              <a:rPr sz="1400" b="1" dirty="0">
                <a:latin typeface="Arial"/>
                <a:cs typeface="Arial"/>
              </a:rPr>
              <a:t>поддержка</a:t>
            </a:r>
            <a:r>
              <a:rPr sz="1400" b="1" spc="-20" dirty="0">
                <a:latin typeface="Arial"/>
                <a:cs typeface="Arial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участников</a:t>
            </a:r>
            <a:r>
              <a:rPr sz="1400" spc="3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СВО</a:t>
            </a:r>
            <a:r>
              <a:rPr sz="1400" spc="-3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и</a:t>
            </a:r>
            <a:r>
              <a:rPr sz="1400" spc="-3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их</a:t>
            </a:r>
            <a:r>
              <a:rPr sz="1400" spc="-30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семей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6089650" y="4672329"/>
            <a:ext cx="659130" cy="936625"/>
            <a:chOff x="6089650" y="4672329"/>
            <a:chExt cx="659130" cy="936625"/>
          </a:xfrm>
        </p:grpSpPr>
        <p:pic>
          <p:nvPicPr>
            <p:cNvPr id="59" name="object 5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096000" y="4678679"/>
              <a:ext cx="646176" cy="923544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6096000" y="4678679"/>
              <a:ext cx="646430" cy="923925"/>
            </a:xfrm>
            <a:custGeom>
              <a:avLst/>
              <a:gdLst/>
              <a:ahLst/>
              <a:cxnLst/>
              <a:rect l="l" t="t" r="r" b="b"/>
              <a:pathLst>
                <a:path w="646429" h="923925">
                  <a:moveTo>
                    <a:pt x="646176" y="0"/>
                  </a:moveTo>
                  <a:lnTo>
                    <a:pt x="646176" y="600456"/>
                  </a:lnTo>
                  <a:lnTo>
                    <a:pt x="323088" y="923544"/>
                  </a:lnTo>
                  <a:lnTo>
                    <a:pt x="0" y="600456"/>
                  </a:lnTo>
                  <a:lnTo>
                    <a:pt x="0" y="0"/>
                  </a:lnTo>
                  <a:lnTo>
                    <a:pt x="323088" y="323088"/>
                  </a:lnTo>
                  <a:lnTo>
                    <a:pt x="646176" y="0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1" name="object 61"/>
          <p:cNvSpPr txBox="1"/>
          <p:nvPr/>
        </p:nvSpPr>
        <p:spPr>
          <a:xfrm>
            <a:off x="6319265" y="5011292"/>
            <a:ext cx="204470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25" dirty="0">
                <a:solidFill>
                  <a:srgbClr val="FFFFFF"/>
                </a:solidFill>
                <a:latin typeface="Arial Black"/>
                <a:cs typeface="Arial Black"/>
              </a:rPr>
              <a:t>9.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6742176" y="4678679"/>
            <a:ext cx="4608830" cy="600710"/>
          </a:xfrm>
          <a:custGeom>
            <a:avLst/>
            <a:gdLst/>
            <a:ahLst/>
            <a:cxnLst/>
            <a:rect l="l" t="t" r="r" b="b"/>
            <a:pathLst>
              <a:path w="4608830" h="600710">
                <a:moveTo>
                  <a:pt x="4608576" y="100076"/>
                </a:moveTo>
                <a:lnTo>
                  <a:pt x="4608576" y="500380"/>
                </a:lnTo>
                <a:lnTo>
                  <a:pt x="4600707" y="539323"/>
                </a:lnTo>
                <a:lnTo>
                  <a:pt x="4579254" y="571134"/>
                </a:lnTo>
                <a:lnTo>
                  <a:pt x="4547443" y="592587"/>
                </a:lnTo>
                <a:lnTo>
                  <a:pt x="4508500" y="600456"/>
                </a:lnTo>
                <a:lnTo>
                  <a:pt x="0" y="600456"/>
                </a:lnTo>
                <a:lnTo>
                  <a:pt x="0" y="0"/>
                </a:lnTo>
                <a:lnTo>
                  <a:pt x="4508500" y="0"/>
                </a:lnTo>
                <a:lnTo>
                  <a:pt x="4547443" y="7868"/>
                </a:lnTo>
                <a:lnTo>
                  <a:pt x="4579254" y="29321"/>
                </a:lnTo>
                <a:lnTo>
                  <a:pt x="4600707" y="61132"/>
                </a:lnTo>
                <a:lnTo>
                  <a:pt x="4608576" y="100076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 txBox="1"/>
          <p:nvPr/>
        </p:nvSpPr>
        <p:spPr>
          <a:xfrm>
            <a:off x="6748271" y="4754371"/>
            <a:ext cx="4541520" cy="42100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02870" marR="974090" indent="-19050">
              <a:lnSpc>
                <a:spcPts val="1440"/>
              </a:lnSpc>
              <a:spcBef>
                <a:spcPts val="340"/>
              </a:spcBef>
              <a:buSzPct val="92857"/>
              <a:buFont typeface="Microsoft Sans Serif"/>
              <a:buChar char="•"/>
              <a:tabLst>
                <a:tab pos="102870" algn="l"/>
                <a:tab pos="153670" algn="l"/>
              </a:tabLst>
            </a:pPr>
            <a:r>
              <a:rPr sz="1400" b="1" spc="-10" dirty="0">
                <a:latin typeface="Arial"/>
                <a:cs typeface="Arial"/>
              </a:rPr>
              <a:t>	эффективная</a:t>
            </a:r>
            <a:r>
              <a:rPr sz="1400" b="1" spc="2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работа </a:t>
            </a:r>
            <a:r>
              <a:rPr sz="1400" dirty="0">
                <a:latin typeface="Microsoft Sans Serif"/>
                <a:cs typeface="Microsoft Sans Serif"/>
              </a:rPr>
              <a:t>с</a:t>
            </a:r>
            <a:r>
              <a:rPr sz="1400" spc="-50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использованием </a:t>
            </a:r>
            <a:r>
              <a:rPr sz="1400" spc="-10" dirty="0">
                <a:latin typeface="Microsoft Sans Serif"/>
                <a:cs typeface="Microsoft Sans Serif"/>
              </a:rPr>
              <a:t>искусственного</a:t>
            </a:r>
            <a:r>
              <a:rPr sz="1400" spc="-3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интеллекта</a:t>
            </a:r>
            <a:endParaRPr sz="1400">
              <a:latin typeface="Microsoft Sans Serif"/>
              <a:cs typeface="Microsoft Sans Serif"/>
            </a:endParaRPr>
          </a:p>
        </p:txBody>
      </p:sp>
      <p:grpSp>
        <p:nvGrpSpPr>
          <p:cNvPr id="64" name="object 64"/>
          <p:cNvGrpSpPr/>
          <p:nvPr/>
        </p:nvGrpSpPr>
        <p:grpSpPr>
          <a:xfrm>
            <a:off x="6089650" y="5477002"/>
            <a:ext cx="659130" cy="933450"/>
            <a:chOff x="6089650" y="5477002"/>
            <a:chExt cx="659130" cy="933450"/>
          </a:xfrm>
        </p:grpSpPr>
        <p:pic>
          <p:nvPicPr>
            <p:cNvPr id="65" name="object 6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096000" y="5483352"/>
              <a:ext cx="646176" cy="920495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6096000" y="5483352"/>
              <a:ext cx="646430" cy="920750"/>
            </a:xfrm>
            <a:custGeom>
              <a:avLst/>
              <a:gdLst/>
              <a:ahLst/>
              <a:cxnLst/>
              <a:rect l="l" t="t" r="r" b="b"/>
              <a:pathLst>
                <a:path w="646429" h="920750">
                  <a:moveTo>
                    <a:pt x="646176" y="0"/>
                  </a:moveTo>
                  <a:lnTo>
                    <a:pt x="646176" y="597408"/>
                  </a:lnTo>
                  <a:lnTo>
                    <a:pt x="323088" y="920496"/>
                  </a:lnTo>
                  <a:lnTo>
                    <a:pt x="0" y="597408"/>
                  </a:lnTo>
                  <a:lnTo>
                    <a:pt x="0" y="0"/>
                  </a:lnTo>
                  <a:lnTo>
                    <a:pt x="323088" y="323088"/>
                  </a:lnTo>
                  <a:lnTo>
                    <a:pt x="646176" y="0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7" name="object 67"/>
          <p:cNvSpPr txBox="1"/>
          <p:nvPr/>
        </p:nvSpPr>
        <p:spPr>
          <a:xfrm>
            <a:off x="6258305" y="5813856"/>
            <a:ext cx="3232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25" dirty="0">
                <a:solidFill>
                  <a:srgbClr val="FFFFFF"/>
                </a:solidFill>
                <a:latin typeface="Arial Black"/>
                <a:cs typeface="Arial Black"/>
              </a:rPr>
              <a:t>10.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6742176" y="5483352"/>
            <a:ext cx="4608830" cy="597535"/>
          </a:xfrm>
          <a:custGeom>
            <a:avLst/>
            <a:gdLst/>
            <a:ahLst/>
            <a:cxnLst/>
            <a:rect l="l" t="t" r="r" b="b"/>
            <a:pathLst>
              <a:path w="4608830" h="597535">
                <a:moveTo>
                  <a:pt x="4608576" y="99568"/>
                </a:moveTo>
                <a:lnTo>
                  <a:pt x="4608576" y="497840"/>
                </a:lnTo>
                <a:lnTo>
                  <a:pt x="4600751" y="536596"/>
                </a:lnTo>
                <a:lnTo>
                  <a:pt x="4579413" y="568245"/>
                </a:lnTo>
                <a:lnTo>
                  <a:pt x="4547764" y="589583"/>
                </a:lnTo>
                <a:lnTo>
                  <a:pt x="4509008" y="597408"/>
                </a:lnTo>
                <a:lnTo>
                  <a:pt x="0" y="597408"/>
                </a:lnTo>
                <a:lnTo>
                  <a:pt x="0" y="0"/>
                </a:lnTo>
                <a:lnTo>
                  <a:pt x="4509008" y="0"/>
                </a:lnTo>
                <a:lnTo>
                  <a:pt x="4547764" y="7824"/>
                </a:lnTo>
                <a:lnTo>
                  <a:pt x="4579413" y="29162"/>
                </a:lnTo>
                <a:lnTo>
                  <a:pt x="4600751" y="60811"/>
                </a:lnTo>
                <a:lnTo>
                  <a:pt x="4608576" y="99568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 txBox="1"/>
          <p:nvPr/>
        </p:nvSpPr>
        <p:spPr>
          <a:xfrm>
            <a:off x="6748271" y="5648959"/>
            <a:ext cx="454215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53670" indent="-69850">
              <a:lnSpc>
                <a:spcPct val="100000"/>
              </a:lnSpc>
              <a:spcBef>
                <a:spcPts val="90"/>
              </a:spcBef>
              <a:buSzPct val="92857"/>
              <a:buFont typeface="Microsoft Sans Serif"/>
              <a:buChar char="•"/>
              <a:tabLst>
                <a:tab pos="153670" algn="l"/>
              </a:tabLst>
            </a:pPr>
            <a:r>
              <a:rPr sz="1400" b="1" dirty="0">
                <a:latin typeface="Arial"/>
                <a:cs typeface="Arial"/>
              </a:rPr>
              <a:t>развитие</a:t>
            </a:r>
            <a:r>
              <a:rPr sz="1400" b="1" spc="25" dirty="0">
                <a:latin typeface="Arial"/>
                <a:cs typeface="Arial"/>
              </a:rPr>
              <a:t> </a:t>
            </a:r>
            <a:r>
              <a:rPr sz="1400" spc="-35" dirty="0">
                <a:latin typeface="Microsoft Sans Serif"/>
                <a:cs typeface="Microsoft Sans Serif"/>
              </a:rPr>
              <a:t>научно-</a:t>
            </a:r>
            <a:r>
              <a:rPr sz="1400" spc="-20" dirty="0">
                <a:latin typeface="Microsoft Sans Serif"/>
                <a:cs typeface="Microsoft Sans Serif"/>
              </a:rPr>
              <a:t>образовательного</a:t>
            </a:r>
            <a:r>
              <a:rPr sz="1400" spc="10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потенциала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70" name="object 70"/>
          <p:cNvSpPr txBox="1">
            <a:spLocks noGrp="1"/>
          </p:cNvSpPr>
          <p:nvPr>
            <p:ph type="title"/>
          </p:nvPr>
        </p:nvSpPr>
        <p:spPr>
          <a:xfrm>
            <a:off x="4518405" y="1611883"/>
            <a:ext cx="300228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>
                <a:solidFill>
                  <a:srgbClr val="000000"/>
                </a:solidFill>
              </a:rPr>
              <a:t>ОСНОВНЫЕ</a:t>
            </a:r>
            <a:r>
              <a:rPr spc="-14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ЗАДАЧИ</a:t>
            </a:r>
          </a:p>
        </p:txBody>
      </p:sp>
      <p:sp>
        <p:nvSpPr>
          <p:cNvPr id="71" name="object 71"/>
          <p:cNvSpPr/>
          <p:nvPr/>
        </p:nvSpPr>
        <p:spPr>
          <a:xfrm>
            <a:off x="557783" y="1581911"/>
            <a:ext cx="10793095" cy="421005"/>
          </a:xfrm>
          <a:custGeom>
            <a:avLst/>
            <a:gdLst/>
            <a:ahLst/>
            <a:cxnLst/>
            <a:rect l="l" t="t" r="r" b="b"/>
            <a:pathLst>
              <a:path w="10793095" h="421005">
                <a:moveTo>
                  <a:pt x="0" y="70103"/>
                </a:moveTo>
                <a:lnTo>
                  <a:pt x="5508" y="42808"/>
                </a:lnTo>
                <a:lnTo>
                  <a:pt x="20531" y="20526"/>
                </a:lnTo>
                <a:lnTo>
                  <a:pt x="42814" y="5506"/>
                </a:lnTo>
                <a:lnTo>
                  <a:pt x="70103" y="0"/>
                </a:lnTo>
                <a:lnTo>
                  <a:pt x="10722864" y="0"/>
                </a:lnTo>
                <a:lnTo>
                  <a:pt x="10750159" y="5506"/>
                </a:lnTo>
                <a:lnTo>
                  <a:pt x="10772441" y="20526"/>
                </a:lnTo>
                <a:lnTo>
                  <a:pt x="10787461" y="42808"/>
                </a:lnTo>
                <a:lnTo>
                  <a:pt x="10792968" y="70103"/>
                </a:lnTo>
                <a:lnTo>
                  <a:pt x="10792968" y="350520"/>
                </a:lnTo>
                <a:lnTo>
                  <a:pt x="10787461" y="377815"/>
                </a:lnTo>
                <a:lnTo>
                  <a:pt x="10772441" y="400097"/>
                </a:lnTo>
                <a:lnTo>
                  <a:pt x="10750159" y="415117"/>
                </a:lnTo>
                <a:lnTo>
                  <a:pt x="10722864" y="420624"/>
                </a:lnTo>
                <a:lnTo>
                  <a:pt x="70103" y="420624"/>
                </a:lnTo>
                <a:lnTo>
                  <a:pt x="42814" y="415117"/>
                </a:lnTo>
                <a:lnTo>
                  <a:pt x="20531" y="400097"/>
                </a:lnTo>
                <a:lnTo>
                  <a:pt x="5508" y="377815"/>
                </a:lnTo>
                <a:lnTo>
                  <a:pt x="0" y="350520"/>
                </a:lnTo>
                <a:lnTo>
                  <a:pt x="0" y="70103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53439" y="1999488"/>
            <a:ext cx="4739640" cy="948055"/>
          </a:xfrm>
          <a:custGeom>
            <a:avLst/>
            <a:gdLst/>
            <a:ahLst/>
            <a:cxnLst/>
            <a:rect l="l" t="t" r="r" b="b"/>
            <a:pathLst>
              <a:path w="4739640" h="948055">
                <a:moveTo>
                  <a:pt x="0" y="159512"/>
                </a:moveTo>
                <a:lnTo>
                  <a:pt x="8128" y="109077"/>
                </a:lnTo>
                <a:lnTo>
                  <a:pt x="30764" y="65288"/>
                </a:lnTo>
                <a:lnTo>
                  <a:pt x="65282" y="30764"/>
                </a:lnTo>
                <a:lnTo>
                  <a:pt x="109056" y="8128"/>
                </a:lnTo>
                <a:lnTo>
                  <a:pt x="159461" y="0"/>
                </a:lnTo>
                <a:lnTo>
                  <a:pt x="4580128" y="0"/>
                </a:lnTo>
                <a:lnTo>
                  <a:pt x="4630562" y="8127"/>
                </a:lnTo>
                <a:lnTo>
                  <a:pt x="4674351" y="30764"/>
                </a:lnTo>
                <a:lnTo>
                  <a:pt x="4708875" y="65288"/>
                </a:lnTo>
                <a:lnTo>
                  <a:pt x="4731511" y="109077"/>
                </a:lnTo>
                <a:lnTo>
                  <a:pt x="4739640" y="159512"/>
                </a:lnTo>
                <a:lnTo>
                  <a:pt x="4739640" y="788415"/>
                </a:lnTo>
                <a:lnTo>
                  <a:pt x="4731512" y="838850"/>
                </a:lnTo>
                <a:lnTo>
                  <a:pt x="4708875" y="882639"/>
                </a:lnTo>
                <a:lnTo>
                  <a:pt x="4674351" y="917163"/>
                </a:lnTo>
                <a:lnTo>
                  <a:pt x="4630562" y="939799"/>
                </a:lnTo>
                <a:lnTo>
                  <a:pt x="4580128" y="947927"/>
                </a:lnTo>
                <a:lnTo>
                  <a:pt x="159461" y="947927"/>
                </a:lnTo>
                <a:lnTo>
                  <a:pt x="109056" y="939800"/>
                </a:lnTo>
                <a:lnTo>
                  <a:pt x="65282" y="917163"/>
                </a:lnTo>
                <a:lnTo>
                  <a:pt x="30764" y="882639"/>
                </a:lnTo>
                <a:lnTo>
                  <a:pt x="8128" y="838850"/>
                </a:lnTo>
                <a:lnTo>
                  <a:pt x="0" y="788415"/>
                </a:lnTo>
                <a:lnTo>
                  <a:pt x="0" y="159512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41247" y="3014472"/>
            <a:ext cx="4739640" cy="612775"/>
          </a:xfrm>
          <a:custGeom>
            <a:avLst/>
            <a:gdLst/>
            <a:ahLst/>
            <a:cxnLst/>
            <a:rect l="l" t="t" r="r" b="b"/>
            <a:pathLst>
              <a:path w="4739640" h="612775">
                <a:moveTo>
                  <a:pt x="0" y="103124"/>
                </a:moveTo>
                <a:lnTo>
                  <a:pt x="8098" y="62954"/>
                </a:lnTo>
                <a:lnTo>
                  <a:pt x="30184" y="30178"/>
                </a:lnTo>
                <a:lnTo>
                  <a:pt x="62943" y="8094"/>
                </a:lnTo>
                <a:lnTo>
                  <a:pt x="103060" y="0"/>
                </a:lnTo>
                <a:lnTo>
                  <a:pt x="4636643" y="0"/>
                </a:lnTo>
                <a:lnTo>
                  <a:pt x="4676739" y="8094"/>
                </a:lnTo>
                <a:lnTo>
                  <a:pt x="4709477" y="30178"/>
                </a:lnTo>
                <a:lnTo>
                  <a:pt x="4731547" y="62954"/>
                </a:lnTo>
                <a:lnTo>
                  <a:pt x="4739640" y="103124"/>
                </a:lnTo>
                <a:lnTo>
                  <a:pt x="4739640" y="509524"/>
                </a:lnTo>
                <a:lnTo>
                  <a:pt x="4731547" y="549693"/>
                </a:lnTo>
                <a:lnTo>
                  <a:pt x="4709477" y="582469"/>
                </a:lnTo>
                <a:lnTo>
                  <a:pt x="4676739" y="604553"/>
                </a:lnTo>
                <a:lnTo>
                  <a:pt x="4636643" y="612647"/>
                </a:lnTo>
                <a:lnTo>
                  <a:pt x="103060" y="612647"/>
                </a:lnTo>
                <a:lnTo>
                  <a:pt x="62943" y="604553"/>
                </a:lnTo>
                <a:lnTo>
                  <a:pt x="30184" y="582469"/>
                </a:lnTo>
                <a:lnTo>
                  <a:pt x="8098" y="549693"/>
                </a:lnTo>
                <a:lnTo>
                  <a:pt x="0" y="509524"/>
                </a:lnTo>
                <a:lnTo>
                  <a:pt x="0" y="103124"/>
                </a:lnTo>
                <a:close/>
              </a:path>
            </a:pathLst>
          </a:custGeom>
          <a:ln w="12191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41247" y="3700271"/>
            <a:ext cx="4739640" cy="612775"/>
          </a:xfrm>
          <a:custGeom>
            <a:avLst/>
            <a:gdLst/>
            <a:ahLst/>
            <a:cxnLst/>
            <a:rect l="l" t="t" r="r" b="b"/>
            <a:pathLst>
              <a:path w="4739640" h="612775">
                <a:moveTo>
                  <a:pt x="0" y="103123"/>
                </a:moveTo>
                <a:lnTo>
                  <a:pt x="8098" y="62954"/>
                </a:lnTo>
                <a:lnTo>
                  <a:pt x="30184" y="30178"/>
                </a:lnTo>
                <a:lnTo>
                  <a:pt x="62943" y="8094"/>
                </a:lnTo>
                <a:lnTo>
                  <a:pt x="103060" y="0"/>
                </a:lnTo>
                <a:lnTo>
                  <a:pt x="4636643" y="0"/>
                </a:lnTo>
                <a:lnTo>
                  <a:pt x="4676739" y="8094"/>
                </a:lnTo>
                <a:lnTo>
                  <a:pt x="4709477" y="30178"/>
                </a:lnTo>
                <a:lnTo>
                  <a:pt x="4731547" y="62954"/>
                </a:lnTo>
                <a:lnTo>
                  <a:pt x="4739640" y="103123"/>
                </a:lnTo>
                <a:lnTo>
                  <a:pt x="4739640" y="509523"/>
                </a:lnTo>
                <a:lnTo>
                  <a:pt x="4731547" y="549693"/>
                </a:lnTo>
                <a:lnTo>
                  <a:pt x="4709477" y="582469"/>
                </a:lnTo>
                <a:lnTo>
                  <a:pt x="4676739" y="604553"/>
                </a:lnTo>
                <a:lnTo>
                  <a:pt x="4636643" y="612647"/>
                </a:lnTo>
                <a:lnTo>
                  <a:pt x="103060" y="612647"/>
                </a:lnTo>
                <a:lnTo>
                  <a:pt x="62943" y="604553"/>
                </a:lnTo>
                <a:lnTo>
                  <a:pt x="30184" y="582469"/>
                </a:lnTo>
                <a:lnTo>
                  <a:pt x="8098" y="549693"/>
                </a:lnTo>
                <a:lnTo>
                  <a:pt x="0" y="509523"/>
                </a:lnTo>
                <a:lnTo>
                  <a:pt x="0" y="103123"/>
                </a:lnTo>
                <a:close/>
              </a:path>
            </a:pathLst>
          </a:custGeom>
          <a:ln w="12191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41247" y="4398264"/>
            <a:ext cx="4739640" cy="612775"/>
          </a:xfrm>
          <a:custGeom>
            <a:avLst/>
            <a:gdLst/>
            <a:ahLst/>
            <a:cxnLst/>
            <a:rect l="l" t="t" r="r" b="b"/>
            <a:pathLst>
              <a:path w="4739640" h="612775">
                <a:moveTo>
                  <a:pt x="0" y="102997"/>
                </a:moveTo>
                <a:lnTo>
                  <a:pt x="8098" y="62900"/>
                </a:lnTo>
                <a:lnTo>
                  <a:pt x="30184" y="30162"/>
                </a:lnTo>
                <a:lnTo>
                  <a:pt x="62943" y="8092"/>
                </a:lnTo>
                <a:lnTo>
                  <a:pt x="103060" y="0"/>
                </a:lnTo>
                <a:lnTo>
                  <a:pt x="4636643" y="0"/>
                </a:lnTo>
                <a:lnTo>
                  <a:pt x="4676739" y="8092"/>
                </a:lnTo>
                <a:lnTo>
                  <a:pt x="4709477" y="30162"/>
                </a:lnTo>
                <a:lnTo>
                  <a:pt x="4731547" y="62900"/>
                </a:lnTo>
                <a:lnTo>
                  <a:pt x="4739640" y="102997"/>
                </a:lnTo>
                <a:lnTo>
                  <a:pt x="4739640" y="509524"/>
                </a:lnTo>
                <a:lnTo>
                  <a:pt x="4731547" y="549693"/>
                </a:lnTo>
                <a:lnTo>
                  <a:pt x="4709477" y="582469"/>
                </a:lnTo>
                <a:lnTo>
                  <a:pt x="4676739" y="604553"/>
                </a:lnTo>
                <a:lnTo>
                  <a:pt x="4636643" y="612648"/>
                </a:lnTo>
                <a:lnTo>
                  <a:pt x="103060" y="612648"/>
                </a:lnTo>
                <a:lnTo>
                  <a:pt x="62943" y="604553"/>
                </a:lnTo>
                <a:lnTo>
                  <a:pt x="30184" y="582469"/>
                </a:lnTo>
                <a:lnTo>
                  <a:pt x="8098" y="549693"/>
                </a:lnTo>
                <a:lnTo>
                  <a:pt x="0" y="509524"/>
                </a:lnTo>
                <a:lnTo>
                  <a:pt x="0" y="102997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0" y="85632"/>
            <a:ext cx="944880" cy="1042669"/>
            <a:chOff x="0" y="85632"/>
            <a:chExt cx="944880" cy="1042669"/>
          </a:xfrm>
        </p:grpSpPr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85632"/>
              <a:ext cx="815980" cy="57366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22503"/>
              <a:ext cx="944879" cy="905256"/>
            </a:xfrm>
            <a:prstGeom prst="rect">
              <a:avLst/>
            </a:prstGeom>
          </p:spPr>
        </p:pic>
      </p:grpSp>
      <p:sp>
        <p:nvSpPr>
          <p:cNvPr id="11" name="object 11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13" name="object 1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87069" y="545986"/>
            <a:ext cx="330740" cy="670201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1716511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990091" y="131521"/>
            <a:ext cx="3086735" cy="51498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600" dirty="0"/>
              <a:t>НАЦИОНАЛЬНЫЙ</a:t>
            </a:r>
            <a:r>
              <a:rPr sz="1600" spc="-15" dirty="0"/>
              <a:t> </a:t>
            </a:r>
            <a:r>
              <a:rPr sz="1600" spc="-10" dirty="0"/>
              <a:t>ПРОЕКТ</a:t>
            </a:r>
            <a:endParaRPr sz="1600"/>
          </a:p>
          <a:p>
            <a:pPr marL="12700">
              <a:lnSpc>
                <a:spcPct val="100000"/>
              </a:lnSpc>
            </a:pPr>
            <a:r>
              <a:rPr sz="1600" spc="-10" dirty="0"/>
              <a:t>«ОБРАЗОВАНИЕ»</a:t>
            </a:r>
            <a:endParaRPr sz="1600"/>
          </a:p>
        </p:txBody>
      </p:sp>
      <p:sp>
        <p:nvSpPr>
          <p:cNvPr id="16" name="object 16"/>
          <p:cNvSpPr txBox="1"/>
          <p:nvPr/>
        </p:nvSpPr>
        <p:spPr>
          <a:xfrm>
            <a:off x="874267" y="736473"/>
            <a:ext cx="4871085" cy="427937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1400" spc="-10" dirty="0">
                <a:solidFill>
                  <a:srgbClr val="2C4788"/>
                </a:solidFill>
                <a:latin typeface="Arial Black"/>
                <a:cs typeface="Arial Black"/>
              </a:rPr>
              <a:t>ОБЕСПЕЧИТЬ</a:t>
            </a:r>
            <a:r>
              <a:rPr sz="1400" spc="-6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эффективное</a:t>
            </a:r>
            <a:r>
              <a:rPr sz="1400" spc="-20" dirty="0">
                <a:latin typeface="Microsoft Sans Serif"/>
                <a:cs typeface="Microsoft Sans Serif"/>
              </a:rPr>
              <a:t> использование</a:t>
            </a:r>
            <a:r>
              <a:rPr sz="1400" spc="6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созданной инфраструктуры</a:t>
            </a:r>
            <a:r>
              <a:rPr sz="1400" spc="3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для</a:t>
            </a:r>
            <a:r>
              <a:rPr sz="1400" spc="-7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повышения</a:t>
            </a:r>
            <a:r>
              <a:rPr sz="1400" spc="5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качества</a:t>
            </a:r>
            <a:r>
              <a:rPr sz="1400" spc="-30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образования</a:t>
            </a:r>
            <a:r>
              <a:rPr sz="1400" spc="25" dirty="0">
                <a:latin typeface="Microsoft Sans Serif"/>
                <a:cs typeface="Microsoft Sans Serif"/>
              </a:rPr>
              <a:t> </a:t>
            </a:r>
            <a:r>
              <a:rPr sz="1400" spc="-50" dirty="0">
                <a:latin typeface="Microsoft Sans Serif"/>
                <a:cs typeface="Microsoft Sans Serif"/>
              </a:rPr>
              <a:t>в </a:t>
            </a:r>
            <a:r>
              <a:rPr sz="1400" spc="-10" dirty="0">
                <a:latin typeface="Microsoft Sans Serif"/>
                <a:cs typeface="Microsoft Sans Serif"/>
              </a:rPr>
              <a:t>рамках</a:t>
            </a:r>
            <a:r>
              <a:rPr sz="1400" spc="-5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завершенного</a:t>
            </a:r>
            <a:r>
              <a:rPr sz="1400" spc="-3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в</a:t>
            </a:r>
            <a:r>
              <a:rPr sz="1400" spc="-8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прошлом</a:t>
            </a:r>
            <a:r>
              <a:rPr sz="1400" spc="-6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году</a:t>
            </a:r>
            <a:r>
              <a:rPr sz="1400" spc="-6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национального проекта</a:t>
            </a:r>
            <a:r>
              <a:rPr sz="1400" spc="-15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«Образование»,</a:t>
            </a:r>
            <a:r>
              <a:rPr sz="1400" spc="5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в</a:t>
            </a:r>
            <a:r>
              <a:rPr sz="1400" spc="-3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том</a:t>
            </a:r>
            <a:r>
              <a:rPr sz="1400" spc="-4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числе</a:t>
            </a:r>
            <a:r>
              <a:rPr sz="1400" spc="-4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в</a:t>
            </a:r>
            <a:r>
              <a:rPr sz="1400" spc="-2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рамках сетевого </a:t>
            </a:r>
            <a:r>
              <a:rPr sz="1400" spc="-20" dirty="0">
                <a:latin typeface="Microsoft Sans Serif"/>
                <a:cs typeface="Microsoft Sans Serif"/>
              </a:rPr>
              <a:t>взаимодействия</a:t>
            </a:r>
            <a:r>
              <a:rPr sz="1400" spc="3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между </a:t>
            </a:r>
            <a:r>
              <a:rPr sz="1400" spc="-25" dirty="0">
                <a:latin typeface="Microsoft Sans Serif"/>
                <a:cs typeface="Microsoft Sans Serif"/>
              </a:rPr>
              <a:t>образовательными</a:t>
            </a:r>
            <a:r>
              <a:rPr sz="1400" spc="4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организациями</a:t>
            </a:r>
            <a:endParaRPr sz="1400"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4"/>
              </a:spcBef>
            </a:pPr>
            <a:endParaRPr sz="1400" dirty="0">
              <a:latin typeface="Microsoft Sans Serif"/>
              <a:cs typeface="Microsoft Sans Serif"/>
            </a:endParaRPr>
          </a:p>
          <a:p>
            <a:pPr marL="139065">
              <a:lnSpc>
                <a:spcPct val="100000"/>
              </a:lnSpc>
            </a:pPr>
            <a:r>
              <a:rPr sz="1200" dirty="0">
                <a:solidFill>
                  <a:srgbClr val="2C4788"/>
                </a:solidFill>
                <a:latin typeface="Arial Black"/>
                <a:cs typeface="Arial Black"/>
              </a:rPr>
              <a:t>в</a:t>
            </a:r>
            <a:r>
              <a:rPr sz="1200" spc="-2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lang="ru-RU" sz="1200" dirty="0" smtClean="0">
                <a:solidFill>
                  <a:srgbClr val="2C4788"/>
                </a:solidFill>
                <a:latin typeface="Arial Black"/>
                <a:cs typeface="Arial Black"/>
              </a:rPr>
              <a:t>13</a:t>
            </a:r>
            <a:r>
              <a:rPr sz="1200" spc="10" dirty="0" smtClean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200" spc="-10" dirty="0">
                <a:solidFill>
                  <a:srgbClr val="2C4788"/>
                </a:solidFill>
                <a:latin typeface="Arial Black"/>
                <a:cs typeface="Arial Black"/>
              </a:rPr>
              <a:t>школах</a:t>
            </a:r>
            <a:endParaRPr sz="1200" dirty="0">
              <a:latin typeface="Arial Black"/>
              <a:cs typeface="Arial Black"/>
            </a:endParaRPr>
          </a:p>
          <a:p>
            <a:pPr marL="139065">
              <a:lnSpc>
                <a:spcPts val="1415"/>
              </a:lnSpc>
              <a:spcBef>
                <a:spcPts val="45"/>
              </a:spcBef>
            </a:pPr>
            <a:r>
              <a:rPr sz="1200" spc="-10" dirty="0">
                <a:latin typeface="Microsoft Sans Serif"/>
                <a:cs typeface="Microsoft Sans Serif"/>
              </a:rPr>
              <a:t>созданы</a:t>
            </a:r>
            <a:r>
              <a:rPr sz="1200" spc="-20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центры</a:t>
            </a:r>
            <a:r>
              <a:rPr sz="1200" spc="-20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образования</a:t>
            </a:r>
            <a:r>
              <a:rPr sz="1200" spc="-4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цифрового,</a:t>
            </a:r>
            <a:r>
              <a:rPr sz="1200" spc="-1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естественно-</a:t>
            </a:r>
            <a:endParaRPr sz="1200" dirty="0">
              <a:latin typeface="Microsoft Sans Serif"/>
              <a:cs typeface="Microsoft Sans Serif"/>
            </a:endParaRPr>
          </a:p>
          <a:p>
            <a:pPr marL="130175">
              <a:lnSpc>
                <a:spcPts val="1415"/>
              </a:lnSpc>
            </a:pPr>
            <a:r>
              <a:rPr sz="1200" spc="-10" dirty="0">
                <a:latin typeface="Microsoft Sans Serif"/>
                <a:cs typeface="Microsoft Sans Serif"/>
              </a:rPr>
              <a:t>научного,</a:t>
            </a:r>
            <a:r>
              <a:rPr sz="1200" spc="5" dirty="0">
                <a:latin typeface="Microsoft Sans Serif"/>
                <a:cs typeface="Microsoft Sans Serif"/>
              </a:rPr>
              <a:t> </a:t>
            </a:r>
            <a:r>
              <a:rPr sz="1200" spc="-20" dirty="0">
                <a:latin typeface="Microsoft Sans Serif"/>
                <a:cs typeface="Microsoft Sans Serif"/>
              </a:rPr>
              <a:t>технического</a:t>
            </a:r>
            <a:r>
              <a:rPr sz="1200" spc="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и</a:t>
            </a:r>
            <a:r>
              <a:rPr sz="1200" spc="25" dirty="0">
                <a:latin typeface="Microsoft Sans Serif"/>
                <a:cs typeface="Microsoft Sans Serif"/>
              </a:rPr>
              <a:t> </a:t>
            </a:r>
            <a:r>
              <a:rPr sz="1200" spc="-20" dirty="0">
                <a:latin typeface="Microsoft Sans Serif"/>
                <a:cs typeface="Microsoft Sans Serif"/>
              </a:rPr>
              <a:t>гуманитарного</a:t>
            </a:r>
            <a:r>
              <a:rPr sz="1200" spc="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профилей</a:t>
            </a:r>
            <a:r>
              <a:rPr sz="1200" spc="20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solidFill>
                  <a:srgbClr val="2C4788"/>
                </a:solidFill>
                <a:latin typeface="Arial Black"/>
                <a:cs typeface="Arial Black"/>
              </a:rPr>
              <a:t>«Точка</a:t>
            </a:r>
            <a:endParaRPr sz="1200" dirty="0">
              <a:latin typeface="Arial Black"/>
              <a:cs typeface="Arial Black"/>
            </a:endParaRPr>
          </a:p>
          <a:p>
            <a:pPr marL="130175" marR="665480">
              <a:lnSpc>
                <a:spcPts val="1490"/>
              </a:lnSpc>
              <a:spcBef>
                <a:spcPts val="15"/>
              </a:spcBef>
            </a:pPr>
            <a:r>
              <a:rPr sz="1200" dirty="0">
                <a:solidFill>
                  <a:srgbClr val="2C4788"/>
                </a:solidFill>
                <a:latin typeface="Arial Black"/>
                <a:cs typeface="Arial Black"/>
              </a:rPr>
              <a:t>роста»,</a:t>
            </a:r>
            <a:r>
              <a:rPr sz="1200" spc="2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расположенных</a:t>
            </a:r>
            <a:r>
              <a:rPr sz="1200" spc="-70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в</a:t>
            </a:r>
            <a:r>
              <a:rPr sz="1200" spc="-10" dirty="0">
                <a:latin typeface="Microsoft Sans Serif"/>
                <a:cs typeface="Microsoft Sans Serif"/>
              </a:rPr>
              <a:t> </a:t>
            </a:r>
            <a:r>
              <a:rPr sz="1200" spc="-10" dirty="0" err="1">
                <a:latin typeface="Microsoft Sans Serif"/>
                <a:cs typeface="Microsoft Sans Serif"/>
              </a:rPr>
              <a:t>сельской</a:t>
            </a:r>
            <a:r>
              <a:rPr sz="1200" spc="-30" dirty="0">
                <a:latin typeface="Microsoft Sans Serif"/>
                <a:cs typeface="Microsoft Sans Serif"/>
              </a:rPr>
              <a:t> </a:t>
            </a:r>
            <a:r>
              <a:rPr sz="1200" dirty="0" err="1" smtClean="0">
                <a:latin typeface="Microsoft Sans Serif"/>
                <a:cs typeface="Microsoft Sans Serif"/>
              </a:rPr>
              <a:t>местности</a:t>
            </a:r>
            <a:endParaRPr sz="1200"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30"/>
              </a:spcBef>
            </a:pPr>
            <a:endParaRPr sz="1400" dirty="0">
              <a:latin typeface="Arial Black"/>
              <a:cs typeface="Arial Black"/>
            </a:endParaRPr>
          </a:p>
          <a:p>
            <a:pPr marL="161925">
              <a:lnSpc>
                <a:spcPct val="100000"/>
              </a:lnSpc>
            </a:pPr>
            <a:r>
              <a:rPr lang="ru-RU" sz="1400" dirty="0">
                <a:solidFill>
                  <a:srgbClr val="2C4788"/>
                </a:solidFill>
                <a:latin typeface="Arial Black"/>
                <a:cs typeface="Arial Black"/>
              </a:rPr>
              <a:t>5</a:t>
            </a:r>
            <a:r>
              <a:rPr sz="1400" spc="-25" dirty="0" smtClean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400" spc="-10" dirty="0">
                <a:solidFill>
                  <a:srgbClr val="2C4788"/>
                </a:solidFill>
                <a:latin typeface="Arial Black"/>
                <a:cs typeface="Arial Black"/>
              </a:rPr>
              <a:t>школ,</a:t>
            </a:r>
            <a:endParaRPr sz="1400" dirty="0">
              <a:latin typeface="Arial Black"/>
              <a:cs typeface="Arial Black"/>
            </a:endParaRPr>
          </a:p>
          <a:p>
            <a:pPr marL="161925">
              <a:lnSpc>
                <a:spcPts val="1415"/>
              </a:lnSpc>
              <a:spcBef>
                <a:spcPts val="55"/>
              </a:spcBef>
            </a:pPr>
            <a:r>
              <a:rPr sz="1200" dirty="0">
                <a:latin typeface="Microsoft Sans Serif"/>
                <a:cs typeface="Microsoft Sans Serif"/>
              </a:rPr>
              <a:t>в</a:t>
            </a:r>
            <a:r>
              <a:rPr sz="1200" spc="20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которых</a:t>
            </a:r>
            <a:r>
              <a:rPr sz="1200" spc="-3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обновлена</a:t>
            </a:r>
            <a:r>
              <a:rPr sz="1200" spc="-5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материально-</a:t>
            </a:r>
            <a:r>
              <a:rPr sz="1200" spc="-20" dirty="0">
                <a:latin typeface="Microsoft Sans Serif"/>
                <a:cs typeface="Microsoft Sans Serif"/>
              </a:rPr>
              <a:t>техническая</a:t>
            </a:r>
            <a:r>
              <a:rPr sz="1200" spc="-3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база</a:t>
            </a:r>
            <a:r>
              <a:rPr sz="1200" spc="-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в</a:t>
            </a:r>
            <a:r>
              <a:rPr sz="1200" spc="20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рамках</a:t>
            </a:r>
            <a:endParaRPr sz="1200" dirty="0">
              <a:latin typeface="Microsoft Sans Serif"/>
              <a:cs typeface="Microsoft Sans Serif"/>
            </a:endParaRPr>
          </a:p>
          <a:p>
            <a:pPr marL="161925">
              <a:lnSpc>
                <a:spcPts val="1415"/>
              </a:lnSpc>
            </a:pPr>
            <a:r>
              <a:rPr sz="1200" spc="-10" dirty="0">
                <a:latin typeface="Microsoft Sans Serif"/>
                <a:cs typeface="Microsoft Sans Serif"/>
              </a:rPr>
              <a:t>проектов</a:t>
            </a:r>
            <a:r>
              <a:rPr sz="1200" spc="-75" dirty="0">
                <a:latin typeface="Microsoft Sans Serif"/>
                <a:cs typeface="Microsoft Sans Serif"/>
              </a:rPr>
              <a:t> </a:t>
            </a:r>
            <a:r>
              <a:rPr sz="1200" dirty="0">
                <a:solidFill>
                  <a:srgbClr val="2C4788"/>
                </a:solidFill>
                <a:latin typeface="Arial Black"/>
                <a:cs typeface="Arial Black"/>
              </a:rPr>
              <a:t>«Цифровая</a:t>
            </a:r>
            <a:r>
              <a:rPr sz="1200" spc="-5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200" dirty="0">
                <a:solidFill>
                  <a:srgbClr val="2C4788"/>
                </a:solidFill>
                <a:latin typeface="Arial Black"/>
                <a:cs typeface="Arial Black"/>
              </a:rPr>
              <a:t>образовательная</a:t>
            </a:r>
            <a:r>
              <a:rPr sz="1200" spc="-3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200" spc="-10" dirty="0">
                <a:solidFill>
                  <a:srgbClr val="2C4788"/>
                </a:solidFill>
                <a:latin typeface="Arial Black"/>
                <a:cs typeface="Arial Black"/>
              </a:rPr>
              <a:t>среда»</a:t>
            </a:r>
            <a:endParaRPr sz="1200" dirty="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365"/>
              </a:spcBef>
            </a:pPr>
            <a:endParaRPr sz="1200" dirty="0">
              <a:latin typeface="Arial Black"/>
              <a:cs typeface="Arial Black"/>
            </a:endParaRPr>
          </a:p>
          <a:p>
            <a:pPr marL="180340">
              <a:lnSpc>
                <a:spcPct val="100000"/>
              </a:lnSpc>
            </a:pPr>
            <a:r>
              <a:rPr lang="ru-RU" sz="1400" dirty="0">
                <a:solidFill>
                  <a:srgbClr val="2C4788"/>
                </a:solidFill>
                <a:latin typeface="Arial Black"/>
                <a:cs typeface="Arial Black"/>
              </a:rPr>
              <a:t>4</a:t>
            </a:r>
            <a:r>
              <a:rPr sz="1400" spc="-40" dirty="0" smtClean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solidFill>
                  <a:srgbClr val="2C4788"/>
                </a:solidFill>
                <a:latin typeface="Arial Black"/>
                <a:cs typeface="Arial Black"/>
              </a:rPr>
              <a:t>новых</a:t>
            </a:r>
            <a:r>
              <a:rPr sz="1400" spc="1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400" spc="-20" dirty="0">
                <a:solidFill>
                  <a:srgbClr val="2C4788"/>
                </a:solidFill>
                <a:latin typeface="Arial Black"/>
                <a:cs typeface="Arial Black"/>
              </a:rPr>
              <a:t>школ</a:t>
            </a:r>
            <a:endParaRPr sz="1400" dirty="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595"/>
              </a:spcBef>
            </a:pPr>
            <a:endParaRPr sz="1400" dirty="0">
              <a:latin typeface="Arial Black"/>
              <a:cs typeface="Arial Black"/>
            </a:endParaRPr>
          </a:p>
          <a:p>
            <a:pPr marL="93345">
              <a:lnSpc>
                <a:spcPct val="100000"/>
              </a:lnSpc>
            </a:pPr>
            <a:r>
              <a:rPr lang="ru-RU" sz="1400" dirty="0" smtClean="0">
                <a:solidFill>
                  <a:srgbClr val="2C4788"/>
                </a:solidFill>
                <a:latin typeface="Arial Black"/>
                <a:cs typeface="Arial Black"/>
              </a:rPr>
              <a:t/>
            </a:r>
            <a:br>
              <a:rPr lang="ru-RU" sz="1400" dirty="0" smtClean="0">
                <a:solidFill>
                  <a:srgbClr val="2C4788"/>
                </a:solidFill>
                <a:latin typeface="Arial Black"/>
                <a:cs typeface="Arial Black"/>
              </a:rPr>
            </a:br>
            <a:r>
              <a:rPr lang="ru-RU" sz="1400" dirty="0" smtClean="0">
                <a:solidFill>
                  <a:srgbClr val="2C4788"/>
                </a:solidFill>
                <a:latin typeface="Arial Black"/>
                <a:cs typeface="Arial Black"/>
              </a:rPr>
              <a:t>9</a:t>
            </a:r>
            <a:r>
              <a:rPr sz="1400" spc="-55" dirty="0" smtClean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solidFill>
                  <a:srgbClr val="2C4788"/>
                </a:solidFill>
                <a:latin typeface="Arial Black"/>
                <a:cs typeface="Arial Black"/>
              </a:rPr>
              <a:t>зданий </a:t>
            </a:r>
            <a:r>
              <a:rPr sz="1400" spc="-20" dirty="0">
                <a:solidFill>
                  <a:srgbClr val="2C4788"/>
                </a:solidFill>
                <a:latin typeface="Arial Black"/>
                <a:cs typeface="Arial Black"/>
              </a:rPr>
              <a:t>школ,</a:t>
            </a:r>
            <a:endParaRPr sz="1400" dirty="0">
              <a:latin typeface="Arial Black"/>
              <a:cs typeface="Arial Black"/>
            </a:endParaRPr>
          </a:p>
          <a:p>
            <a:pPr marL="93345">
              <a:lnSpc>
                <a:spcPct val="100000"/>
              </a:lnSpc>
              <a:spcBef>
                <a:spcPts val="55"/>
              </a:spcBef>
            </a:pPr>
            <a:r>
              <a:rPr sz="1200" dirty="0">
                <a:latin typeface="Microsoft Sans Serif"/>
                <a:cs typeface="Microsoft Sans Serif"/>
              </a:rPr>
              <a:t>в</a:t>
            </a:r>
            <a:r>
              <a:rPr sz="1200" spc="10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которых</a:t>
            </a:r>
            <a:r>
              <a:rPr sz="1200" spc="-40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проведен</a:t>
            </a:r>
            <a:r>
              <a:rPr sz="1200" spc="-1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капитальный</a:t>
            </a:r>
            <a:r>
              <a:rPr sz="1200" spc="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ремонт</a:t>
            </a:r>
            <a:endParaRPr sz="1200" dirty="0">
              <a:latin typeface="Microsoft Sans Serif"/>
              <a:cs typeface="Microsoft Sans Serif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612648" y="2258567"/>
            <a:ext cx="304800" cy="347980"/>
            <a:chOff x="612648" y="2258567"/>
            <a:chExt cx="304800" cy="347980"/>
          </a:xfrm>
        </p:grpSpPr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8744" y="2264663"/>
              <a:ext cx="292608" cy="335280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618744" y="2264663"/>
              <a:ext cx="292735" cy="335280"/>
            </a:xfrm>
            <a:custGeom>
              <a:avLst/>
              <a:gdLst/>
              <a:ahLst/>
              <a:cxnLst/>
              <a:rect l="l" t="t" r="r" b="b"/>
              <a:pathLst>
                <a:path w="292734" h="335280">
                  <a:moveTo>
                    <a:pt x="0" y="0"/>
                  </a:moveTo>
                  <a:lnTo>
                    <a:pt x="146304" y="0"/>
                  </a:lnTo>
                  <a:lnTo>
                    <a:pt x="292608" y="167639"/>
                  </a:lnTo>
                  <a:lnTo>
                    <a:pt x="146304" y="335280"/>
                  </a:lnTo>
                  <a:lnTo>
                    <a:pt x="0" y="335280"/>
                  </a:lnTo>
                  <a:lnTo>
                    <a:pt x="146304" y="167639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624840" y="3121151"/>
            <a:ext cx="307975" cy="347980"/>
            <a:chOff x="624840" y="3121151"/>
            <a:chExt cx="307975" cy="347980"/>
          </a:xfrm>
        </p:grpSpPr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0936" y="3127247"/>
              <a:ext cx="295655" cy="335279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630936" y="3127247"/>
              <a:ext cx="295910" cy="335280"/>
            </a:xfrm>
            <a:custGeom>
              <a:avLst/>
              <a:gdLst/>
              <a:ahLst/>
              <a:cxnLst/>
              <a:rect l="l" t="t" r="r" b="b"/>
              <a:pathLst>
                <a:path w="295909" h="335279">
                  <a:moveTo>
                    <a:pt x="0" y="0"/>
                  </a:moveTo>
                  <a:lnTo>
                    <a:pt x="147828" y="0"/>
                  </a:lnTo>
                  <a:lnTo>
                    <a:pt x="295655" y="167639"/>
                  </a:lnTo>
                  <a:lnTo>
                    <a:pt x="147828" y="335279"/>
                  </a:lnTo>
                  <a:lnTo>
                    <a:pt x="0" y="335279"/>
                  </a:lnTo>
                  <a:lnTo>
                    <a:pt x="147828" y="167639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23"/>
          <p:cNvGrpSpPr/>
          <p:nvPr/>
        </p:nvGrpSpPr>
        <p:grpSpPr>
          <a:xfrm>
            <a:off x="630936" y="3819144"/>
            <a:ext cx="307975" cy="347980"/>
            <a:chOff x="630936" y="3819144"/>
            <a:chExt cx="307975" cy="347980"/>
          </a:xfrm>
        </p:grpSpPr>
        <p:pic>
          <p:nvPicPr>
            <p:cNvPr id="24" name="object 2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7032" y="3825240"/>
              <a:ext cx="295656" cy="335280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637032" y="3825240"/>
              <a:ext cx="295910" cy="335280"/>
            </a:xfrm>
            <a:custGeom>
              <a:avLst/>
              <a:gdLst/>
              <a:ahLst/>
              <a:cxnLst/>
              <a:rect l="l" t="t" r="r" b="b"/>
              <a:pathLst>
                <a:path w="295909" h="335279">
                  <a:moveTo>
                    <a:pt x="0" y="0"/>
                  </a:moveTo>
                  <a:lnTo>
                    <a:pt x="147828" y="0"/>
                  </a:lnTo>
                  <a:lnTo>
                    <a:pt x="295656" y="167640"/>
                  </a:lnTo>
                  <a:lnTo>
                    <a:pt x="147828" y="335280"/>
                  </a:lnTo>
                  <a:lnTo>
                    <a:pt x="0" y="335280"/>
                  </a:lnTo>
                  <a:lnTo>
                    <a:pt x="147828" y="167640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6" name="object 26"/>
          <p:cNvGrpSpPr/>
          <p:nvPr/>
        </p:nvGrpSpPr>
        <p:grpSpPr>
          <a:xfrm>
            <a:off x="612648" y="4529328"/>
            <a:ext cx="304800" cy="344805"/>
            <a:chOff x="612648" y="4529328"/>
            <a:chExt cx="304800" cy="344805"/>
          </a:xfrm>
        </p:grpSpPr>
        <p:pic>
          <p:nvPicPr>
            <p:cNvPr id="27" name="object 2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18744" y="4535424"/>
              <a:ext cx="292608" cy="332231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618744" y="4535424"/>
              <a:ext cx="292735" cy="332740"/>
            </a:xfrm>
            <a:custGeom>
              <a:avLst/>
              <a:gdLst/>
              <a:ahLst/>
              <a:cxnLst/>
              <a:rect l="l" t="t" r="r" b="b"/>
              <a:pathLst>
                <a:path w="292734" h="332739">
                  <a:moveTo>
                    <a:pt x="0" y="0"/>
                  </a:moveTo>
                  <a:lnTo>
                    <a:pt x="146304" y="0"/>
                  </a:lnTo>
                  <a:lnTo>
                    <a:pt x="292608" y="166115"/>
                  </a:lnTo>
                  <a:lnTo>
                    <a:pt x="146304" y="332231"/>
                  </a:lnTo>
                  <a:lnTo>
                    <a:pt x="0" y="332231"/>
                  </a:lnTo>
                  <a:lnTo>
                    <a:pt x="146304" y="166115"/>
                  </a:lnTo>
                  <a:lnTo>
                    <a:pt x="0" y="0"/>
                  </a:lnTo>
                  <a:close/>
                </a:path>
              </a:pathLst>
            </a:custGeom>
            <a:ln w="1219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5" name="object 3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379464" y="112776"/>
            <a:ext cx="4602480" cy="3151632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370320" y="3425952"/>
            <a:ext cx="4739639" cy="316687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87069" y="545986"/>
            <a:ext cx="33074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1716511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826414" y="319786"/>
            <a:ext cx="593598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600" dirty="0"/>
              <a:t>НАЦИОНАЛЬНЫЕ</a:t>
            </a:r>
            <a:r>
              <a:rPr sz="1600" spc="-105" dirty="0"/>
              <a:t> </a:t>
            </a:r>
            <a:r>
              <a:rPr sz="1600" dirty="0"/>
              <a:t>ПРОЕКТЫ</a:t>
            </a:r>
            <a:r>
              <a:rPr sz="1600" spc="-55" dirty="0"/>
              <a:t> </a:t>
            </a:r>
            <a:r>
              <a:rPr sz="1600" dirty="0"/>
              <a:t>«МОЛОДЕЖЬ</a:t>
            </a:r>
            <a:r>
              <a:rPr sz="1600" spc="-60" dirty="0"/>
              <a:t> </a:t>
            </a:r>
            <a:r>
              <a:rPr sz="1600" dirty="0"/>
              <a:t>И</a:t>
            </a:r>
            <a:r>
              <a:rPr sz="1600" spc="-10" dirty="0"/>
              <a:t> ДЕТИ» </a:t>
            </a:r>
            <a:r>
              <a:rPr sz="1600" dirty="0"/>
              <a:t>И</a:t>
            </a:r>
            <a:r>
              <a:rPr sz="1600" spc="-10" dirty="0"/>
              <a:t> «СЕМЬЯ»</a:t>
            </a:r>
            <a:endParaRPr sz="1600"/>
          </a:p>
        </p:txBody>
      </p:sp>
      <p:grpSp>
        <p:nvGrpSpPr>
          <p:cNvPr id="27" name="object 27"/>
          <p:cNvGrpSpPr/>
          <p:nvPr/>
        </p:nvGrpSpPr>
        <p:grpSpPr>
          <a:xfrm>
            <a:off x="760702" y="1913672"/>
            <a:ext cx="5641214" cy="3572727"/>
            <a:chOff x="768095" y="5044185"/>
            <a:chExt cx="5599430" cy="1734820"/>
          </a:xfrm>
        </p:grpSpPr>
        <p:sp>
          <p:nvSpPr>
            <p:cNvPr id="28" name="object 28"/>
            <p:cNvSpPr/>
            <p:nvPr/>
          </p:nvSpPr>
          <p:spPr>
            <a:xfrm>
              <a:off x="984504" y="5050535"/>
              <a:ext cx="5377180" cy="1722120"/>
            </a:xfrm>
            <a:custGeom>
              <a:avLst/>
              <a:gdLst/>
              <a:ahLst/>
              <a:cxnLst/>
              <a:rect l="l" t="t" r="r" b="b"/>
              <a:pathLst>
                <a:path w="5377180" h="1722120">
                  <a:moveTo>
                    <a:pt x="0" y="137032"/>
                  </a:moveTo>
                  <a:lnTo>
                    <a:pt x="6986" y="93715"/>
                  </a:lnTo>
                  <a:lnTo>
                    <a:pt x="26440" y="56098"/>
                  </a:lnTo>
                  <a:lnTo>
                    <a:pt x="56106" y="26436"/>
                  </a:lnTo>
                  <a:lnTo>
                    <a:pt x="93727" y="6985"/>
                  </a:lnTo>
                  <a:lnTo>
                    <a:pt x="137045" y="0"/>
                  </a:lnTo>
                  <a:lnTo>
                    <a:pt x="5239639" y="0"/>
                  </a:lnTo>
                  <a:lnTo>
                    <a:pt x="5282956" y="6985"/>
                  </a:lnTo>
                  <a:lnTo>
                    <a:pt x="5320573" y="26436"/>
                  </a:lnTo>
                  <a:lnTo>
                    <a:pt x="5350235" y="56098"/>
                  </a:lnTo>
                  <a:lnTo>
                    <a:pt x="5369687" y="93715"/>
                  </a:lnTo>
                  <a:lnTo>
                    <a:pt x="5376672" y="137032"/>
                  </a:lnTo>
                  <a:lnTo>
                    <a:pt x="5376672" y="1585074"/>
                  </a:lnTo>
                  <a:lnTo>
                    <a:pt x="5369687" y="1628392"/>
                  </a:lnTo>
                  <a:lnTo>
                    <a:pt x="5350235" y="1666013"/>
                  </a:lnTo>
                  <a:lnTo>
                    <a:pt x="5320573" y="1695679"/>
                  </a:lnTo>
                  <a:lnTo>
                    <a:pt x="5282956" y="1715133"/>
                  </a:lnTo>
                  <a:lnTo>
                    <a:pt x="5239639" y="1722120"/>
                  </a:lnTo>
                  <a:lnTo>
                    <a:pt x="137045" y="1722120"/>
                  </a:lnTo>
                  <a:lnTo>
                    <a:pt x="93727" y="1715133"/>
                  </a:lnTo>
                  <a:lnTo>
                    <a:pt x="56106" y="1695679"/>
                  </a:lnTo>
                  <a:lnTo>
                    <a:pt x="26440" y="1666013"/>
                  </a:lnTo>
                  <a:lnTo>
                    <a:pt x="6986" y="1628392"/>
                  </a:lnTo>
                  <a:lnTo>
                    <a:pt x="0" y="1585074"/>
                  </a:lnTo>
                  <a:lnTo>
                    <a:pt x="0" y="137032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68095" y="5410199"/>
              <a:ext cx="292735" cy="1033780"/>
            </a:xfrm>
            <a:custGeom>
              <a:avLst/>
              <a:gdLst/>
              <a:ahLst/>
              <a:cxnLst/>
              <a:rect l="l" t="t" r="r" b="b"/>
              <a:pathLst>
                <a:path w="292734" h="1033779">
                  <a:moveTo>
                    <a:pt x="292608" y="0"/>
                  </a:moveTo>
                  <a:lnTo>
                    <a:pt x="0" y="0"/>
                  </a:lnTo>
                  <a:lnTo>
                    <a:pt x="0" y="1033272"/>
                  </a:lnTo>
                  <a:lnTo>
                    <a:pt x="292608" y="1033272"/>
                  </a:lnTo>
                  <a:lnTo>
                    <a:pt x="2926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808133" y="3004296"/>
            <a:ext cx="200055" cy="853637"/>
          </a:xfrm>
          <a:prstGeom prst="rect">
            <a:avLst/>
          </a:prstGeom>
        </p:spPr>
        <p:txBody>
          <a:bodyPr vert="vert270" wrap="square" lIns="0" tIns="2857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225"/>
              </a:spcBef>
            </a:pPr>
            <a:r>
              <a:rPr sz="1300" spc="-20" dirty="0" smtClean="0">
                <a:latin typeface="Arial Black"/>
                <a:cs typeface="Arial Black"/>
              </a:rPr>
              <a:t>202</a:t>
            </a:r>
            <a:r>
              <a:rPr lang="ru-RU" sz="1300" spc="-20" dirty="0" smtClean="0">
                <a:latin typeface="Arial Black"/>
                <a:cs typeface="Arial Black"/>
              </a:rPr>
              <a:t>6</a:t>
            </a:r>
            <a:endParaRPr sz="1300" dirty="0">
              <a:latin typeface="Arial Black"/>
              <a:cs typeface="Arial Black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801735" y="1981263"/>
            <a:ext cx="350520" cy="2895537"/>
            <a:chOff x="1025606" y="5090980"/>
            <a:chExt cx="350520" cy="1534795"/>
          </a:xfrm>
        </p:grpSpPr>
        <p:sp>
          <p:nvSpPr>
            <p:cNvPr id="32" name="object 32"/>
            <p:cNvSpPr/>
            <p:nvPr/>
          </p:nvSpPr>
          <p:spPr>
            <a:xfrm>
              <a:off x="1036962" y="5102336"/>
              <a:ext cx="288290" cy="558165"/>
            </a:xfrm>
            <a:custGeom>
              <a:avLst/>
              <a:gdLst/>
              <a:ahLst/>
              <a:cxnLst/>
              <a:rect l="l" t="t" r="r" b="b"/>
              <a:pathLst>
                <a:path w="288290" h="558164">
                  <a:moveTo>
                    <a:pt x="0" y="0"/>
                  </a:moveTo>
                  <a:lnTo>
                    <a:pt x="143767" y="0"/>
                  </a:lnTo>
                  <a:lnTo>
                    <a:pt x="287948" y="277451"/>
                  </a:lnTo>
                  <a:lnTo>
                    <a:pt x="143767" y="557788"/>
                  </a:lnTo>
                  <a:lnTo>
                    <a:pt x="0" y="557788"/>
                  </a:lnTo>
                  <a:lnTo>
                    <a:pt x="143767" y="277451"/>
                  </a:lnTo>
                  <a:lnTo>
                    <a:pt x="0" y="0"/>
                  </a:lnTo>
                  <a:close/>
                </a:path>
              </a:pathLst>
            </a:custGeom>
            <a:ln w="19739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076586" y="6056360"/>
              <a:ext cx="288290" cy="558165"/>
            </a:xfrm>
            <a:custGeom>
              <a:avLst/>
              <a:gdLst/>
              <a:ahLst/>
              <a:cxnLst/>
              <a:rect l="l" t="t" r="r" b="b"/>
              <a:pathLst>
                <a:path w="288290" h="558165">
                  <a:moveTo>
                    <a:pt x="0" y="0"/>
                  </a:moveTo>
                  <a:lnTo>
                    <a:pt x="143767" y="0"/>
                  </a:lnTo>
                  <a:lnTo>
                    <a:pt x="287948" y="277451"/>
                  </a:lnTo>
                  <a:lnTo>
                    <a:pt x="143767" y="557788"/>
                  </a:lnTo>
                  <a:lnTo>
                    <a:pt x="0" y="557788"/>
                  </a:lnTo>
                  <a:lnTo>
                    <a:pt x="143767" y="277451"/>
                  </a:lnTo>
                  <a:lnTo>
                    <a:pt x="0" y="0"/>
                  </a:lnTo>
                  <a:close/>
                </a:path>
              </a:pathLst>
            </a:custGeom>
            <a:ln w="19739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1171266" y="1986026"/>
            <a:ext cx="4636135" cy="311046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0099"/>
              </a:lnSpc>
              <a:spcBef>
                <a:spcPts val="95"/>
              </a:spcBef>
            </a:pPr>
            <a:r>
              <a:rPr dirty="0">
                <a:latin typeface="Microsoft Sans Serif"/>
                <a:cs typeface="Microsoft Sans Serif"/>
              </a:rPr>
              <a:t>подана</a:t>
            </a:r>
            <a:r>
              <a:rPr spc="-35" dirty="0">
                <a:latin typeface="Microsoft Sans Serif"/>
                <a:cs typeface="Microsoft Sans Serif"/>
              </a:rPr>
              <a:t> </a:t>
            </a:r>
            <a:r>
              <a:rPr spc="-20" dirty="0">
                <a:latin typeface="Microsoft Sans Serif"/>
                <a:cs typeface="Microsoft Sans Serif"/>
              </a:rPr>
              <a:t>заявка</a:t>
            </a:r>
            <a:r>
              <a:rPr spc="-55" dirty="0">
                <a:latin typeface="Microsoft Sans Serif"/>
                <a:cs typeface="Microsoft Sans Serif"/>
              </a:rPr>
              <a:t> </a:t>
            </a:r>
            <a:r>
              <a:rPr dirty="0">
                <a:latin typeface="Microsoft Sans Serif"/>
                <a:cs typeface="Microsoft Sans Serif"/>
              </a:rPr>
              <a:t>для</a:t>
            </a:r>
            <a:r>
              <a:rPr spc="5" dirty="0">
                <a:latin typeface="Microsoft Sans Serif"/>
                <a:cs typeface="Microsoft Sans Serif"/>
              </a:rPr>
              <a:t> </a:t>
            </a:r>
            <a:r>
              <a:rPr dirty="0">
                <a:latin typeface="Microsoft Sans Serif"/>
                <a:cs typeface="Microsoft Sans Serif"/>
              </a:rPr>
              <a:t>участия</a:t>
            </a:r>
            <a:r>
              <a:rPr spc="-15" dirty="0">
                <a:latin typeface="Microsoft Sans Serif"/>
                <a:cs typeface="Microsoft Sans Serif"/>
              </a:rPr>
              <a:t> </a:t>
            </a:r>
            <a:r>
              <a:rPr dirty="0">
                <a:latin typeface="Microsoft Sans Serif"/>
                <a:cs typeface="Microsoft Sans Serif"/>
              </a:rPr>
              <a:t>в</a:t>
            </a:r>
            <a:r>
              <a:rPr spc="-30" dirty="0">
                <a:latin typeface="Microsoft Sans Serif"/>
                <a:cs typeface="Microsoft Sans Serif"/>
              </a:rPr>
              <a:t> </a:t>
            </a:r>
            <a:r>
              <a:rPr dirty="0">
                <a:latin typeface="Microsoft Sans Serif"/>
                <a:cs typeface="Microsoft Sans Serif"/>
              </a:rPr>
              <a:t>отборе</a:t>
            </a:r>
            <a:r>
              <a:rPr spc="-55" dirty="0">
                <a:latin typeface="Microsoft Sans Serif"/>
                <a:cs typeface="Microsoft Sans Serif"/>
              </a:rPr>
              <a:t> </a:t>
            </a:r>
            <a:r>
              <a:rPr spc="-25" dirty="0">
                <a:latin typeface="Microsoft Sans Serif"/>
                <a:cs typeface="Microsoft Sans Serif"/>
              </a:rPr>
              <a:t>заявок</a:t>
            </a:r>
            <a:r>
              <a:rPr spc="-35" dirty="0">
                <a:latin typeface="Microsoft Sans Serif"/>
                <a:cs typeface="Microsoft Sans Serif"/>
              </a:rPr>
              <a:t> </a:t>
            </a:r>
            <a:r>
              <a:rPr spc="-10" dirty="0">
                <a:latin typeface="Microsoft Sans Serif"/>
                <a:cs typeface="Microsoft Sans Serif"/>
              </a:rPr>
              <a:t>субъектов</a:t>
            </a:r>
            <a:r>
              <a:rPr spc="-25" dirty="0">
                <a:latin typeface="Microsoft Sans Serif"/>
                <a:cs typeface="Microsoft Sans Serif"/>
              </a:rPr>
              <a:t> </a:t>
            </a:r>
            <a:r>
              <a:rPr dirty="0">
                <a:latin typeface="Microsoft Sans Serif"/>
                <a:cs typeface="Microsoft Sans Serif"/>
              </a:rPr>
              <a:t>России</a:t>
            </a:r>
            <a:r>
              <a:rPr spc="-15" dirty="0">
                <a:latin typeface="Microsoft Sans Serif"/>
                <a:cs typeface="Microsoft Sans Serif"/>
              </a:rPr>
              <a:t> </a:t>
            </a:r>
            <a:r>
              <a:rPr spc="-25" dirty="0">
                <a:latin typeface="Microsoft Sans Serif"/>
                <a:cs typeface="Microsoft Sans Serif"/>
              </a:rPr>
              <a:t>на </a:t>
            </a:r>
            <a:r>
              <a:rPr spc="-10" dirty="0">
                <a:latin typeface="Microsoft Sans Serif"/>
                <a:cs typeface="Microsoft Sans Serif"/>
              </a:rPr>
              <a:t>предоставление</a:t>
            </a:r>
            <a:r>
              <a:rPr spc="-40" dirty="0">
                <a:latin typeface="Microsoft Sans Serif"/>
                <a:cs typeface="Microsoft Sans Serif"/>
              </a:rPr>
              <a:t> </a:t>
            </a:r>
            <a:r>
              <a:rPr dirty="0">
                <a:latin typeface="Microsoft Sans Serif"/>
                <a:cs typeface="Microsoft Sans Serif"/>
              </a:rPr>
              <a:t>субсидии</a:t>
            </a:r>
            <a:r>
              <a:rPr spc="5" dirty="0">
                <a:latin typeface="Microsoft Sans Serif"/>
                <a:cs typeface="Microsoft Sans Serif"/>
              </a:rPr>
              <a:t> </a:t>
            </a:r>
            <a:r>
              <a:rPr dirty="0">
                <a:latin typeface="Microsoft Sans Serif"/>
                <a:cs typeface="Microsoft Sans Serif"/>
              </a:rPr>
              <a:t>из</a:t>
            </a:r>
            <a:r>
              <a:rPr spc="5" dirty="0">
                <a:latin typeface="Microsoft Sans Serif"/>
                <a:cs typeface="Microsoft Sans Serif"/>
              </a:rPr>
              <a:t> </a:t>
            </a:r>
            <a:r>
              <a:rPr spc="-10" dirty="0">
                <a:latin typeface="Microsoft Sans Serif"/>
                <a:cs typeface="Microsoft Sans Serif"/>
              </a:rPr>
              <a:t>федерального</a:t>
            </a:r>
            <a:r>
              <a:rPr spc="-35" dirty="0">
                <a:latin typeface="Microsoft Sans Serif"/>
                <a:cs typeface="Microsoft Sans Serif"/>
              </a:rPr>
              <a:t> </a:t>
            </a:r>
            <a:r>
              <a:rPr spc="-20" dirty="0">
                <a:latin typeface="Microsoft Sans Serif"/>
                <a:cs typeface="Microsoft Sans Serif"/>
              </a:rPr>
              <a:t>бюджета</a:t>
            </a:r>
            <a:r>
              <a:rPr spc="-15" dirty="0">
                <a:latin typeface="Microsoft Sans Serif"/>
                <a:cs typeface="Microsoft Sans Serif"/>
              </a:rPr>
              <a:t> </a:t>
            </a:r>
            <a:r>
              <a:rPr spc="-25" dirty="0">
                <a:latin typeface="Microsoft Sans Serif"/>
                <a:cs typeface="Microsoft Sans Serif"/>
              </a:rPr>
              <a:t>на </a:t>
            </a:r>
            <a:r>
              <a:rPr dirty="0">
                <a:latin typeface="Microsoft Sans Serif"/>
                <a:cs typeface="Microsoft Sans Serif"/>
              </a:rPr>
              <a:t>оснащение</a:t>
            </a:r>
            <a:r>
              <a:rPr spc="-40" dirty="0">
                <a:latin typeface="Microsoft Sans Serif"/>
                <a:cs typeface="Microsoft Sans Serif"/>
              </a:rPr>
              <a:t> </a:t>
            </a:r>
            <a:r>
              <a:rPr b="1" dirty="0">
                <a:latin typeface="Arial"/>
                <a:cs typeface="Arial"/>
              </a:rPr>
              <a:t>в</a:t>
            </a:r>
            <a:r>
              <a:rPr b="1" spc="-1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2026</a:t>
            </a:r>
            <a:r>
              <a:rPr b="1" spc="-4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году</a:t>
            </a:r>
            <a:r>
              <a:rPr b="1" spc="-30" dirty="0">
                <a:latin typeface="Arial"/>
                <a:cs typeface="Arial"/>
              </a:rPr>
              <a:t> </a:t>
            </a:r>
            <a:r>
              <a:rPr spc="-10" dirty="0">
                <a:latin typeface="Microsoft Sans Serif"/>
                <a:cs typeface="Microsoft Sans Serif"/>
              </a:rPr>
              <a:t>кабинетов</a:t>
            </a:r>
            <a:r>
              <a:rPr spc="-35" dirty="0">
                <a:latin typeface="Microsoft Sans Serif"/>
                <a:cs typeface="Microsoft Sans Serif"/>
              </a:rPr>
              <a:t> </a:t>
            </a:r>
            <a:r>
              <a:rPr dirty="0">
                <a:solidFill>
                  <a:srgbClr val="001F5F"/>
                </a:solidFill>
                <a:latin typeface="Arial Black"/>
                <a:cs typeface="Arial Black"/>
              </a:rPr>
              <a:t>1242</a:t>
            </a:r>
            <a:r>
              <a:rPr spc="-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dirty="0">
                <a:solidFill>
                  <a:srgbClr val="001F5F"/>
                </a:solidFill>
                <a:latin typeface="Arial Black"/>
                <a:cs typeface="Arial Black"/>
              </a:rPr>
              <a:t>ШКОЛ</a:t>
            </a:r>
            <a:r>
              <a:rPr spc="-4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pc="-10" dirty="0">
                <a:latin typeface="Microsoft Sans Serif"/>
                <a:cs typeface="Microsoft Sans Serif"/>
              </a:rPr>
              <a:t>основным оборудованием</a:t>
            </a:r>
            <a:r>
              <a:rPr spc="-65" dirty="0">
                <a:latin typeface="Microsoft Sans Serif"/>
                <a:cs typeface="Microsoft Sans Serif"/>
              </a:rPr>
              <a:t> </a:t>
            </a:r>
            <a:r>
              <a:rPr dirty="0">
                <a:latin typeface="Microsoft Sans Serif"/>
                <a:cs typeface="Microsoft Sans Serif"/>
              </a:rPr>
              <a:t>по</a:t>
            </a:r>
            <a:r>
              <a:rPr spc="-5" dirty="0">
                <a:latin typeface="Microsoft Sans Serif"/>
                <a:cs typeface="Microsoft Sans Serif"/>
              </a:rPr>
              <a:t> </a:t>
            </a:r>
            <a:r>
              <a:rPr spc="-10" dirty="0">
                <a:latin typeface="Microsoft Sans Serif"/>
                <a:cs typeface="Microsoft Sans Serif"/>
              </a:rPr>
              <a:t>учебным</a:t>
            </a:r>
            <a:r>
              <a:rPr spc="-20" dirty="0">
                <a:latin typeface="Microsoft Sans Serif"/>
                <a:cs typeface="Microsoft Sans Serif"/>
              </a:rPr>
              <a:t> предметам </a:t>
            </a:r>
            <a:r>
              <a:rPr spc="-10" dirty="0">
                <a:latin typeface="Microsoft Sans Serif"/>
                <a:cs typeface="Microsoft Sans Serif"/>
              </a:rPr>
              <a:t>«Физика»,</a:t>
            </a:r>
            <a:endParaRPr dirty="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spc="-20" dirty="0">
                <a:latin typeface="Microsoft Sans Serif"/>
                <a:cs typeface="Microsoft Sans Serif"/>
              </a:rPr>
              <a:t>«Изобразительное</a:t>
            </a:r>
            <a:r>
              <a:rPr spc="-15" dirty="0">
                <a:latin typeface="Microsoft Sans Serif"/>
                <a:cs typeface="Microsoft Sans Serif"/>
              </a:rPr>
              <a:t> </a:t>
            </a:r>
            <a:r>
              <a:rPr spc="-10" dirty="0">
                <a:latin typeface="Microsoft Sans Serif"/>
                <a:cs typeface="Microsoft Sans Serif"/>
              </a:rPr>
              <a:t>искусство»</a:t>
            </a:r>
            <a:r>
              <a:rPr spc="10" dirty="0">
                <a:latin typeface="Microsoft Sans Serif"/>
                <a:cs typeface="Microsoft Sans Serif"/>
              </a:rPr>
              <a:t> </a:t>
            </a:r>
            <a:r>
              <a:rPr dirty="0">
                <a:latin typeface="Microsoft Sans Serif"/>
                <a:cs typeface="Microsoft Sans Serif"/>
              </a:rPr>
              <a:t>и</a:t>
            </a:r>
            <a:r>
              <a:rPr spc="60" dirty="0">
                <a:latin typeface="Microsoft Sans Serif"/>
                <a:cs typeface="Microsoft Sans Serif"/>
              </a:rPr>
              <a:t> </a:t>
            </a:r>
            <a:r>
              <a:rPr spc="-10" dirty="0">
                <a:latin typeface="Microsoft Sans Serif"/>
                <a:cs typeface="Microsoft Sans Serif"/>
              </a:rPr>
              <a:t>«Музыка».</a:t>
            </a:r>
            <a:endParaRPr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50"/>
              </a:spcBef>
            </a:pPr>
            <a:endParaRPr dirty="0">
              <a:latin typeface="Microsoft Sans Serif"/>
              <a:cs typeface="Microsoft Sans Serif"/>
            </a:endParaRPr>
          </a:p>
          <a:p>
            <a:pPr marL="71120">
              <a:lnSpc>
                <a:spcPct val="100000"/>
              </a:lnSpc>
            </a:pPr>
            <a:r>
              <a:rPr dirty="0">
                <a:solidFill>
                  <a:srgbClr val="40689A"/>
                </a:solidFill>
                <a:latin typeface="Arial Black"/>
                <a:cs typeface="Arial Black"/>
              </a:rPr>
              <a:t>КАПИТАЛЬНЫЙ</a:t>
            </a:r>
            <a:r>
              <a:rPr spc="-90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pc="-10" dirty="0">
                <a:solidFill>
                  <a:srgbClr val="40689A"/>
                </a:solidFill>
                <a:latin typeface="Arial Black"/>
                <a:cs typeface="Arial Black"/>
              </a:rPr>
              <a:t>РЕМОНТ:</a:t>
            </a:r>
            <a:endParaRPr dirty="0">
              <a:latin typeface="Arial Black"/>
              <a:cs typeface="Arial Black"/>
            </a:endParaRPr>
          </a:p>
          <a:p>
            <a:pPr marL="71120">
              <a:lnSpc>
                <a:spcPct val="100000"/>
              </a:lnSpc>
              <a:spcBef>
                <a:spcPts val="215"/>
              </a:spcBef>
            </a:pPr>
            <a:r>
              <a:rPr b="1" dirty="0">
                <a:solidFill>
                  <a:srgbClr val="001F5F"/>
                </a:solidFill>
                <a:latin typeface="Arial"/>
                <a:cs typeface="Arial"/>
              </a:rPr>
              <a:t>27</a:t>
            </a:r>
            <a:r>
              <a:rPr b="1" spc="-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rgbClr val="001F5F"/>
                </a:solidFill>
                <a:latin typeface="Arial"/>
                <a:cs typeface="Arial"/>
              </a:rPr>
              <a:t>ШКОЛ</a:t>
            </a:r>
            <a:r>
              <a:rPr b="1" spc="-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rgbClr val="001F5F"/>
                </a:solidFill>
                <a:latin typeface="Arial"/>
                <a:cs typeface="Arial"/>
              </a:rPr>
              <a:t>И 6</a:t>
            </a:r>
            <a:r>
              <a:rPr b="1" spc="-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rgbClr val="001F5F"/>
                </a:solidFill>
                <a:latin typeface="Arial"/>
                <a:cs typeface="Arial"/>
              </a:rPr>
              <a:t>ДЕТСКИХ</a:t>
            </a:r>
            <a:r>
              <a:rPr b="1" spc="-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b="1" spc="-20" dirty="0">
                <a:solidFill>
                  <a:srgbClr val="001F5F"/>
                </a:solidFill>
                <a:latin typeface="Arial"/>
                <a:cs typeface="Arial"/>
              </a:rPr>
              <a:t>САДОВ</a:t>
            </a:r>
            <a:endParaRPr dirty="0">
              <a:latin typeface="Arial"/>
              <a:cs typeface="Arial"/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186" y="576961"/>
            <a:ext cx="4582151" cy="323973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object 6"/>
          <p:cNvGrpSpPr/>
          <p:nvPr/>
        </p:nvGrpSpPr>
        <p:grpSpPr>
          <a:xfrm>
            <a:off x="0" y="268224"/>
            <a:ext cx="1027430" cy="1088390"/>
            <a:chOff x="0" y="268224"/>
            <a:chExt cx="1027430" cy="108839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68224"/>
              <a:ext cx="1027175" cy="90830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4"/>
              <a:ext cx="960119" cy="905256"/>
            </a:xfrm>
            <a:prstGeom prst="rect">
              <a:avLst/>
            </a:prstGeom>
          </p:spPr>
        </p:pic>
      </p:grpSp>
      <p:sp>
        <p:nvSpPr>
          <p:cNvPr id="9" name="object 9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608539" y="860608"/>
            <a:ext cx="246221" cy="3981628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i="1" dirty="0">
                <a:latin typeface="Arial"/>
                <a:cs typeface="Arial"/>
              </a:rPr>
              <a:t>на</a:t>
            </a:r>
            <a:r>
              <a:rPr sz="1600" i="1" spc="-10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1</a:t>
            </a:r>
            <a:r>
              <a:rPr sz="1600" i="1" spc="-5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августа</a:t>
            </a:r>
            <a:r>
              <a:rPr sz="1600" i="1" spc="-35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2025</a:t>
            </a:r>
            <a:r>
              <a:rPr sz="1600" i="1" spc="-55" dirty="0">
                <a:latin typeface="Arial"/>
                <a:cs typeface="Arial"/>
              </a:rPr>
              <a:t> </a:t>
            </a:r>
            <a:r>
              <a:rPr sz="1600" i="1" spc="-20" dirty="0">
                <a:latin typeface="Arial"/>
                <a:cs typeface="Arial"/>
              </a:rPr>
              <a:t>года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06576" y="402462"/>
            <a:ext cx="3826510" cy="124713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ДОШКОЛЬНОЕ</a:t>
            </a:r>
            <a:r>
              <a:rPr sz="1600" spc="-6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spc="-10" dirty="0">
                <a:solidFill>
                  <a:srgbClr val="2C4788"/>
                </a:solidFill>
                <a:latin typeface="Arial Black"/>
                <a:cs typeface="Arial Black"/>
              </a:rPr>
              <a:t>ОБРАЗОВАНИЕ</a:t>
            </a:r>
            <a:endParaRPr sz="1600" dirty="0">
              <a:latin typeface="Arial Black"/>
              <a:cs typeface="Arial Black"/>
            </a:endParaRPr>
          </a:p>
          <a:p>
            <a:pPr marL="31115">
              <a:lnSpc>
                <a:spcPts val="1910"/>
              </a:lnSpc>
              <a:spcBef>
                <a:spcPts val="1995"/>
              </a:spcBef>
            </a:pPr>
            <a:r>
              <a:rPr sz="1600" spc="-10" dirty="0" smtClean="0">
                <a:solidFill>
                  <a:srgbClr val="2C4788"/>
                </a:solidFill>
                <a:latin typeface="Arial Black"/>
                <a:cs typeface="Arial Black"/>
              </a:rPr>
              <a:t>ДОСТУПНОСТЬ</a:t>
            </a:r>
            <a:endParaRPr sz="1600" dirty="0">
              <a:latin typeface="Arial Black"/>
              <a:cs typeface="Arial Black"/>
            </a:endParaRPr>
          </a:p>
          <a:p>
            <a:pPr marL="31115">
              <a:lnSpc>
                <a:spcPts val="1910"/>
              </a:lnSpc>
            </a:pPr>
            <a:r>
              <a:rPr sz="1600" dirty="0">
                <a:latin typeface="Arial Black"/>
                <a:cs typeface="Arial Black"/>
              </a:rPr>
              <a:t>ДОШКОЛЬНОГО</a:t>
            </a:r>
            <a:r>
              <a:rPr sz="1600" spc="-4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ОБРАЗОВАНИЯ</a:t>
            </a:r>
            <a:endParaRPr sz="1600" dirty="0">
              <a:latin typeface="Arial Black"/>
              <a:cs typeface="Arial Black"/>
            </a:endParaRPr>
          </a:p>
          <a:p>
            <a:pPr marL="31115">
              <a:lnSpc>
                <a:spcPct val="100000"/>
              </a:lnSpc>
              <a:spcBef>
                <a:spcPts val="80"/>
              </a:spcBef>
            </a:pPr>
            <a:r>
              <a:rPr sz="1500" b="1" dirty="0">
                <a:latin typeface="Arial"/>
                <a:cs typeface="Arial"/>
              </a:rPr>
              <a:t>для</a:t>
            </a:r>
            <a:r>
              <a:rPr sz="1500" b="1" spc="-55" dirty="0">
                <a:latin typeface="Arial"/>
                <a:cs typeface="Arial"/>
              </a:rPr>
              <a:t> </a:t>
            </a:r>
            <a:r>
              <a:rPr sz="1500" b="1" dirty="0">
                <a:latin typeface="Arial"/>
                <a:cs typeface="Arial"/>
              </a:rPr>
              <a:t>детей</a:t>
            </a:r>
            <a:r>
              <a:rPr sz="1500" b="1" spc="-5" dirty="0">
                <a:latin typeface="Arial"/>
                <a:cs typeface="Arial"/>
              </a:rPr>
              <a:t> </a:t>
            </a:r>
            <a:r>
              <a:rPr sz="1500" b="1" dirty="0">
                <a:latin typeface="Arial"/>
                <a:cs typeface="Arial"/>
              </a:rPr>
              <a:t>в</a:t>
            </a:r>
            <a:r>
              <a:rPr sz="1500" b="1" spc="-30" dirty="0">
                <a:latin typeface="Arial"/>
                <a:cs typeface="Arial"/>
              </a:rPr>
              <a:t> </a:t>
            </a:r>
            <a:r>
              <a:rPr sz="1500" b="1" spc="-10" dirty="0">
                <a:latin typeface="Arial"/>
                <a:cs typeface="Arial"/>
              </a:rPr>
              <a:t>возрасте </a:t>
            </a:r>
            <a:r>
              <a:rPr sz="1500" b="1" dirty="0">
                <a:latin typeface="Arial"/>
                <a:cs typeface="Arial"/>
              </a:rPr>
              <a:t>от</a:t>
            </a:r>
            <a:r>
              <a:rPr sz="1500" b="1" spc="-10" dirty="0">
                <a:latin typeface="Arial"/>
                <a:cs typeface="Arial"/>
              </a:rPr>
              <a:t> </a:t>
            </a:r>
            <a:r>
              <a:rPr sz="1500" b="1" dirty="0">
                <a:latin typeface="Arial"/>
                <a:cs typeface="Arial"/>
              </a:rPr>
              <a:t>2</a:t>
            </a:r>
            <a:r>
              <a:rPr sz="1500" b="1" spc="-35" dirty="0">
                <a:latin typeface="Arial"/>
                <a:cs typeface="Arial"/>
              </a:rPr>
              <a:t> </a:t>
            </a:r>
            <a:r>
              <a:rPr sz="1500" b="1" dirty="0">
                <a:latin typeface="Arial"/>
                <a:cs typeface="Arial"/>
              </a:rPr>
              <a:t>мес.</a:t>
            </a:r>
            <a:r>
              <a:rPr sz="1500" b="1" spc="-50" dirty="0">
                <a:latin typeface="Arial"/>
                <a:cs typeface="Arial"/>
              </a:rPr>
              <a:t> </a:t>
            </a:r>
            <a:r>
              <a:rPr sz="1500" b="1" dirty="0">
                <a:latin typeface="Arial"/>
                <a:cs typeface="Arial"/>
              </a:rPr>
              <a:t>до</a:t>
            </a:r>
            <a:r>
              <a:rPr sz="1500" b="1" spc="-45" dirty="0">
                <a:latin typeface="Arial"/>
                <a:cs typeface="Arial"/>
              </a:rPr>
              <a:t> </a:t>
            </a:r>
            <a:r>
              <a:rPr sz="1500" b="1" dirty="0">
                <a:latin typeface="Arial"/>
                <a:cs typeface="Arial"/>
              </a:rPr>
              <a:t>8</a:t>
            </a:r>
            <a:r>
              <a:rPr sz="1500" b="1" spc="-35" dirty="0">
                <a:latin typeface="Arial"/>
                <a:cs typeface="Arial"/>
              </a:rPr>
              <a:t> </a:t>
            </a:r>
            <a:r>
              <a:rPr sz="1500" b="1" spc="-25" dirty="0">
                <a:latin typeface="Arial"/>
                <a:cs typeface="Arial"/>
              </a:rPr>
              <a:t>лет</a:t>
            </a:r>
            <a:endParaRPr sz="1500" dirty="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28415" y="4289817"/>
            <a:ext cx="222821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4000" dirty="0" smtClean="0">
                <a:latin typeface="Arial Black"/>
                <a:cs typeface="Arial Black"/>
              </a:rPr>
              <a:t>100</a:t>
            </a:r>
            <a:r>
              <a:rPr sz="4000" spc="-50" dirty="0" smtClean="0">
                <a:latin typeface="Arial Black"/>
                <a:cs typeface="Arial Black"/>
              </a:rPr>
              <a:t>%</a:t>
            </a:r>
            <a:endParaRPr sz="4000" dirty="0">
              <a:latin typeface="Arial Black"/>
              <a:cs typeface="Arial Black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19352" y="1705900"/>
            <a:ext cx="364622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spc="-10" dirty="0">
                <a:solidFill>
                  <a:srgbClr val="2C4788"/>
                </a:solidFill>
                <a:latin typeface="Arial Black"/>
                <a:cs typeface="Arial Black"/>
              </a:rPr>
              <a:t>СОСТАВЛЯЕТ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sz="4000" dirty="0" smtClean="0">
                <a:latin typeface="Arial Black"/>
                <a:cs typeface="Arial Black"/>
              </a:rPr>
              <a:t>100 </a:t>
            </a:r>
            <a:r>
              <a:rPr lang="ru-RU" sz="4000" dirty="0">
                <a:latin typeface="Arial Black"/>
                <a:cs typeface="Arial Black"/>
              </a:rPr>
              <a:t>%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369" y="0"/>
            <a:ext cx="5143500" cy="6858000"/>
          </a:xfrm>
          <a:prstGeom prst="rect">
            <a:avLst/>
          </a:prstGeom>
        </p:spPr>
      </p:pic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3877163690"/>
              </p:ext>
            </p:extLst>
          </p:nvPr>
        </p:nvGraphicFramePr>
        <p:xfrm>
          <a:off x="1098174" y="3848394"/>
          <a:ext cx="2407026" cy="20952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473952" y="4273296"/>
            <a:ext cx="4380230" cy="1722120"/>
            <a:chOff x="6473952" y="4273296"/>
            <a:chExt cx="4380230" cy="1722120"/>
          </a:xfrm>
        </p:grpSpPr>
        <p:sp>
          <p:nvSpPr>
            <p:cNvPr id="3" name="object 3"/>
            <p:cNvSpPr/>
            <p:nvPr/>
          </p:nvSpPr>
          <p:spPr>
            <a:xfrm>
              <a:off x="6480048" y="4279392"/>
              <a:ext cx="4368165" cy="1710055"/>
            </a:xfrm>
            <a:custGeom>
              <a:avLst/>
              <a:gdLst/>
              <a:ahLst/>
              <a:cxnLst/>
              <a:rect l="l" t="t" r="r" b="b"/>
              <a:pathLst>
                <a:path w="4368165" h="1710054">
                  <a:moveTo>
                    <a:pt x="4082796" y="0"/>
                  </a:moveTo>
                  <a:lnTo>
                    <a:pt x="284987" y="0"/>
                  </a:lnTo>
                  <a:lnTo>
                    <a:pt x="238771" y="3731"/>
                  </a:lnTo>
                  <a:lnTo>
                    <a:pt x="194925" y="14532"/>
                  </a:lnTo>
                  <a:lnTo>
                    <a:pt x="154037" y="31817"/>
                  </a:lnTo>
                  <a:lnTo>
                    <a:pt x="116695" y="54998"/>
                  </a:lnTo>
                  <a:lnTo>
                    <a:pt x="83486" y="83486"/>
                  </a:lnTo>
                  <a:lnTo>
                    <a:pt x="54998" y="116695"/>
                  </a:lnTo>
                  <a:lnTo>
                    <a:pt x="31817" y="154037"/>
                  </a:lnTo>
                  <a:lnTo>
                    <a:pt x="14532" y="194925"/>
                  </a:lnTo>
                  <a:lnTo>
                    <a:pt x="3731" y="238771"/>
                  </a:lnTo>
                  <a:lnTo>
                    <a:pt x="0" y="284987"/>
                  </a:lnTo>
                  <a:lnTo>
                    <a:pt x="0" y="1424927"/>
                  </a:lnTo>
                  <a:lnTo>
                    <a:pt x="3731" y="1471156"/>
                  </a:lnTo>
                  <a:lnTo>
                    <a:pt x="14532" y="1515010"/>
                  </a:lnTo>
                  <a:lnTo>
                    <a:pt x="31817" y="1555902"/>
                  </a:lnTo>
                  <a:lnTo>
                    <a:pt x="54998" y="1593245"/>
                  </a:lnTo>
                  <a:lnTo>
                    <a:pt x="83486" y="1626454"/>
                  </a:lnTo>
                  <a:lnTo>
                    <a:pt x="116695" y="1654940"/>
                  </a:lnTo>
                  <a:lnTo>
                    <a:pt x="154037" y="1678117"/>
                  </a:lnTo>
                  <a:lnTo>
                    <a:pt x="194925" y="1695398"/>
                  </a:lnTo>
                  <a:lnTo>
                    <a:pt x="238771" y="1706197"/>
                  </a:lnTo>
                  <a:lnTo>
                    <a:pt x="284987" y="1709927"/>
                  </a:lnTo>
                  <a:lnTo>
                    <a:pt x="4082796" y="1709927"/>
                  </a:lnTo>
                  <a:lnTo>
                    <a:pt x="4129012" y="1706197"/>
                  </a:lnTo>
                  <a:lnTo>
                    <a:pt x="4172858" y="1695398"/>
                  </a:lnTo>
                  <a:lnTo>
                    <a:pt x="4213746" y="1678117"/>
                  </a:lnTo>
                  <a:lnTo>
                    <a:pt x="4251088" y="1654940"/>
                  </a:lnTo>
                  <a:lnTo>
                    <a:pt x="4284297" y="1626454"/>
                  </a:lnTo>
                  <a:lnTo>
                    <a:pt x="4312785" y="1593245"/>
                  </a:lnTo>
                  <a:lnTo>
                    <a:pt x="4335966" y="1555902"/>
                  </a:lnTo>
                  <a:lnTo>
                    <a:pt x="4353251" y="1515010"/>
                  </a:lnTo>
                  <a:lnTo>
                    <a:pt x="4364052" y="1471156"/>
                  </a:lnTo>
                  <a:lnTo>
                    <a:pt x="4367783" y="1424927"/>
                  </a:lnTo>
                  <a:lnTo>
                    <a:pt x="4367783" y="284987"/>
                  </a:lnTo>
                  <a:lnTo>
                    <a:pt x="4364052" y="238771"/>
                  </a:lnTo>
                  <a:lnTo>
                    <a:pt x="4353251" y="194925"/>
                  </a:lnTo>
                  <a:lnTo>
                    <a:pt x="4335966" y="154037"/>
                  </a:lnTo>
                  <a:lnTo>
                    <a:pt x="4312785" y="116695"/>
                  </a:lnTo>
                  <a:lnTo>
                    <a:pt x="4284297" y="83486"/>
                  </a:lnTo>
                  <a:lnTo>
                    <a:pt x="4251088" y="54998"/>
                  </a:lnTo>
                  <a:lnTo>
                    <a:pt x="4213746" y="31817"/>
                  </a:lnTo>
                  <a:lnTo>
                    <a:pt x="4172858" y="14532"/>
                  </a:lnTo>
                  <a:lnTo>
                    <a:pt x="4129012" y="3731"/>
                  </a:lnTo>
                  <a:lnTo>
                    <a:pt x="4082796" y="0"/>
                  </a:lnTo>
                  <a:close/>
                </a:path>
              </a:pathLst>
            </a:custGeom>
            <a:solidFill>
              <a:srgbClr val="CD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480048" y="4279392"/>
              <a:ext cx="4368165" cy="1710055"/>
            </a:xfrm>
            <a:custGeom>
              <a:avLst/>
              <a:gdLst/>
              <a:ahLst/>
              <a:cxnLst/>
              <a:rect l="l" t="t" r="r" b="b"/>
              <a:pathLst>
                <a:path w="4368165" h="1710054">
                  <a:moveTo>
                    <a:pt x="0" y="284987"/>
                  </a:moveTo>
                  <a:lnTo>
                    <a:pt x="3731" y="238771"/>
                  </a:lnTo>
                  <a:lnTo>
                    <a:pt x="14532" y="194925"/>
                  </a:lnTo>
                  <a:lnTo>
                    <a:pt x="31817" y="154037"/>
                  </a:lnTo>
                  <a:lnTo>
                    <a:pt x="54998" y="116695"/>
                  </a:lnTo>
                  <a:lnTo>
                    <a:pt x="83486" y="83486"/>
                  </a:lnTo>
                  <a:lnTo>
                    <a:pt x="116695" y="54998"/>
                  </a:lnTo>
                  <a:lnTo>
                    <a:pt x="154037" y="31817"/>
                  </a:lnTo>
                  <a:lnTo>
                    <a:pt x="194925" y="14532"/>
                  </a:lnTo>
                  <a:lnTo>
                    <a:pt x="238771" y="3731"/>
                  </a:lnTo>
                  <a:lnTo>
                    <a:pt x="284987" y="0"/>
                  </a:lnTo>
                  <a:lnTo>
                    <a:pt x="4082796" y="0"/>
                  </a:lnTo>
                  <a:lnTo>
                    <a:pt x="4129012" y="3731"/>
                  </a:lnTo>
                  <a:lnTo>
                    <a:pt x="4172858" y="14532"/>
                  </a:lnTo>
                  <a:lnTo>
                    <a:pt x="4213746" y="31817"/>
                  </a:lnTo>
                  <a:lnTo>
                    <a:pt x="4251088" y="54998"/>
                  </a:lnTo>
                  <a:lnTo>
                    <a:pt x="4284297" y="83486"/>
                  </a:lnTo>
                  <a:lnTo>
                    <a:pt x="4312785" y="116695"/>
                  </a:lnTo>
                  <a:lnTo>
                    <a:pt x="4335966" y="154037"/>
                  </a:lnTo>
                  <a:lnTo>
                    <a:pt x="4353251" y="194925"/>
                  </a:lnTo>
                  <a:lnTo>
                    <a:pt x="4364052" y="238771"/>
                  </a:lnTo>
                  <a:lnTo>
                    <a:pt x="4367783" y="284987"/>
                  </a:lnTo>
                  <a:lnTo>
                    <a:pt x="4367783" y="1424927"/>
                  </a:lnTo>
                  <a:lnTo>
                    <a:pt x="4364052" y="1471156"/>
                  </a:lnTo>
                  <a:lnTo>
                    <a:pt x="4353251" y="1515010"/>
                  </a:lnTo>
                  <a:lnTo>
                    <a:pt x="4335966" y="1555902"/>
                  </a:lnTo>
                  <a:lnTo>
                    <a:pt x="4312785" y="1593245"/>
                  </a:lnTo>
                  <a:lnTo>
                    <a:pt x="4284297" y="1626454"/>
                  </a:lnTo>
                  <a:lnTo>
                    <a:pt x="4251088" y="1654940"/>
                  </a:lnTo>
                  <a:lnTo>
                    <a:pt x="4213746" y="1678117"/>
                  </a:lnTo>
                  <a:lnTo>
                    <a:pt x="4172858" y="1695398"/>
                  </a:lnTo>
                  <a:lnTo>
                    <a:pt x="4129012" y="1706197"/>
                  </a:lnTo>
                  <a:lnTo>
                    <a:pt x="4082796" y="1709927"/>
                  </a:lnTo>
                  <a:lnTo>
                    <a:pt x="284987" y="1709927"/>
                  </a:lnTo>
                  <a:lnTo>
                    <a:pt x="238771" y="1706197"/>
                  </a:lnTo>
                  <a:lnTo>
                    <a:pt x="194925" y="1695398"/>
                  </a:lnTo>
                  <a:lnTo>
                    <a:pt x="154037" y="1678117"/>
                  </a:lnTo>
                  <a:lnTo>
                    <a:pt x="116695" y="1654940"/>
                  </a:lnTo>
                  <a:lnTo>
                    <a:pt x="83486" y="1626454"/>
                  </a:lnTo>
                  <a:lnTo>
                    <a:pt x="54998" y="1593245"/>
                  </a:lnTo>
                  <a:lnTo>
                    <a:pt x="31817" y="1555902"/>
                  </a:lnTo>
                  <a:lnTo>
                    <a:pt x="14532" y="1515010"/>
                  </a:lnTo>
                  <a:lnTo>
                    <a:pt x="3731" y="1471156"/>
                  </a:lnTo>
                  <a:lnTo>
                    <a:pt x="0" y="1424927"/>
                  </a:lnTo>
                  <a:lnTo>
                    <a:pt x="0" y="284987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889" rIns="0" bIns="0" rtlCol="0">
            <a:spAutoFit/>
          </a:bodyPr>
          <a:lstStyle/>
          <a:p>
            <a:pPr marL="636270">
              <a:lnSpc>
                <a:spcPct val="100000"/>
              </a:lnSpc>
              <a:spcBef>
                <a:spcPts val="105"/>
              </a:spcBef>
            </a:pPr>
            <a:r>
              <a:rPr sz="1600" dirty="0"/>
              <a:t>СТРАТЕГИЯ</a:t>
            </a:r>
            <a:r>
              <a:rPr sz="1600" spc="-20" dirty="0"/>
              <a:t> </a:t>
            </a:r>
            <a:r>
              <a:rPr sz="1600" spc="-10" dirty="0"/>
              <a:t>НАУЧНО-ТЕХНОЛОГИЧЕСКОГО</a:t>
            </a:r>
            <a:r>
              <a:rPr sz="1600" spc="-55" dirty="0"/>
              <a:t> </a:t>
            </a:r>
            <a:r>
              <a:rPr sz="1600" dirty="0"/>
              <a:t>РАЗВИТИЯ</a:t>
            </a:r>
            <a:r>
              <a:rPr sz="1600" spc="10" dirty="0"/>
              <a:t> </a:t>
            </a:r>
            <a:r>
              <a:rPr sz="1600" dirty="0"/>
              <a:t>РОССИЙСКОЙ</a:t>
            </a:r>
            <a:r>
              <a:rPr sz="1600" spc="-10" dirty="0"/>
              <a:t> ФЕДЕРАЦИИ</a:t>
            </a:r>
            <a:endParaRPr sz="1600"/>
          </a:p>
        </p:txBody>
      </p:sp>
      <p:grpSp>
        <p:nvGrpSpPr>
          <p:cNvPr id="6" name="object 6"/>
          <p:cNvGrpSpPr/>
          <p:nvPr/>
        </p:nvGrpSpPr>
        <p:grpSpPr>
          <a:xfrm>
            <a:off x="0" y="259079"/>
            <a:ext cx="1094740" cy="1097280"/>
            <a:chOff x="0" y="259079"/>
            <a:chExt cx="1094740" cy="109728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056" y="259079"/>
              <a:ext cx="1027176" cy="90525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9" name="object 9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87069" y="545986"/>
            <a:ext cx="330740" cy="670201"/>
          </a:xfrm>
          <a:prstGeom prst="rect">
            <a:avLst/>
          </a:prstGeom>
        </p:spPr>
      </p:pic>
      <p:sp>
        <p:nvSpPr>
          <p:cNvPr id="12" name="object 12"/>
          <p:cNvSpPr/>
          <p:nvPr/>
        </p:nvSpPr>
        <p:spPr>
          <a:xfrm>
            <a:off x="11716511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990850" y="1105280"/>
            <a:ext cx="645668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47140" marR="5080" indent="-1235075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latin typeface="Arial Black"/>
                <a:cs typeface="Arial Black"/>
              </a:rPr>
              <a:t>СИСТЕМА</a:t>
            </a:r>
            <a:r>
              <a:rPr sz="1600" spc="-4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ПОДГОТОВКИ</a:t>
            </a:r>
            <a:r>
              <a:rPr sz="1600" spc="-6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КАДРОВ</a:t>
            </a:r>
            <a:r>
              <a:rPr sz="1600" spc="-5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И</a:t>
            </a:r>
            <a:r>
              <a:rPr sz="1600" spc="-2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ПРОФОРИЕНТАЦИИ </a:t>
            </a:r>
            <a:r>
              <a:rPr sz="1600" dirty="0">
                <a:latin typeface="Arial Black"/>
                <a:cs typeface="Arial Black"/>
              </a:rPr>
              <a:t>ДОЛЖНА</a:t>
            </a:r>
            <a:r>
              <a:rPr sz="1600" spc="-4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БЫТЬ</a:t>
            </a:r>
            <a:r>
              <a:rPr sz="1600" spc="-3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ОРИЕНТИРОВАНА</a:t>
            </a:r>
            <a:endParaRPr sz="1600">
              <a:latin typeface="Arial Black"/>
              <a:cs typeface="Arial Black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608444" y="4386453"/>
            <a:ext cx="3884295" cy="8401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001F5F"/>
                </a:solidFill>
                <a:latin typeface="Arial Black"/>
                <a:cs typeface="Arial Black"/>
              </a:rPr>
              <a:t>ОРГАНАМ</a:t>
            </a:r>
            <a:r>
              <a:rPr sz="1200" spc="-2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Arial Black"/>
                <a:cs typeface="Arial Black"/>
              </a:rPr>
              <a:t>ИСПОЛНИТЕЛЬНОЙ</a:t>
            </a:r>
            <a:r>
              <a:rPr sz="1200" spc="-9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200" dirty="0">
                <a:solidFill>
                  <a:srgbClr val="001F5F"/>
                </a:solidFill>
                <a:latin typeface="Arial Black"/>
                <a:cs typeface="Arial Black"/>
              </a:rPr>
              <a:t>ВЛАСТИ</a:t>
            </a:r>
            <a:r>
              <a:rPr sz="1200" spc="-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200" dirty="0">
                <a:solidFill>
                  <a:srgbClr val="001F5F"/>
                </a:solidFill>
                <a:latin typeface="Arial Black"/>
                <a:cs typeface="Arial Black"/>
              </a:rPr>
              <a:t>и</a:t>
            </a:r>
            <a:r>
              <a:rPr sz="1200" spc="-1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200" spc="-25" dirty="0">
                <a:solidFill>
                  <a:srgbClr val="001F5F"/>
                </a:solidFill>
                <a:latin typeface="Arial Black"/>
                <a:cs typeface="Arial Black"/>
              </a:rPr>
              <a:t>МО</a:t>
            </a:r>
            <a:endParaRPr sz="12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sz="1200" spc="-10" dirty="0">
                <a:solidFill>
                  <a:srgbClr val="001F5F"/>
                </a:solidFill>
                <a:latin typeface="Arial Black"/>
                <a:cs typeface="Arial Black"/>
              </a:rPr>
              <a:t>НЕОБХОДИМО:</a:t>
            </a:r>
            <a:endParaRPr sz="1200">
              <a:latin typeface="Arial Black"/>
              <a:cs typeface="Arial Black"/>
            </a:endParaRPr>
          </a:p>
          <a:p>
            <a:pPr marL="12700" marR="645795">
              <a:lnSpc>
                <a:spcPct val="100000"/>
              </a:lnSpc>
              <a:spcBef>
                <a:spcPts val="650"/>
              </a:spcBef>
            </a:pPr>
            <a:r>
              <a:rPr sz="1200" b="1" i="1" spc="-10" dirty="0">
                <a:solidFill>
                  <a:srgbClr val="001F5F"/>
                </a:solidFill>
                <a:latin typeface="Arial"/>
                <a:cs typeface="Arial"/>
              </a:rPr>
              <a:t>точно</a:t>
            </a:r>
            <a:r>
              <a:rPr sz="1200" b="1" i="1" spc="-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dirty="0">
                <a:solidFill>
                  <a:srgbClr val="001F5F"/>
                </a:solidFill>
                <a:latin typeface="Arial"/>
                <a:cs typeface="Arial"/>
              </a:rPr>
              <a:t>знать</a:t>
            </a:r>
            <a:r>
              <a:rPr sz="1200" b="1" i="1" spc="-7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dirty="0">
                <a:solidFill>
                  <a:srgbClr val="001F5F"/>
                </a:solidFill>
                <a:latin typeface="Arial"/>
                <a:cs typeface="Arial"/>
              </a:rPr>
              <a:t>имеющуюся</a:t>
            </a:r>
            <a:r>
              <a:rPr sz="1200" b="1" i="1" spc="-7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dirty="0">
                <a:solidFill>
                  <a:srgbClr val="001F5F"/>
                </a:solidFill>
                <a:latin typeface="Arial"/>
                <a:cs typeface="Arial"/>
              </a:rPr>
              <a:t>текущую</a:t>
            </a:r>
            <a:r>
              <a:rPr sz="1200" b="1" i="1" spc="-6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spc="-50" dirty="0">
                <a:solidFill>
                  <a:srgbClr val="001F5F"/>
                </a:solidFill>
                <a:latin typeface="Arial"/>
                <a:cs typeface="Arial"/>
              </a:rPr>
              <a:t>и </a:t>
            </a:r>
            <a:r>
              <a:rPr sz="1200" b="1" i="1" spc="-10" dirty="0">
                <a:solidFill>
                  <a:srgbClr val="001F5F"/>
                </a:solidFill>
                <a:latin typeface="Arial"/>
                <a:cs typeface="Arial"/>
              </a:rPr>
              <a:t>перспективную</a:t>
            </a:r>
            <a:r>
              <a:rPr sz="1200" b="1" i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spc="-10" dirty="0">
                <a:solidFill>
                  <a:srgbClr val="001F5F"/>
                </a:solidFill>
                <a:latin typeface="Arial"/>
                <a:cs typeface="Arial"/>
              </a:rPr>
              <a:t>кадровую</a:t>
            </a:r>
            <a:r>
              <a:rPr sz="1200" b="1" i="1" spc="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spc="-10" dirty="0">
                <a:solidFill>
                  <a:srgbClr val="001F5F"/>
                </a:solidFill>
                <a:latin typeface="Arial"/>
                <a:cs typeface="Arial"/>
              </a:rPr>
              <a:t>потребность;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608444" y="5383783"/>
            <a:ext cx="410400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b="1" i="1" spc="-10" dirty="0">
                <a:solidFill>
                  <a:srgbClr val="001F5F"/>
                </a:solidFill>
                <a:latin typeface="Arial"/>
                <a:cs typeface="Arial"/>
              </a:rPr>
              <a:t>своевременно</a:t>
            </a:r>
            <a:r>
              <a:rPr sz="1200" b="1" i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spc="-10" dirty="0">
                <a:solidFill>
                  <a:srgbClr val="001F5F"/>
                </a:solidFill>
                <a:latin typeface="Arial"/>
                <a:cs typeface="Arial"/>
              </a:rPr>
              <a:t>актуализировать</a:t>
            </a:r>
            <a:r>
              <a:rPr sz="1200" b="1" i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dirty="0">
                <a:solidFill>
                  <a:srgbClr val="001F5F"/>
                </a:solidFill>
                <a:latin typeface="Arial"/>
                <a:cs typeface="Arial"/>
              </a:rPr>
              <a:t>и</a:t>
            </a:r>
            <a:r>
              <a:rPr sz="1200" b="1" i="1" spc="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spc="-10" dirty="0">
                <a:solidFill>
                  <a:srgbClr val="001F5F"/>
                </a:solidFill>
                <a:latin typeface="Arial"/>
                <a:cs typeface="Arial"/>
              </a:rPr>
              <a:t>доводить</a:t>
            </a:r>
            <a:r>
              <a:rPr sz="1200" b="1" i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spc="-25" dirty="0">
                <a:solidFill>
                  <a:srgbClr val="001F5F"/>
                </a:solidFill>
                <a:latin typeface="Arial"/>
                <a:cs typeface="Arial"/>
              </a:rPr>
              <a:t>до </a:t>
            </a:r>
            <a:r>
              <a:rPr sz="1200" b="1" i="1" dirty="0">
                <a:solidFill>
                  <a:srgbClr val="001F5F"/>
                </a:solidFill>
                <a:latin typeface="Arial"/>
                <a:cs typeface="Arial"/>
              </a:rPr>
              <a:t>сведения</a:t>
            </a:r>
            <a:r>
              <a:rPr sz="1200" b="1" i="1" spc="-6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spc="-10" dirty="0">
                <a:solidFill>
                  <a:srgbClr val="001F5F"/>
                </a:solidFill>
                <a:latin typeface="Arial"/>
                <a:cs typeface="Arial"/>
              </a:rPr>
              <a:t>Минэкономразвития</a:t>
            </a:r>
            <a:r>
              <a:rPr sz="1200" b="1" i="1" spc="-5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dirty="0">
                <a:solidFill>
                  <a:srgbClr val="001F5F"/>
                </a:solidFill>
                <a:latin typeface="Arial"/>
                <a:cs typeface="Arial"/>
              </a:rPr>
              <a:t>РД</a:t>
            </a:r>
            <a:r>
              <a:rPr sz="1200" b="1" i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dirty="0">
                <a:solidFill>
                  <a:srgbClr val="001F5F"/>
                </a:solidFill>
                <a:latin typeface="Arial"/>
                <a:cs typeface="Arial"/>
              </a:rPr>
              <a:t>и</a:t>
            </a:r>
            <a:r>
              <a:rPr sz="1200" b="1" i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dirty="0">
                <a:solidFill>
                  <a:srgbClr val="001F5F"/>
                </a:solidFill>
                <a:latin typeface="Arial"/>
                <a:cs typeface="Arial"/>
              </a:rPr>
              <a:t>Минобрнауки</a:t>
            </a:r>
            <a:r>
              <a:rPr sz="1200" b="1" i="1" spc="-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200" b="1" i="1" spc="-25" dirty="0">
                <a:solidFill>
                  <a:srgbClr val="001F5F"/>
                </a:solidFill>
                <a:latin typeface="Arial"/>
                <a:cs typeface="Arial"/>
              </a:rPr>
              <a:t>РД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1987295" y="1011936"/>
            <a:ext cx="8488680" cy="1240155"/>
            <a:chOff x="1987295" y="1011936"/>
            <a:chExt cx="8488680" cy="1240155"/>
          </a:xfrm>
        </p:grpSpPr>
        <p:sp>
          <p:nvSpPr>
            <p:cNvPr id="17" name="object 17"/>
            <p:cNvSpPr/>
            <p:nvPr/>
          </p:nvSpPr>
          <p:spPr>
            <a:xfrm>
              <a:off x="1993391" y="1018032"/>
              <a:ext cx="8476615" cy="688975"/>
            </a:xfrm>
            <a:custGeom>
              <a:avLst/>
              <a:gdLst/>
              <a:ahLst/>
              <a:cxnLst/>
              <a:rect l="l" t="t" r="r" b="b"/>
              <a:pathLst>
                <a:path w="8476615" h="688975">
                  <a:moveTo>
                    <a:pt x="0" y="114807"/>
                  </a:moveTo>
                  <a:lnTo>
                    <a:pt x="9026" y="70133"/>
                  </a:lnTo>
                  <a:lnTo>
                    <a:pt x="33639" y="33639"/>
                  </a:lnTo>
                  <a:lnTo>
                    <a:pt x="70133" y="9026"/>
                  </a:lnTo>
                  <a:lnTo>
                    <a:pt x="114807" y="0"/>
                  </a:lnTo>
                  <a:lnTo>
                    <a:pt x="8361680" y="0"/>
                  </a:lnTo>
                  <a:lnTo>
                    <a:pt x="8406354" y="9026"/>
                  </a:lnTo>
                  <a:lnTo>
                    <a:pt x="8442848" y="33639"/>
                  </a:lnTo>
                  <a:lnTo>
                    <a:pt x="8467461" y="70133"/>
                  </a:lnTo>
                  <a:lnTo>
                    <a:pt x="8476488" y="114807"/>
                  </a:lnTo>
                  <a:lnTo>
                    <a:pt x="8476488" y="574039"/>
                  </a:lnTo>
                  <a:lnTo>
                    <a:pt x="8467461" y="618714"/>
                  </a:lnTo>
                  <a:lnTo>
                    <a:pt x="8442848" y="655208"/>
                  </a:lnTo>
                  <a:lnTo>
                    <a:pt x="8406354" y="679821"/>
                  </a:lnTo>
                  <a:lnTo>
                    <a:pt x="8361680" y="688847"/>
                  </a:lnTo>
                  <a:lnTo>
                    <a:pt x="114807" y="688847"/>
                  </a:lnTo>
                  <a:lnTo>
                    <a:pt x="70133" y="679821"/>
                  </a:lnTo>
                  <a:lnTo>
                    <a:pt x="33639" y="655208"/>
                  </a:lnTo>
                  <a:lnTo>
                    <a:pt x="9026" y="618714"/>
                  </a:lnTo>
                  <a:lnTo>
                    <a:pt x="0" y="574039"/>
                  </a:lnTo>
                  <a:lnTo>
                    <a:pt x="0" y="114807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567974" y="1740937"/>
              <a:ext cx="885190" cy="492759"/>
            </a:xfrm>
            <a:custGeom>
              <a:avLst/>
              <a:gdLst/>
              <a:ahLst/>
              <a:cxnLst/>
              <a:rect l="l" t="t" r="r" b="b"/>
              <a:pathLst>
                <a:path w="885189" h="492760">
                  <a:moveTo>
                    <a:pt x="884662" y="0"/>
                  </a:moveTo>
                  <a:lnTo>
                    <a:pt x="884661" y="245880"/>
                  </a:lnTo>
                  <a:lnTo>
                    <a:pt x="444618" y="492467"/>
                  </a:lnTo>
                  <a:lnTo>
                    <a:pt x="0" y="245880"/>
                  </a:lnTo>
                  <a:lnTo>
                    <a:pt x="0" y="0"/>
                  </a:lnTo>
                  <a:lnTo>
                    <a:pt x="444619" y="245880"/>
                  </a:lnTo>
                  <a:lnTo>
                    <a:pt x="884662" y="0"/>
                  </a:lnTo>
                  <a:close/>
                </a:path>
              </a:pathLst>
            </a:custGeom>
            <a:ln w="42873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2792729" y="2519808"/>
            <a:ext cx="7128509" cy="666750"/>
          </a:xfrm>
          <a:prstGeom prst="rect">
            <a:avLst/>
          </a:prstGeom>
        </p:spPr>
        <p:txBody>
          <a:bodyPr vert="horz" wrap="square" lIns="0" tIns="120014" rIns="0" bIns="0" rtlCol="0">
            <a:spAutoFit/>
          </a:bodyPr>
          <a:lstStyle/>
          <a:p>
            <a:pPr marL="88900">
              <a:lnSpc>
                <a:spcPct val="100000"/>
              </a:lnSpc>
              <a:spcBef>
                <a:spcPts val="944"/>
              </a:spcBef>
            </a:pPr>
            <a:r>
              <a:rPr sz="1400" dirty="0">
                <a:latin typeface="Arial Black"/>
                <a:cs typeface="Arial Black"/>
              </a:rPr>
              <a:t>на</a:t>
            </a:r>
            <a:r>
              <a:rPr sz="1400" spc="-4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переход</a:t>
            </a:r>
            <a:r>
              <a:rPr sz="1400" spc="-55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к</a:t>
            </a:r>
            <a:r>
              <a:rPr sz="1400" spc="-55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новой</a:t>
            </a:r>
            <a:r>
              <a:rPr sz="1400" spc="-4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системе</a:t>
            </a:r>
            <a:r>
              <a:rPr sz="1400" spc="-25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подготовки</a:t>
            </a:r>
            <a:r>
              <a:rPr sz="1400" spc="-5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квалифицированных</a:t>
            </a:r>
            <a:r>
              <a:rPr sz="1400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кадров</a:t>
            </a:r>
            <a:endParaRPr sz="14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1400" dirty="0">
                <a:latin typeface="Arial Black"/>
                <a:cs typeface="Arial Black"/>
              </a:rPr>
              <a:t>для</a:t>
            </a:r>
            <a:r>
              <a:rPr sz="1400" spc="-50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высокотехнологичных</a:t>
            </a:r>
            <a:r>
              <a:rPr sz="1400" spc="2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и</a:t>
            </a:r>
            <a:r>
              <a:rPr sz="1400" spc="-45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наукоёмких</a:t>
            </a:r>
            <a:r>
              <a:rPr sz="1400" spc="5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секторов</a:t>
            </a:r>
            <a:r>
              <a:rPr sz="1400" spc="-2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экономики </a:t>
            </a:r>
            <a:r>
              <a:rPr sz="1400" spc="-10" dirty="0">
                <a:latin typeface="Arial Black"/>
                <a:cs typeface="Arial Black"/>
              </a:rPr>
              <a:t>страны</a:t>
            </a:r>
            <a:endParaRPr sz="1400" dirty="0">
              <a:latin typeface="Arial Black"/>
              <a:cs typeface="Arial Black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127504" y="2395727"/>
            <a:ext cx="8041005" cy="871855"/>
          </a:xfrm>
          <a:custGeom>
            <a:avLst/>
            <a:gdLst/>
            <a:ahLst/>
            <a:cxnLst/>
            <a:rect l="l" t="t" r="r" b="b"/>
            <a:pathLst>
              <a:path w="8041005" h="871854">
                <a:moveTo>
                  <a:pt x="0" y="145287"/>
                </a:moveTo>
                <a:lnTo>
                  <a:pt x="7404" y="99356"/>
                </a:lnTo>
                <a:lnTo>
                  <a:pt x="28025" y="59472"/>
                </a:lnTo>
                <a:lnTo>
                  <a:pt x="59472" y="28025"/>
                </a:lnTo>
                <a:lnTo>
                  <a:pt x="99356" y="7404"/>
                </a:lnTo>
                <a:lnTo>
                  <a:pt x="145287" y="0"/>
                </a:lnTo>
                <a:lnTo>
                  <a:pt x="7895336" y="0"/>
                </a:lnTo>
                <a:lnTo>
                  <a:pt x="7941267" y="7404"/>
                </a:lnTo>
                <a:lnTo>
                  <a:pt x="7981151" y="28025"/>
                </a:lnTo>
                <a:lnTo>
                  <a:pt x="8012598" y="59472"/>
                </a:lnTo>
                <a:lnTo>
                  <a:pt x="8033219" y="99356"/>
                </a:lnTo>
                <a:lnTo>
                  <a:pt x="8040624" y="145287"/>
                </a:lnTo>
                <a:lnTo>
                  <a:pt x="8040624" y="726439"/>
                </a:lnTo>
                <a:lnTo>
                  <a:pt x="8033219" y="772371"/>
                </a:lnTo>
                <a:lnTo>
                  <a:pt x="8012598" y="812255"/>
                </a:lnTo>
                <a:lnTo>
                  <a:pt x="7981151" y="843702"/>
                </a:lnTo>
                <a:lnTo>
                  <a:pt x="7941267" y="864323"/>
                </a:lnTo>
                <a:lnTo>
                  <a:pt x="7895336" y="871727"/>
                </a:lnTo>
                <a:lnTo>
                  <a:pt x="145287" y="871727"/>
                </a:lnTo>
                <a:lnTo>
                  <a:pt x="99356" y="864323"/>
                </a:lnTo>
                <a:lnTo>
                  <a:pt x="59472" y="843702"/>
                </a:lnTo>
                <a:lnTo>
                  <a:pt x="28025" y="812255"/>
                </a:lnTo>
                <a:lnTo>
                  <a:pt x="7404" y="772371"/>
                </a:lnTo>
                <a:lnTo>
                  <a:pt x="0" y="726439"/>
                </a:lnTo>
                <a:lnTo>
                  <a:pt x="0" y="145287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935227" y="4124325"/>
            <a:ext cx="2955925" cy="65849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5080">
              <a:lnSpc>
                <a:spcPct val="98600"/>
              </a:lnSpc>
              <a:spcBef>
                <a:spcPts val="114"/>
              </a:spcBef>
            </a:pPr>
            <a:r>
              <a:rPr sz="1200" dirty="0">
                <a:solidFill>
                  <a:srgbClr val="2C4788"/>
                </a:solidFill>
                <a:latin typeface="Arial Black"/>
                <a:cs typeface="Arial Black"/>
              </a:rPr>
              <a:t>УВЕЛИЧЕНИЕ</a:t>
            </a:r>
            <a:r>
              <a:rPr sz="1200" spc="-10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контрольных</a:t>
            </a:r>
            <a:r>
              <a:rPr sz="1400" spc="-15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цифр </a:t>
            </a:r>
            <a:r>
              <a:rPr sz="1400" spc="-10" dirty="0">
                <a:latin typeface="Microsoft Sans Serif"/>
                <a:cs typeface="Microsoft Sans Serif"/>
              </a:rPr>
              <a:t>приема</a:t>
            </a:r>
            <a:r>
              <a:rPr sz="1400" spc="-3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по</a:t>
            </a:r>
            <a:r>
              <a:rPr sz="1400" spc="-6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приоритетным</a:t>
            </a:r>
            <a:r>
              <a:rPr sz="1400" spc="-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отраслям </a:t>
            </a:r>
            <a:r>
              <a:rPr sz="1400" spc="-25" dirty="0">
                <a:latin typeface="Microsoft Sans Serif"/>
                <a:cs typeface="Microsoft Sans Serif"/>
              </a:rPr>
              <a:t>экономики</a:t>
            </a:r>
            <a:r>
              <a:rPr sz="1400" spc="-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региона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935227" y="5384672"/>
            <a:ext cx="173736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i="1" dirty="0">
                <a:latin typeface="Arial"/>
                <a:cs typeface="Arial"/>
              </a:rPr>
              <a:t>на</a:t>
            </a:r>
            <a:r>
              <a:rPr sz="1100" i="1" spc="-15" dirty="0">
                <a:latin typeface="Arial"/>
                <a:cs typeface="Arial"/>
              </a:rPr>
              <a:t> </a:t>
            </a:r>
            <a:r>
              <a:rPr sz="1100" i="1" dirty="0">
                <a:latin typeface="Arial"/>
                <a:cs typeface="Arial"/>
              </a:rPr>
              <a:t>2025/2026</a:t>
            </a:r>
            <a:r>
              <a:rPr sz="1100" i="1" spc="-85" dirty="0">
                <a:latin typeface="Arial"/>
                <a:cs typeface="Arial"/>
              </a:rPr>
              <a:t> </a:t>
            </a:r>
            <a:r>
              <a:rPr sz="1100" i="1" dirty="0">
                <a:latin typeface="Arial"/>
                <a:cs typeface="Arial"/>
              </a:rPr>
              <a:t>учебный</a:t>
            </a:r>
            <a:r>
              <a:rPr sz="1100" i="1" spc="-15" dirty="0">
                <a:latin typeface="Arial"/>
                <a:cs typeface="Arial"/>
              </a:rPr>
              <a:t> </a:t>
            </a:r>
            <a:r>
              <a:rPr sz="1100" i="1" spc="-25" dirty="0">
                <a:latin typeface="Arial"/>
                <a:cs typeface="Arial"/>
              </a:rPr>
              <a:t>год</a:t>
            </a:r>
            <a:endParaRPr sz="11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76096" y="5550509"/>
            <a:ext cx="311150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solidFill>
                  <a:srgbClr val="68B7A6"/>
                </a:solidFill>
                <a:latin typeface="Arial Black"/>
                <a:cs typeface="Arial Black"/>
              </a:rPr>
              <a:t>11</a:t>
            </a:r>
            <a:r>
              <a:rPr sz="5400" spc="-5" dirty="0">
                <a:solidFill>
                  <a:srgbClr val="68B7A6"/>
                </a:solidFill>
                <a:latin typeface="Arial Black"/>
                <a:cs typeface="Arial Black"/>
              </a:rPr>
              <a:t> </a:t>
            </a:r>
            <a:r>
              <a:rPr sz="5400" dirty="0">
                <a:solidFill>
                  <a:srgbClr val="68B7A6"/>
                </a:solidFill>
                <a:latin typeface="Arial Black"/>
                <a:cs typeface="Arial Black"/>
              </a:rPr>
              <a:t>216</a:t>
            </a:r>
            <a:r>
              <a:rPr sz="5400" spc="-1310" dirty="0">
                <a:solidFill>
                  <a:srgbClr val="68B7A6"/>
                </a:solidFill>
                <a:latin typeface="Arial Black"/>
                <a:cs typeface="Arial Black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мест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3279647" y="4882896"/>
            <a:ext cx="981710" cy="1088390"/>
            <a:chOff x="3279647" y="4882896"/>
            <a:chExt cx="981710" cy="1088390"/>
          </a:xfrm>
        </p:grpSpPr>
        <p:pic>
          <p:nvPicPr>
            <p:cNvPr id="25" name="object 2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82695" y="4885944"/>
              <a:ext cx="975359" cy="1082040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3282695" y="4885944"/>
              <a:ext cx="975360" cy="1082040"/>
            </a:xfrm>
            <a:custGeom>
              <a:avLst/>
              <a:gdLst/>
              <a:ahLst/>
              <a:cxnLst/>
              <a:rect l="l" t="t" r="r" b="b"/>
              <a:pathLst>
                <a:path w="975360" h="1082039">
                  <a:moveTo>
                    <a:pt x="975359" y="487679"/>
                  </a:moveTo>
                  <a:lnTo>
                    <a:pt x="731519" y="487679"/>
                  </a:lnTo>
                  <a:lnTo>
                    <a:pt x="731519" y="1082039"/>
                  </a:lnTo>
                  <a:lnTo>
                    <a:pt x="243839" y="1082039"/>
                  </a:lnTo>
                  <a:lnTo>
                    <a:pt x="243839" y="487679"/>
                  </a:lnTo>
                  <a:lnTo>
                    <a:pt x="0" y="487679"/>
                  </a:lnTo>
                  <a:lnTo>
                    <a:pt x="487679" y="0"/>
                  </a:lnTo>
                  <a:lnTo>
                    <a:pt x="975359" y="487679"/>
                  </a:lnTo>
                  <a:close/>
                </a:path>
              </a:pathLst>
            </a:custGeom>
            <a:ln w="6096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4001770" y="4685157"/>
            <a:ext cx="2173605" cy="42227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200" dirty="0">
                <a:solidFill>
                  <a:srgbClr val="2C4788"/>
                </a:solidFill>
                <a:latin typeface="Arial Black"/>
                <a:cs typeface="Arial Black"/>
              </a:rPr>
              <a:t>НА</a:t>
            </a:r>
            <a:r>
              <a:rPr sz="1200" spc="-3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200" dirty="0">
                <a:solidFill>
                  <a:srgbClr val="2C4788"/>
                </a:solidFill>
                <a:latin typeface="Arial Black"/>
                <a:cs typeface="Arial Black"/>
              </a:rPr>
              <a:t>14,3</a:t>
            </a:r>
            <a:r>
              <a:rPr sz="1200" spc="1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200" dirty="0">
                <a:solidFill>
                  <a:srgbClr val="2C4788"/>
                </a:solidFill>
                <a:latin typeface="Arial Black"/>
                <a:cs typeface="Arial Black"/>
              </a:rPr>
              <a:t>%</a:t>
            </a:r>
            <a:r>
              <a:rPr sz="1200" spc="-3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200" spc="-10" dirty="0">
                <a:solidFill>
                  <a:srgbClr val="2C4788"/>
                </a:solidFill>
                <a:latin typeface="Arial Black"/>
                <a:cs typeface="Arial Black"/>
              </a:rPr>
              <a:t>БОЛЬШЕ</a:t>
            </a:r>
            <a:r>
              <a:rPr sz="1400" spc="-10" dirty="0">
                <a:latin typeface="Microsoft Sans Serif"/>
                <a:cs typeface="Microsoft Sans Serif"/>
              </a:rPr>
              <a:t>,</a:t>
            </a:r>
            <a:endParaRPr sz="1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200" i="1" dirty="0">
                <a:latin typeface="Arial"/>
                <a:cs typeface="Arial"/>
              </a:rPr>
              <a:t>чем в</a:t>
            </a:r>
            <a:r>
              <a:rPr sz="1200" i="1" spc="-2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2023/2024</a:t>
            </a:r>
            <a:r>
              <a:rPr sz="1200" i="1" spc="-80" dirty="0">
                <a:latin typeface="Arial"/>
                <a:cs typeface="Arial"/>
              </a:rPr>
              <a:t> </a:t>
            </a:r>
            <a:r>
              <a:rPr sz="1200" i="1" dirty="0">
                <a:latin typeface="Arial"/>
                <a:cs typeface="Arial"/>
              </a:rPr>
              <a:t>учебном</a:t>
            </a:r>
            <a:r>
              <a:rPr sz="1200" i="1" spc="-40" dirty="0">
                <a:latin typeface="Arial"/>
                <a:cs typeface="Arial"/>
              </a:rPr>
              <a:t> </a:t>
            </a:r>
            <a:r>
              <a:rPr sz="1200" i="1" spc="-20" dirty="0">
                <a:latin typeface="Arial"/>
                <a:cs typeface="Arial"/>
              </a:rPr>
              <a:t>году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6000" y="0"/>
            <a:ext cx="6096000" cy="6857998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365341" y="1170432"/>
            <a:ext cx="5593715" cy="1274445"/>
            <a:chOff x="365341" y="1170432"/>
            <a:chExt cx="5593715" cy="1274445"/>
          </a:xfrm>
        </p:grpSpPr>
        <p:sp>
          <p:nvSpPr>
            <p:cNvPr id="12" name="object 12"/>
            <p:cNvSpPr/>
            <p:nvPr/>
          </p:nvSpPr>
          <p:spPr>
            <a:xfrm>
              <a:off x="856487" y="1176528"/>
              <a:ext cx="5096510" cy="1262380"/>
            </a:xfrm>
            <a:custGeom>
              <a:avLst/>
              <a:gdLst/>
              <a:ahLst/>
              <a:cxnLst/>
              <a:rect l="l" t="t" r="r" b="b"/>
              <a:pathLst>
                <a:path w="5096510" h="1262380">
                  <a:moveTo>
                    <a:pt x="0" y="210312"/>
                  </a:moveTo>
                  <a:lnTo>
                    <a:pt x="5554" y="162072"/>
                  </a:lnTo>
                  <a:lnTo>
                    <a:pt x="21375" y="117798"/>
                  </a:lnTo>
                  <a:lnTo>
                    <a:pt x="46202" y="78750"/>
                  </a:lnTo>
                  <a:lnTo>
                    <a:pt x="78771" y="46186"/>
                  </a:lnTo>
                  <a:lnTo>
                    <a:pt x="117821" y="21367"/>
                  </a:lnTo>
                  <a:lnTo>
                    <a:pt x="162088" y="5551"/>
                  </a:lnTo>
                  <a:lnTo>
                    <a:pt x="210312" y="0"/>
                  </a:lnTo>
                  <a:lnTo>
                    <a:pt x="4885944" y="0"/>
                  </a:lnTo>
                  <a:lnTo>
                    <a:pt x="4934183" y="5551"/>
                  </a:lnTo>
                  <a:lnTo>
                    <a:pt x="4978457" y="21367"/>
                  </a:lnTo>
                  <a:lnTo>
                    <a:pt x="5017505" y="46186"/>
                  </a:lnTo>
                  <a:lnTo>
                    <a:pt x="5050069" y="78750"/>
                  </a:lnTo>
                  <a:lnTo>
                    <a:pt x="5074888" y="117798"/>
                  </a:lnTo>
                  <a:lnTo>
                    <a:pt x="5090704" y="162072"/>
                  </a:lnTo>
                  <a:lnTo>
                    <a:pt x="5096256" y="210312"/>
                  </a:lnTo>
                  <a:lnTo>
                    <a:pt x="5096256" y="1051560"/>
                  </a:lnTo>
                  <a:lnTo>
                    <a:pt x="5090704" y="1099799"/>
                  </a:lnTo>
                  <a:lnTo>
                    <a:pt x="5074888" y="1144073"/>
                  </a:lnTo>
                  <a:lnTo>
                    <a:pt x="5050069" y="1183121"/>
                  </a:lnTo>
                  <a:lnTo>
                    <a:pt x="5017505" y="1215685"/>
                  </a:lnTo>
                  <a:lnTo>
                    <a:pt x="4978457" y="1240504"/>
                  </a:lnTo>
                  <a:lnTo>
                    <a:pt x="4934183" y="1256320"/>
                  </a:lnTo>
                  <a:lnTo>
                    <a:pt x="4885944" y="1261872"/>
                  </a:lnTo>
                  <a:lnTo>
                    <a:pt x="210312" y="1261872"/>
                  </a:lnTo>
                  <a:lnTo>
                    <a:pt x="162088" y="1256320"/>
                  </a:lnTo>
                  <a:lnTo>
                    <a:pt x="117821" y="1240504"/>
                  </a:lnTo>
                  <a:lnTo>
                    <a:pt x="78771" y="1215685"/>
                  </a:lnTo>
                  <a:lnTo>
                    <a:pt x="46202" y="1183121"/>
                  </a:lnTo>
                  <a:lnTo>
                    <a:pt x="21375" y="1144073"/>
                  </a:lnTo>
                  <a:lnTo>
                    <a:pt x="5554" y="1099799"/>
                  </a:lnTo>
                  <a:lnTo>
                    <a:pt x="0" y="1051560"/>
                  </a:lnTo>
                  <a:lnTo>
                    <a:pt x="0" y="210312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81848" y="1344151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347018" y="2514600"/>
            <a:ext cx="5547995" cy="2066925"/>
            <a:chOff x="347018" y="2514600"/>
            <a:chExt cx="5547995" cy="2066925"/>
          </a:xfrm>
        </p:grpSpPr>
        <p:sp>
          <p:nvSpPr>
            <p:cNvPr id="15" name="object 15"/>
            <p:cNvSpPr/>
            <p:nvPr/>
          </p:nvSpPr>
          <p:spPr>
            <a:xfrm>
              <a:off x="844296" y="2520695"/>
              <a:ext cx="5044440" cy="2054860"/>
            </a:xfrm>
            <a:custGeom>
              <a:avLst/>
              <a:gdLst/>
              <a:ahLst/>
              <a:cxnLst/>
              <a:rect l="l" t="t" r="r" b="b"/>
              <a:pathLst>
                <a:path w="5044440" h="2054860">
                  <a:moveTo>
                    <a:pt x="0" y="342391"/>
                  </a:moveTo>
                  <a:lnTo>
                    <a:pt x="3125" y="295930"/>
                  </a:lnTo>
                  <a:lnTo>
                    <a:pt x="12231" y="251368"/>
                  </a:lnTo>
                  <a:lnTo>
                    <a:pt x="26907" y="209115"/>
                  </a:lnTo>
                  <a:lnTo>
                    <a:pt x="46748" y="169577"/>
                  </a:lnTo>
                  <a:lnTo>
                    <a:pt x="71343" y="133164"/>
                  </a:lnTo>
                  <a:lnTo>
                    <a:pt x="100287" y="100282"/>
                  </a:lnTo>
                  <a:lnTo>
                    <a:pt x="133169" y="71340"/>
                  </a:lnTo>
                  <a:lnTo>
                    <a:pt x="169583" y="46745"/>
                  </a:lnTo>
                  <a:lnTo>
                    <a:pt x="209120" y="26906"/>
                  </a:lnTo>
                  <a:lnTo>
                    <a:pt x="251373" y="12230"/>
                  </a:lnTo>
                  <a:lnTo>
                    <a:pt x="295933" y="3125"/>
                  </a:lnTo>
                  <a:lnTo>
                    <a:pt x="342391" y="0"/>
                  </a:lnTo>
                  <a:lnTo>
                    <a:pt x="4702048" y="0"/>
                  </a:lnTo>
                  <a:lnTo>
                    <a:pt x="4748509" y="3125"/>
                  </a:lnTo>
                  <a:lnTo>
                    <a:pt x="4793071" y="12230"/>
                  </a:lnTo>
                  <a:lnTo>
                    <a:pt x="4835324" y="26906"/>
                  </a:lnTo>
                  <a:lnTo>
                    <a:pt x="4874862" y="46745"/>
                  </a:lnTo>
                  <a:lnTo>
                    <a:pt x="4911275" y="71340"/>
                  </a:lnTo>
                  <a:lnTo>
                    <a:pt x="4944157" y="100282"/>
                  </a:lnTo>
                  <a:lnTo>
                    <a:pt x="4973099" y="133164"/>
                  </a:lnTo>
                  <a:lnTo>
                    <a:pt x="4997694" y="169577"/>
                  </a:lnTo>
                  <a:lnTo>
                    <a:pt x="5017533" y="209115"/>
                  </a:lnTo>
                  <a:lnTo>
                    <a:pt x="5032209" y="251368"/>
                  </a:lnTo>
                  <a:lnTo>
                    <a:pt x="5041314" y="295930"/>
                  </a:lnTo>
                  <a:lnTo>
                    <a:pt x="5044440" y="342391"/>
                  </a:lnTo>
                  <a:lnTo>
                    <a:pt x="5044440" y="1711959"/>
                  </a:lnTo>
                  <a:lnTo>
                    <a:pt x="5041314" y="1758421"/>
                  </a:lnTo>
                  <a:lnTo>
                    <a:pt x="5032209" y="1802983"/>
                  </a:lnTo>
                  <a:lnTo>
                    <a:pt x="5017533" y="1845236"/>
                  </a:lnTo>
                  <a:lnTo>
                    <a:pt x="4997694" y="1884774"/>
                  </a:lnTo>
                  <a:lnTo>
                    <a:pt x="4973099" y="1921187"/>
                  </a:lnTo>
                  <a:lnTo>
                    <a:pt x="4944157" y="1954069"/>
                  </a:lnTo>
                  <a:lnTo>
                    <a:pt x="4911275" y="1983011"/>
                  </a:lnTo>
                  <a:lnTo>
                    <a:pt x="4874862" y="2007606"/>
                  </a:lnTo>
                  <a:lnTo>
                    <a:pt x="4835324" y="2027445"/>
                  </a:lnTo>
                  <a:lnTo>
                    <a:pt x="4793071" y="2042121"/>
                  </a:lnTo>
                  <a:lnTo>
                    <a:pt x="4748509" y="2051226"/>
                  </a:lnTo>
                  <a:lnTo>
                    <a:pt x="4702048" y="2054352"/>
                  </a:lnTo>
                  <a:lnTo>
                    <a:pt x="342391" y="2054352"/>
                  </a:lnTo>
                  <a:lnTo>
                    <a:pt x="295933" y="2051226"/>
                  </a:lnTo>
                  <a:lnTo>
                    <a:pt x="251373" y="2042121"/>
                  </a:lnTo>
                  <a:lnTo>
                    <a:pt x="209120" y="2027445"/>
                  </a:lnTo>
                  <a:lnTo>
                    <a:pt x="169583" y="2007606"/>
                  </a:lnTo>
                  <a:lnTo>
                    <a:pt x="133169" y="1983011"/>
                  </a:lnTo>
                  <a:lnTo>
                    <a:pt x="100287" y="1954069"/>
                  </a:lnTo>
                  <a:lnTo>
                    <a:pt x="71343" y="1921187"/>
                  </a:lnTo>
                  <a:lnTo>
                    <a:pt x="46748" y="1884774"/>
                  </a:lnTo>
                  <a:lnTo>
                    <a:pt x="26907" y="1845236"/>
                  </a:lnTo>
                  <a:lnTo>
                    <a:pt x="12231" y="1802983"/>
                  </a:lnTo>
                  <a:lnTo>
                    <a:pt x="3125" y="1758421"/>
                  </a:lnTo>
                  <a:lnTo>
                    <a:pt x="0" y="1711959"/>
                  </a:lnTo>
                  <a:lnTo>
                    <a:pt x="0" y="342391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63560" y="3188185"/>
              <a:ext cx="495300" cy="708025"/>
            </a:xfrm>
            <a:custGeom>
              <a:avLst/>
              <a:gdLst/>
              <a:ahLst/>
              <a:cxnLst/>
              <a:rect l="l" t="t" r="r" b="b"/>
              <a:pathLst>
                <a:path w="495300" h="708025">
                  <a:moveTo>
                    <a:pt x="0" y="0"/>
                  </a:moveTo>
                  <a:lnTo>
                    <a:pt x="247222" y="0"/>
                  </a:lnTo>
                  <a:lnTo>
                    <a:pt x="495155" y="352037"/>
                  </a:lnTo>
                  <a:lnTo>
                    <a:pt x="247222" y="707735"/>
                  </a:lnTo>
                  <a:lnTo>
                    <a:pt x="0" y="707735"/>
                  </a:lnTo>
                  <a:lnTo>
                    <a:pt x="247222" y="352037"/>
                  </a:lnTo>
                  <a:lnTo>
                    <a:pt x="0" y="0"/>
                  </a:lnTo>
                  <a:close/>
                </a:path>
              </a:pathLst>
            </a:custGeom>
            <a:ln w="32108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325717" y="4721352"/>
            <a:ext cx="5569585" cy="1533525"/>
            <a:chOff x="325717" y="4721352"/>
            <a:chExt cx="5569585" cy="1533525"/>
          </a:xfrm>
        </p:grpSpPr>
        <p:sp>
          <p:nvSpPr>
            <p:cNvPr id="18" name="object 18"/>
            <p:cNvSpPr/>
            <p:nvPr/>
          </p:nvSpPr>
          <p:spPr>
            <a:xfrm>
              <a:off x="856487" y="4727448"/>
              <a:ext cx="5032375" cy="1521460"/>
            </a:xfrm>
            <a:custGeom>
              <a:avLst/>
              <a:gdLst/>
              <a:ahLst/>
              <a:cxnLst/>
              <a:rect l="l" t="t" r="r" b="b"/>
              <a:pathLst>
                <a:path w="5032375" h="1521460">
                  <a:moveTo>
                    <a:pt x="0" y="253491"/>
                  </a:moveTo>
                  <a:lnTo>
                    <a:pt x="4083" y="207938"/>
                  </a:lnTo>
                  <a:lnTo>
                    <a:pt x="15858" y="165058"/>
                  </a:lnTo>
                  <a:lnTo>
                    <a:pt x="34607" y="125570"/>
                  </a:lnTo>
                  <a:lnTo>
                    <a:pt x="59616" y="90189"/>
                  </a:lnTo>
                  <a:lnTo>
                    <a:pt x="90168" y="59633"/>
                  </a:lnTo>
                  <a:lnTo>
                    <a:pt x="125547" y="34619"/>
                  </a:lnTo>
                  <a:lnTo>
                    <a:pt x="165038" y="15864"/>
                  </a:lnTo>
                  <a:lnTo>
                    <a:pt x="207925" y="4085"/>
                  </a:lnTo>
                  <a:lnTo>
                    <a:pt x="253492" y="0"/>
                  </a:lnTo>
                  <a:lnTo>
                    <a:pt x="4778756" y="0"/>
                  </a:lnTo>
                  <a:lnTo>
                    <a:pt x="4824309" y="4085"/>
                  </a:lnTo>
                  <a:lnTo>
                    <a:pt x="4867189" y="15864"/>
                  </a:lnTo>
                  <a:lnTo>
                    <a:pt x="4906677" y="34619"/>
                  </a:lnTo>
                  <a:lnTo>
                    <a:pt x="4942058" y="59633"/>
                  </a:lnTo>
                  <a:lnTo>
                    <a:pt x="4972614" y="90189"/>
                  </a:lnTo>
                  <a:lnTo>
                    <a:pt x="4997628" y="125570"/>
                  </a:lnTo>
                  <a:lnTo>
                    <a:pt x="5016383" y="165058"/>
                  </a:lnTo>
                  <a:lnTo>
                    <a:pt x="5028162" y="207938"/>
                  </a:lnTo>
                  <a:lnTo>
                    <a:pt x="5032248" y="253491"/>
                  </a:lnTo>
                  <a:lnTo>
                    <a:pt x="5032248" y="1267460"/>
                  </a:lnTo>
                  <a:lnTo>
                    <a:pt x="5028162" y="1313023"/>
                  </a:lnTo>
                  <a:lnTo>
                    <a:pt x="5016383" y="1355908"/>
                  </a:lnTo>
                  <a:lnTo>
                    <a:pt x="4997628" y="1395398"/>
                  </a:lnTo>
                  <a:lnTo>
                    <a:pt x="4972614" y="1430778"/>
                  </a:lnTo>
                  <a:lnTo>
                    <a:pt x="4942058" y="1461331"/>
                  </a:lnTo>
                  <a:lnTo>
                    <a:pt x="4906677" y="1486341"/>
                  </a:lnTo>
                  <a:lnTo>
                    <a:pt x="4867189" y="1505092"/>
                  </a:lnTo>
                  <a:lnTo>
                    <a:pt x="4824309" y="1516867"/>
                  </a:lnTo>
                  <a:lnTo>
                    <a:pt x="4778756" y="1520952"/>
                  </a:lnTo>
                  <a:lnTo>
                    <a:pt x="253492" y="1520952"/>
                  </a:lnTo>
                  <a:lnTo>
                    <a:pt x="207925" y="1516867"/>
                  </a:lnTo>
                  <a:lnTo>
                    <a:pt x="165038" y="1505092"/>
                  </a:lnTo>
                  <a:lnTo>
                    <a:pt x="125547" y="1486341"/>
                  </a:lnTo>
                  <a:lnTo>
                    <a:pt x="90168" y="1461331"/>
                  </a:lnTo>
                  <a:lnTo>
                    <a:pt x="59616" y="1430778"/>
                  </a:lnTo>
                  <a:lnTo>
                    <a:pt x="34607" y="1395398"/>
                  </a:lnTo>
                  <a:lnTo>
                    <a:pt x="15858" y="1355908"/>
                  </a:lnTo>
                  <a:lnTo>
                    <a:pt x="4083" y="1313023"/>
                  </a:lnTo>
                  <a:lnTo>
                    <a:pt x="0" y="1267460"/>
                  </a:lnTo>
                  <a:lnTo>
                    <a:pt x="0" y="253491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342224" y="5035279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935227" y="395097"/>
            <a:ext cx="5019675" cy="56527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spc="-10" dirty="0">
                <a:solidFill>
                  <a:srgbClr val="2C4788"/>
                </a:solidFill>
                <a:latin typeface="Arial Black"/>
                <a:cs typeface="Arial Black"/>
              </a:rPr>
              <a:t>МАТЕМАТИЧЕСКОЕ</a:t>
            </a:r>
            <a:r>
              <a:rPr sz="1600" spc="-3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И</a:t>
            </a:r>
            <a:r>
              <a:rPr sz="1600" spc="2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spc="-10" dirty="0">
                <a:solidFill>
                  <a:srgbClr val="2C4788"/>
                </a:solidFill>
                <a:latin typeface="Arial Black"/>
                <a:cs typeface="Arial Black"/>
              </a:rPr>
              <a:t>ЕСТЕСТВЕННО-</a:t>
            </a:r>
            <a:endParaRPr sz="16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НАУЧНОЕ</a:t>
            </a:r>
            <a:r>
              <a:rPr sz="1600" spc="-7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spc="-10" dirty="0">
                <a:solidFill>
                  <a:srgbClr val="2C4788"/>
                </a:solidFill>
                <a:latin typeface="Arial Black"/>
                <a:cs typeface="Arial Black"/>
              </a:rPr>
              <a:t>ОБРАЗОВАНИЕ</a:t>
            </a:r>
            <a:endParaRPr sz="1600" dirty="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195"/>
              </a:spcBef>
            </a:pPr>
            <a:endParaRPr sz="1600" dirty="0">
              <a:latin typeface="Arial Black"/>
              <a:cs typeface="Arial Black"/>
            </a:endParaRPr>
          </a:p>
          <a:p>
            <a:pPr marL="177165">
              <a:lnSpc>
                <a:spcPct val="100000"/>
              </a:lnSpc>
            </a:pPr>
            <a:r>
              <a:rPr sz="1150" b="1" i="1" dirty="0">
                <a:latin typeface="Arial"/>
                <a:cs typeface="Arial"/>
              </a:rPr>
              <a:t>в</a:t>
            </a:r>
            <a:r>
              <a:rPr sz="1150" b="1" i="1" spc="30" dirty="0">
                <a:latin typeface="Arial"/>
                <a:cs typeface="Arial"/>
              </a:rPr>
              <a:t> </a:t>
            </a:r>
            <a:r>
              <a:rPr sz="1150" b="1" i="1" spc="50" dirty="0">
                <a:latin typeface="Arial"/>
                <a:cs typeface="Arial"/>
              </a:rPr>
              <a:t>ноябре</a:t>
            </a:r>
            <a:r>
              <a:rPr sz="1150" b="1" i="1" spc="20" dirty="0">
                <a:latin typeface="Arial"/>
                <a:cs typeface="Arial"/>
              </a:rPr>
              <a:t> </a:t>
            </a:r>
            <a:r>
              <a:rPr sz="1150" b="1" i="1" spc="95" dirty="0">
                <a:latin typeface="Arial"/>
                <a:cs typeface="Arial"/>
              </a:rPr>
              <a:t>2024</a:t>
            </a:r>
            <a:r>
              <a:rPr sz="1150" b="1" i="1" spc="20" dirty="0">
                <a:latin typeface="Arial"/>
                <a:cs typeface="Arial"/>
              </a:rPr>
              <a:t> </a:t>
            </a:r>
            <a:r>
              <a:rPr sz="1150" b="1" i="1" spc="-20" dirty="0">
                <a:latin typeface="Arial"/>
                <a:cs typeface="Arial"/>
              </a:rPr>
              <a:t>года</a:t>
            </a:r>
            <a:endParaRPr sz="1150" dirty="0">
              <a:latin typeface="Arial"/>
              <a:cs typeface="Arial"/>
            </a:endParaRPr>
          </a:p>
          <a:p>
            <a:pPr marL="153035" marR="5080" indent="5715">
              <a:lnSpc>
                <a:spcPct val="101400"/>
              </a:lnSpc>
              <a:spcBef>
                <a:spcPts val="295"/>
              </a:spcBef>
            </a:pPr>
            <a:r>
              <a:rPr sz="1600" spc="-10" dirty="0">
                <a:solidFill>
                  <a:srgbClr val="2C4788"/>
                </a:solidFill>
                <a:latin typeface="Arial Black"/>
                <a:cs typeface="Arial Black"/>
              </a:rPr>
              <a:t>УТВЕРЖДЕН</a:t>
            </a:r>
            <a:r>
              <a:rPr sz="1600" spc="-5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500" spc="-20" dirty="0">
                <a:latin typeface="Microsoft Sans Serif"/>
                <a:cs typeface="Microsoft Sans Serif"/>
              </a:rPr>
              <a:t>комплексный</a:t>
            </a:r>
            <a:r>
              <a:rPr sz="1500" spc="-55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план</a:t>
            </a:r>
            <a:r>
              <a:rPr sz="1500" spc="-25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мероприятий</a:t>
            </a:r>
            <a:r>
              <a:rPr sz="1500" spc="20" dirty="0">
                <a:latin typeface="Microsoft Sans Serif"/>
                <a:cs typeface="Microsoft Sans Serif"/>
              </a:rPr>
              <a:t> </a:t>
            </a:r>
            <a:r>
              <a:rPr sz="1500" spc="-25" dirty="0">
                <a:latin typeface="Microsoft Sans Serif"/>
                <a:cs typeface="Microsoft Sans Serif"/>
              </a:rPr>
              <a:t>по </a:t>
            </a:r>
            <a:r>
              <a:rPr sz="1500" dirty="0">
                <a:latin typeface="Microsoft Sans Serif"/>
                <a:cs typeface="Microsoft Sans Serif"/>
              </a:rPr>
              <a:t>повышению</a:t>
            </a:r>
            <a:r>
              <a:rPr sz="1500" spc="-45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качества</a:t>
            </a:r>
            <a:r>
              <a:rPr sz="1500" spc="-15" dirty="0">
                <a:latin typeface="Microsoft Sans Serif"/>
                <a:cs typeface="Microsoft Sans Serif"/>
              </a:rPr>
              <a:t> </a:t>
            </a:r>
            <a:r>
              <a:rPr sz="1500" spc="-25" dirty="0">
                <a:latin typeface="Microsoft Sans Serif"/>
                <a:cs typeface="Microsoft Sans Serif"/>
              </a:rPr>
              <a:t>математического</a:t>
            </a:r>
            <a:r>
              <a:rPr sz="1500" spc="-65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и</a:t>
            </a:r>
            <a:r>
              <a:rPr sz="1500" spc="10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естественно- научного</a:t>
            </a:r>
            <a:r>
              <a:rPr sz="1500" spc="-45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образования</a:t>
            </a:r>
            <a:r>
              <a:rPr sz="1500" spc="-50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на</a:t>
            </a:r>
            <a:r>
              <a:rPr sz="1500" spc="-10" dirty="0">
                <a:latin typeface="Microsoft Sans Serif"/>
                <a:cs typeface="Microsoft Sans Serif"/>
              </a:rPr>
              <a:t> период</a:t>
            </a:r>
            <a:r>
              <a:rPr sz="1500" spc="-65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до</a:t>
            </a:r>
            <a:r>
              <a:rPr sz="1500" spc="-20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2030</a:t>
            </a:r>
            <a:r>
              <a:rPr sz="1500" spc="-15" dirty="0">
                <a:latin typeface="Microsoft Sans Serif"/>
                <a:cs typeface="Microsoft Sans Serif"/>
              </a:rPr>
              <a:t> </a:t>
            </a:r>
            <a:r>
              <a:rPr sz="1500" spc="-20" dirty="0">
                <a:latin typeface="Microsoft Sans Serif"/>
                <a:cs typeface="Microsoft Sans Serif"/>
              </a:rPr>
              <a:t>года</a:t>
            </a:r>
            <a:endParaRPr sz="1500" dirty="0">
              <a:latin typeface="Microsoft Sans Serif"/>
              <a:cs typeface="Microsoft Sans Serif"/>
            </a:endParaRPr>
          </a:p>
          <a:p>
            <a:pPr marL="149225">
              <a:lnSpc>
                <a:spcPct val="100000"/>
              </a:lnSpc>
              <a:spcBef>
                <a:spcPts val="105"/>
              </a:spcBef>
            </a:pPr>
            <a:r>
              <a:rPr sz="1100" b="1" i="1" spc="-10" dirty="0">
                <a:latin typeface="Arial"/>
                <a:cs typeface="Arial"/>
              </a:rPr>
              <a:t>(распоряжение</a:t>
            </a:r>
            <a:r>
              <a:rPr sz="1100" b="1" i="1" spc="-5" dirty="0">
                <a:latin typeface="Arial"/>
                <a:cs typeface="Arial"/>
              </a:rPr>
              <a:t> </a:t>
            </a:r>
            <a:r>
              <a:rPr sz="1100" b="1" i="1" spc="-10" dirty="0">
                <a:latin typeface="Arial"/>
                <a:cs typeface="Arial"/>
              </a:rPr>
              <a:t>Правительства</a:t>
            </a:r>
            <a:r>
              <a:rPr sz="1100" b="1" i="1" spc="5" dirty="0">
                <a:latin typeface="Arial"/>
                <a:cs typeface="Arial"/>
              </a:rPr>
              <a:t> </a:t>
            </a:r>
            <a:r>
              <a:rPr sz="1100" b="1" i="1" dirty="0">
                <a:latin typeface="Arial"/>
                <a:cs typeface="Arial"/>
              </a:rPr>
              <a:t>РФ</a:t>
            </a:r>
            <a:r>
              <a:rPr sz="1100" b="1" i="1" spc="20" dirty="0">
                <a:latin typeface="Arial"/>
                <a:cs typeface="Arial"/>
              </a:rPr>
              <a:t> </a:t>
            </a:r>
            <a:r>
              <a:rPr sz="1100" b="1" i="1" dirty="0">
                <a:latin typeface="Arial"/>
                <a:cs typeface="Arial"/>
              </a:rPr>
              <a:t>от</a:t>
            </a:r>
            <a:r>
              <a:rPr sz="1100" b="1" i="1" spc="20" dirty="0">
                <a:latin typeface="Arial"/>
                <a:cs typeface="Arial"/>
              </a:rPr>
              <a:t> </a:t>
            </a:r>
            <a:r>
              <a:rPr sz="1100" b="1" i="1" dirty="0">
                <a:latin typeface="Arial"/>
                <a:cs typeface="Arial"/>
              </a:rPr>
              <a:t>19.11.2024</a:t>
            </a:r>
            <a:r>
              <a:rPr sz="1100" b="1" i="1" spc="-55" dirty="0">
                <a:latin typeface="Arial"/>
                <a:cs typeface="Arial"/>
              </a:rPr>
              <a:t> </a:t>
            </a:r>
            <a:r>
              <a:rPr sz="1100" b="1" i="1" dirty="0">
                <a:latin typeface="Arial"/>
                <a:cs typeface="Arial"/>
              </a:rPr>
              <a:t>№</a:t>
            </a:r>
            <a:r>
              <a:rPr sz="1100" b="1" i="1" spc="30" dirty="0">
                <a:latin typeface="Arial"/>
                <a:cs typeface="Arial"/>
              </a:rPr>
              <a:t> </a:t>
            </a:r>
            <a:r>
              <a:rPr sz="1100" b="1" i="1" dirty="0">
                <a:latin typeface="Arial"/>
                <a:cs typeface="Arial"/>
              </a:rPr>
              <a:t>3333-</a:t>
            </a:r>
            <a:r>
              <a:rPr sz="1100" b="1" i="1" spc="-25" dirty="0">
                <a:latin typeface="Arial"/>
                <a:cs typeface="Arial"/>
              </a:rPr>
              <a:t>р)</a:t>
            </a:r>
            <a:endParaRPr sz="11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30"/>
              </a:spcBef>
            </a:pPr>
            <a:endParaRPr sz="1100" dirty="0">
              <a:latin typeface="Arial"/>
              <a:cs typeface="Arial"/>
            </a:endParaRPr>
          </a:p>
          <a:p>
            <a:pPr marL="177165">
              <a:lnSpc>
                <a:spcPct val="100000"/>
              </a:lnSpc>
            </a:pPr>
            <a:r>
              <a:rPr sz="1150" b="1" i="1" dirty="0">
                <a:latin typeface="Arial"/>
                <a:cs typeface="Arial"/>
              </a:rPr>
              <a:t>в</a:t>
            </a:r>
            <a:r>
              <a:rPr sz="1150" b="1" i="1" spc="30" dirty="0">
                <a:latin typeface="Arial"/>
                <a:cs typeface="Arial"/>
              </a:rPr>
              <a:t> </a:t>
            </a:r>
            <a:r>
              <a:rPr sz="1150" b="1" i="1" spc="75" dirty="0">
                <a:latin typeface="Arial"/>
                <a:cs typeface="Arial"/>
              </a:rPr>
              <a:t>июне</a:t>
            </a:r>
            <a:r>
              <a:rPr sz="1150" b="1" i="1" spc="50" dirty="0">
                <a:latin typeface="Arial"/>
                <a:cs typeface="Arial"/>
              </a:rPr>
              <a:t> </a:t>
            </a:r>
            <a:r>
              <a:rPr sz="1150" b="1" i="1" spc="95" dirty="0">
                <a:latin typeface="Arial"/>
                <a:cs typeface="Arial"/>
              </a:rPr>
              <a:t>2025</a:t>
            </a:r>
            <a:r>
              <a:rPr sz="1150" b="1" i="1" spc="20" dirty="0">
                <a:latin typeface="Arial"/>
                <a:cs typeface="Arial"/>
              </a:rPr>
              <a:t> </a:t>
            </a:r>
            <a:r>
              <a:rPr sz="1150" b="1" i="1" spc="-20" dirty="0">
                <a:latin typeface="Arial"/>
                <a:cs typeface="Arial"/>
              </a:rPr>
              <a:t>года</a:t>
            </a:r>
            <a:endParaRPr sz="1150" dirty="0">
              <a:latin typeface="Arial"/>
              <a:cs typeface="Arial"/>
            </a:endParaRPr>
          </a:p>
          <a:p>
            <a:pPr marL="41275" marR="116839">
              <a:lnSpc>
                <a:spcPct val="100600"/>
              </a:lnSpc>
              <a:spcBef>
                <a:spcPts val="565"/>
              </a:spcBef>
            </a:pP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УТВЕРЖДЕН</a:t>
            </a:r>
            <a:r>
              <a:rPr sz="1600" spc="-12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региональный</a:t>
            </a:r>
            <a:r>
              <a:rPr sz="1500" spc="-80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план</a:t>
            </a:r>
            <a:r>
              <a:rPr sz="1500" spc="-70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мероприятий</a:t>
            </a:r>
            <a:r>
              <a:rPr sz="1500" spc="-60" dirty="0">
                <a:latin typeface="Microsoft Sans Serif"/>
                <a:cs typeface="Microsoft Sans Serif"/>
              </a:rPr>
              <a:t> </a:t>
            </a:r>
            <a:r>
              <a:rPr sz="1500" spc="-25" dirty="0">
                <a:latin typeface="Microsoft Sans Serif"/>
                <a:cs typeface="Microsoft Sans Serif"/>
              </a:rPr>
              <a:t>по </a:t>
            </a:r>
            <a:r>
              <a:rPr sz="1500" dirty="0">
                <a:latin typeface="Microsoft Sans Serif"/>
                <a:cs typeface="Microsoft Sans Serif"/>
              </a:rPr>
              <a:t>повышению</a:t>
            </a:r>
            <a:r>
              <a:rPr sz="1500" spc="-45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качества</a:t>
            </a:r>
            <a:r>
              <a:rPr sz="1500" spc="-15" dirty="0">
                <a:latin typeface="Microsoft Sans Serif"/>
                <a:cs typeface="Microsoft Sans Serif"/>
              </a:rPr>
              <a:t> </a:t>
            </a:r>
            <a:r>
              <a:rPr sz="1500" spc="-25" dirty="0">
                <a:latin typeface="Microsoft Sans Serif"/>
                <a:cs typeface="Microsoft Sans Serif"/>
              </a:rPr>
              <a:t>математического</a:t>
            </a:r>
            <a:r>
              <a:rPr sz="1500" spc="-65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и</a:t>
            </a:r>
            <a:r>
              <a:rPr sz="1500" spc="10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естественно- научного </a:t>
            </a:r>
            <a:r>
              <a:rPr sz="1500" spc="-20" dirty="0">
                <a:latin typeface="Microsoft Sans Serif"/>
                <a:cs typeface="Microsoft Sans Serif"/>
              </a:rPr>
              <a:t>образования</a:t>
            </a:r>
            <a:r>
              <a:rPr sz="1500" spc="-10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в</a:t>
            </a:r>
            <a:r>
              <a:rPr sz="1500" spc="25" dirty="0">
                <a:latin typeface="Microsoft Sans Serif"/>
                <a:cs typeface="Microsoft Sans Serif"/>
              </a:rPr>
              <a:t> </a:t>
            </a:r>
            <a:r>
              <a:rPr sz="1500" spc="-25" dirty="0">
                <a:latin typeface="Microsoft Sans Serif"/>
                <a:cs typeface="Microsoft Sans Serif"/>
              </a:rPr>
              <a:t>Республике</a:t>
            </a:r>
            <a:r>
              <a:rPr sz="1500" spc="-55" dirty="0">
                <a:latin typeface="Microsoft Sans Serif"/>
                <a:cs typeface="Microsoft Sans Serif"/>
              </a:rPr>
              <a:t> </a:t>
            </a:r>
            <a:r>
              <a:rPr sz="1500" spc="-25" dirty="0">
                <a:latin typeface="Microsoft Sans Serif"/>
                <a:cs typeface="Microsoft Sans Serif"/>
              </a:rPr>
              <a:t>Дагестан</a:t>
            </a:r>
            <a:r>
              <a:rPr sz="1500" spc="-35" dirty="0">
                <a:latin typeface="Microsoft Sans Serif"/>
                <a:cs typeface="Microsoft Sans Serif"/>
              </a:rPr>
              <a:t> </a:t>
            </a:r>
            <a:r>
              <a:rPr sz="1500" spc="-25" dirty="0">
                <a:latin typeface="Microsoft Sans Serif"/>
                <a:cs typeface="Microsoft Sans Serif"/>
              </a:rPr>
              <a:t>на </a:t>
            </a:r>
            <a:r>
              <a:rPr sz="1500" dirty="0">
                <a:latin typeface="Microsoft Sans Serif"/>
                <a:cs typeface="Microsoft Sans Serif"/>
              </a:rPr>
              <a:t>период</a:t>
            </a:r>
            <a:r>
              <a:rPr sz="1500" spc="-60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до</a:t>
            </a:r>
            <a:r>
              <a:rPr sz="1500" spc="-55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2030</a:t>
            </a:r>
            <a:r>
              <a:rPr sz="1500" spc="-35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года</a:t>
            </a:r>
            <a:r>
              <a:rPr sz="1500" spc="-55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с</a:t>
            </a:r>
            <a:r>
              <a:rPr sz="1500" spc="-50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учетом</a:t>
            </a:r>
            <a:r>
              <a:rPr sz="1500" spc="-40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рекомендаций Минпросвещения</a:t>
            </a:r>
            <a:r>
              <a:rPr sz="1500" spc="-45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России</a:t>
            </a:r>
            <a:r>
              <a:rPr sz="1500" spc="-25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и</a:t>
            </a:r>
            <a:r>
              <a:rPr sz="1500" spc="25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предложений</a:t>
            </a:r>
            <a:r>
              <a:rPr sz="1500" spc="-60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Фонда развития</a:t>
            </a:r>
            <a:r>
              <a:rPr sz="1500" spc="15" dirty="0">
                <a:latin typeface="Microsoft Sans Serif"/>
                <a:cs typeface="Microsoft Sans Serif"/>
              </a:rPr>
              <a:t> </a:t>
            </a:r>
            <a:r>
              <a:rPr sz="1500" spc="-45" dirty="0">
                <a:latin typeface="Microsoft Sans Serif"/>
                <a:cs typeface="Microsoft Sans Serif"/>
              </a:rPr>
              <a:t>Физтех-</a:t>
            </a:r>
            <a:r>
              <a:rPr sz="1500" spc="-20" dirty="0">
                <a:latin typeface="Microsoft Sans Serif"/>
                <a:cs typeface="Microsoft Sans Serif"/>
              </a:rPr>
              <a:t>школ</a:t>
            </a:r>
            <a:endParaRPr sz="1500" dirty="0">
              <a:latin typeface="Microsoft Sans Serif"/>
              <a:cs typeface="Microsoft Sans Serif"/>
            </a:endParaRPr>
          </a:p>
          <a:p>
            <a:pPr marL="101600">
              <a:lnSpc>
                <a:spcPct val="100000"/>
              </a:lnSpc>
              <a:spcBef>
                <a:spcPts val="110"/>
              </a:spcBef>
            </a:pPr>
            <a:r>
              <a:rPr sz="1100" b="1" i="1" dirty="0">
                <a:latin typeface="Arial"/>
                <a:cs typeface="Arial"/>
              </a:rPr>
              <a:t>(приказ</a:t>
            </a:r>
            <a:r>
              <a:rPr sz="1100" b="1" i="1" spc="-10" dirty="0">
                <a:latin typeface="Arial"/>
                <a:cs typeface="Arial"/>
              </a:rPr>
              <a:t> </a:t>
            </a:r>
            <a:r>
              <a:rPr sz="1100" b="1" i="1" dirty="0">
                <a:latin typeface="Arial"/>
                <a:cs typeface="Arial"/>
              </a:rPr>
              <a:t>Минобрнауки</a:t>
            </a:r>
            <a:r>
              <a:rPr sz="1100" b="1" i="1" spc="-50" dirty="0">
                <a:latin typeface="Arial"/>
                <a:cs typeface="Arial"/>
              </a:rPr>
              <a:t> </a:t>
            </a:r>
            <a:r>
              <a:rPr sz="1100" b="1" i="1" dirty="0">
                <a:latin typeface="Arial"/>
                <a:cs typeface="Arial"/>
              </a:rPr>
              <a:t>РД</a:t>
            </a:r>
            <a:r>
              <a:rPr sz="1100" b="1" i="1" spc="-5" dirty="0">
                <a:latin typeface="Arial"/>
                <a:cs typeface="Arial"/>
              </a:rPr>
              <a:t> </a:t>
            </a:r>
            <a:r>
              <a:rPr sz="1100" b="1" i="1" dirty="0">
                <a:latin typeface="Arial"/>
                <a:cs typeface="Arial"/>
              </a:rPr>
              <a:t>от</a:t>
            </a:r>
            <a:r>
              <a:rPr sz="1100" b="1" i="1" spc="-15" dirty="0">
                <a:latin typeface="Arial"/>
                <a:cs typeface="Arial"/>
              </a:rPr>
              <a:t> </a:t>
            </a:r>
            <a:r>
              <a:rPr sz="1100" b="1" i="1" dirty="0">
                <a:latin typeface="Arial"/>
                <a:cs typeface="Arial"/>
              </a:rPr>
              <a:t>24.06.2025</a:t>
            </a:r>
            <a:r>
              <a:rPr sz="1100" b="1" i="1" spc="-85" dirty="0">
                <a:latin typeface="Arial"/>
                <a:cs typeface="Arial"/>
              </a:rPr>
              <a:t> </a:t>
            </a:r>
            <a:r>
              <a:rPr sz="1100" b="1" i="1" dirty="0">
                <a:latin typeface="Arial"/>
                <a:cs typeface="Arial"/>
              </a:rPr>
              <a:t>№</a:t>
            </a:r>
            <a:r>
              <a:rPr sz="1100" b="1" i="1" spc="-15" dirty="0">
                <a:latin typeface="Arial"/>
                <a:cs typeface="Arial"/>
              </a:rPr>
              <a:t> </a:t>
            </a:r>
            <a:r>
              <a:rPr sz="1100" b="1" i="1" dirty="0">
                <a:latin typeface="Arial"/>
                <a:cs typeface="Arial"/>
              </a:rPr>
              <a:t>05-02-</a:t>
            </a:r>
            <a:r>
              <a:rPr sz="1100" b="1" i="1" spc="-10" dirty="0">
                <a:latin typeface="Arial"/>
                <a:cs typeface="Arial"/>
              </a:rPr>
              <a:t>790/25)</a:t>
            </a:r>
            <a:endParaRPr sz="11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00"/>
              </a:spcBef>
            </a:pPr>
            <a:endParaRPr sz="11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В</a:t>
            </a:r>
            <a:r>
              <a:rPr sz="1600" spc="-2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РЕГИОНАЛЬНЫЙ</a:t>
            </a:r>
            <a:r>
              <a:rPr sz="1600" spc="-7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ПЛАН</a:t>
            </a:r>
            <a:r>
              <a:rPr sz="1600" spc="-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spc="-10" dirty="0">
                <a:solidFill>
                  <a:srgbClr val="2C4788"/>
                </a:solidFill>
                <a:latin typeface="Arial Black"/>
                <a:cs typeface="Arial Black"/>
              </a:rPr>
              <a:t>ВКЛЮЧЕНЫ</a:t>
            </a:r>
            <a:endParaRPr sz="16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МЕРОПРИЯТИЯ</a:t>
            </a:r>
            <a:r>
              <a:rPr sz="1600" spc="-6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500" spc="-30" dirty="0">
                <a:latin typeface="Microsoft Sans Serif"/>
                <a:cs typeface="Microsoft Sans Serif"/>
              </a:rPr>
              <a:t>Дорожной</a:t>
            </a:r>
            <a:r>
              <a:rPr sz="1500" spc="-70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карты</a:t>
            </a:r>
            <a:r>
              <a:rPr sz="1500" spc="-50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по</a:t>
            </a:r>
            <a:r>
              <a:rPr sz="1500" spc="-20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развитию</a:t>
            </a:r>
            <a:endParaRPr sz="1500" dirty="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75"/>
              </a:spcBef>
            </a:pPr>
            <a:r>
              <a:rPr sz="1500" spc="-25" dirty="0">
                <a:latin typeface="Microsoft Sans Serif"/>
                <a:cs typeface="Microsoft Sans Serif"/>
              </a:rPr>
              <a:t>физико-технического</a:t>
            </a:r>
            <a:r>
              <a:rPr sz="1500" spc="-40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образования,</a:t>
            </a:r>
            <a:r>
              <a:rPr sz="1500" spc="20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утвержденной</a:t>
            </a:r>
            <a:endParaRPr sz="1500" dirty="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sz="1500" spc="-25" dirty="0">
                <a:latin typeface="Microsoft Sans Serif"/>
                <a:cs typeface="Microsoft Sans Serif"/>
              </a:rPr>
              <a:t>приказом</a:t>
            </a:r>
            <a:r>
              <a:rPr sz="1500" spc="-50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Минобрнауки</a:t>
            </a:r>
            <a:r>
              <a:rPr sz="1500" spc="-70" dirty="0">
                <a:latin typeface="Microsoft Sans Serif"/>
                <a:cs typeface="Microsoft Sans Serif"/>
              </a:rPr>
              <a:t> </a:t>
            </a:r>
            <a:r>
              <a:rPr sz="1500" spc="-125" dirty="0">
                <a:latin typeface="Microsoft Sans Serif"/>
                <a:cs typeface="Microsoft Sans Serif"/>
              </a:rPr>
              <a:t>РД</a:t>
            </a:r>
            <a:r>
              <a:rPr sz="1500" spc="-10" dirty="0">
                <a:latin typeface="Microsoft Sans Serif"/>
                <a:cs typeface="Microsoft Sans Serif"/>
              </a:rPr>
              <a:t> </a:t>
            </a:r>
            <a:r>
              <a:rPr sz="1500" dirty="0">
                <a:latin typeface="Microsoft Sans Serif"/>
                <a:cs typeface="Microsoft Sans Serif"/>
              </a:rPr>
              <a:t>от</a:t>
            </a:r>
            <a:r>
              <a:rPr sz="1500" spc="-40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26.01.2024</a:t>
            </a:r>
            <a:endParaRPr sz="1500" dirty="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sz="1500" spc="120" dirty="0">
                <a:latin typeface="Microsoft Sans Serif"/>
                <a:cs typeface="Microsoft Sans Serif"/>
              </a:rPr>
              <a:t>№</a:t>
            </a:r>
            <a:r>
              <a:rPr sz="1500" spc="45" dirty="0">
                <a:latin typeface="Microsoft Sans Serif"/>
                <a:cs typeface="Microsoft Sans Serif"/>
              </a:rPr>
              <a:t> </a:t>
            </a:r>
            <a:r>
              <a:rPr sz="1500" spc="-10" dirty="0">
                <a:latin typeface="Microsoft Sans Serif"/>
                <a:cs typeface="Microsoft Sans Serif"/>
              </a:rPr>
              <a:t>05-02-51-</a:t>
            </a:r>
            <a:r>
              <a:rPr sz="1500" spc="-20" dirty="0">
                <a:latin typeface="Microsoft Sans Serif"/>
                <a:cs typeface="Microsoft Sans Serif"/>
              </a:rPr>
              <a:t>1/24</a:t>
            </a:r>
            <a:endParaRPr sz="15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94247" y="0"/>
            <a:ext cx="6397752" cy="6857998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744539" y="1240523"/>
            <a:ext cx="4205605" cy="339516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273050">
              <a:lnSpc>
                <a:spcPct val="100000"/>
              </a:lnSpc>
              <a:spcBef>
                <a:spcPts val="115"/>
              </a:spcBef>
            </a:pPr>
            <a:r>
              <a:rPr lang="ru-RU" sz="1600" b="1" i="1" spc="25" dirty="0" smtClean="0">
                <a:latin typeface="Arial"/>
                <a:cs typeface="Arial"/>
              </a:rPr>
              <a:t>К</a:t>
            </a:r>
            <a:r>
              <a:rPr sz="1600" b="1" i="1" spc="25" dirty="0" smtClean="0">
                <a:latin typeface="Arial"/>
                <a:cs typeface="Arial"/>
              </a:rPr>
              <a:t> </a:t>
            </a:r>
            <a:r>
              <a:rPr sz="1600" b="1" i="1" spc="95" dirty="0">
                <a:latin typeface="Arial"/>
                <a:cs typeface="Arial"/>
              </a:rPr>
              <a:t>1</a:t>
            </a:r>
            <a:r>
              <a:rPr sz="1600" b="1" i="1" spc="25" dirty="0">
                <a:latin typeface="Arial"/>
                <a:cs typeface="Arial"/>
              </a:rPr>
              <a:t> </a:t>
            </a:r>
            <a:r>
              <a:rPr sz="1600" b="1" i="1" spc="-10" dirty="0" err="1" smtClean="0">
                <a:latin typeface="Arial"/>
                <a:cs typeface="Arial"/>
              </a:rPr>
              <a:t>сентябр</a:t>
            </a:r>
            <a:r>
              <a:rPr lang="ru-RU" sz="1600" b="1" i="1" spc="-10" dirty="0" smtClean="0">
                <a:latin typeface="Arial"/>
                <a:cs typeface="Arial"/>
              </a:rPr>
              <a:t>ю</a:t>
            </a:r>
            <a:r>
              <a:rPr sz="1600" b="1" i="1" spc="50" dirty="0" smtClean="0">
                <a:latin typeface="Arial"/>
                <a:cs typeface="Arial"/>
              </a:rPr>
              <a:t> </a:t>
            </a:r>
            <a:r>
              <a:rPr sz="1600" b="1" i="1" spc="90" dirty="0">
                <a:latin typeface="Arial"/>
                <a:cs typeface="Arial"/>
              </a:rPr>
              <a:t>2025</a:t>
            </a:r>
            <a:r>
              <a:rPr sz="1600" b="1" i="1" spc="50" dirty="0">
                <a:latin typeface="Arial"/>
                <a:cs typeface="Arial"/>
              </a:rPr>
              <a:t> </a:t>
            </a:r>
            <a:r>
              <a:rPr sz="1600" b="1" i="1" spc="-20" dirty="0" err="1" smtClean="0">
                <a:latin typeface="Arial"/>
                <a:cs typeface="Arial"/>
              </a:rPr>
              <a:t>года</a:t>
            </a:r>
            <a:r>
              <a:rPr lang="ru-RU" sz="1600" b="1" i="1" spc="-20" dirty="0" smtClean="0">
                <a:latin typeface="Arial"/>
                <a:cs typeface="Arial"/>
              </a:rPr>
              <a:t> должен быть</a:t>
            </a:r>
            <a:endParaRPr sz="16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10"/>
              </a:spcBef>
            </a:pPr>
            <a:r>
              <a:rPr sz="2000" dirty="0" err="1" smtClean="0">
                <a:solidFill>
                  <a:srgbClr val="001F5F"/>
                </a:solidFill>
                <a:latin typeface="Arial Black"/>
                <a:cs typeface="Arial Black"/>
              </a:rPr>
              <a:t>утвер</a:t>
            </a:r>
            <a:r>
              <a:rPr lang="ru-RU" sz="2000" dirty="0" err="1" smtClean="0">
                <a:solidFill>
                  <a:srgbClr val="001F5F"/>
                </a:solidFill>
                <a:latin typeface="Arial Black"/>
                <a:cs typeface="Arial Black"/>
              </a:rPr>
              <a:t>ждён</a:t>
            </a:r>
            <a:r>
              <a:rPr sz="2000" spc="-55" dirty="0" smtClean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Arial Black"/>
                <a:cs typeface="Arial Black"/>
              </a:rPr>
              <a:t>план</a:t>
            </a:r>
            <a:endParaRPr sz="20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dirty="0">
                <a:solidFill>
                  <a:srgbClr val="001F5F"/>
                </a:solidFill>
                <a:latin typeface="Arial Black"/>
                <a:cs typeface="Arial Black"/>
              </a:rPr>
              <a:t>мероприятий</a:t>
            </a:r>
            <a:r>
              <a:rPr spc="-1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dirty="0">
                <a:solidFill>
                  <a:srgbClr val="001F5F"/>
                </a:solidFill>
                <a:latin typeface="Arial Black"/>
                <a:cs typeface="Arial Black"/>
              </a:rPr>
              <a:t>по</a:t>
            </a:r>
            <a:r>
              <a:rPr spc="-7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dirty="0">
                <a:solidFill>
                  <a:srgbClr val="001F5F"/>
                </a:solidFill>
                <a:latin typeface="Arial Black"/>
                <a:cs typeface="Arial Black"/>
              </a:rPr>
              <a:t>повышению</a:t>
            </a:r>
            <a:r>
              <a:rPr spc="-4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pc="-10" dirty="0">
                <a:solidFill>
                  <a:srgbClr val="001F5F"/>
                </a:solidFill>
                <a:latin typeface="Arial Black"/>
                <a:cs typeface="Arial Black"/>
              </a:rPr>
              <a:t>качества</a:t>
            </a:r>
            <a:endParaRPr dirty="0">
              <a:latin typeface="Arial Black"/>
              <a:cs typeface="Arial Black"/>
            </a:endParaRPr>
          </a:p>
          <a:p>
            <a:pPr marL="12700" marR="5080">
              <a:lnSpc>
                <a:spcPct val="100000"/>
              </a:lnSpc>
            </a:pPr>
            <a:r>
              <a:rPr spc="-10" dirty="0">
                <a:solidFill>
                  <a:srgbClr val="001F5F"/>
                </a:solidFill>
                <a:latin typeface="Arial Black"/>
                <a:cs typeface="Arial Black"/>
              </a:rPr>
              <a:t>математического</a:t>
            </a:r>
            <a:r>
              <a:rPr spc="7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dirty="0">
                <a:solidFill>
                  <a:srgbClr val="001F5F"/>
                </a:solidFill>
                <a:latin typeface="Arial Black"/>
                <a:cs typeface="Arial Black"/>
              </a:rPr>
              <a:t>и</a:t>
            </a:r>
            <a:r>
              <a:rPr spc="-4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pc="-10" dirty="0">
                <a:solidFill>
                  <a:srgbClr val="001F5F"/>
                </a:solidFill>
                <a:latin typeface="Arial Black"/>
                <a:cs typeface="Arial Black"/>
              </a:rPr>
              <a:t>естественно- </a:t>
            </a:r>
            <a:r>
              <a:rPr dirty="0">
                <a:solidFill>
                  <a:srgbClr val="001F5F"/>
                </a:solidFill>
                <a:latin typeface="Arial Black"/>
                <a:cs typeface="Arial Black"/>
              </a:rPr>
              <a:t>научного образования до</a:t>
            </a:r>
            <a:r>
              <a:rPr spc="-3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dirty="0">
                <a:solidFill>
                  <a:srgbClr val="001F5F"/>
                </a:solidFill>
                <a:latin typeface="Arial Black"/>
                <a:cs typeface="Arial Black"/>
              </a:rPr>
              <a:t>2030</a:t>
            </a:r>
            <a:r>
              <a:rPr spc="-5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dirty="0">
                <a:solidFill>
                  <a:srgbClr val="001F5F"/>
                </a:solidFill>
                <a:latin typeface="Arial Black"/>
                <a:cs typeface="Arial Black"/>
              </a:rPr>
              <a:t>года</a:t>
            </a:r>
            <a:r>
              <a:rPr spc="2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dirty="0">
                <a:latin typeface="Arial Black"/>
                <a:cs typeface="Arial Black"/>
              </a:rPr>
              <a:t>И</a:t>
            </a:r>
            <a:r>
              <a:rPr spc="-45" dirty="0">
                <a:latin typeface="Arial Black"/>
                <a:cs typeface="Arial Black"/>
              </a:rPr>
              <a:t> </a:t>
            </a:r>
            <a:r>
              <a:rPr spc="-25" dirty="0">
                <a:latin typeface="Arial Black"/>
                <a:cs typeface="Arial Black"/>
              </a:rPr>
              <a:t>НА </a:t>
            </a:r>
            <a:r>
              <a:rPr spc="-10" dirty="0">
                <a:latin typeface="Arial Black"/>
                <a:cs typeface="Arial Black"/>
              </a:rPr>
              <a:t>МУНИЦИПАЛЬНОМ</a:t>
            </a:r>
            <a:r>
              <a:rPr dirty="0">
                <a:latin typeface="Arial Black"/>
                <a:cs typeface="Arial Black"/>
              </a:rPr>
              <a:t> </a:t>
            </a:r>
            <a:r>
              <a:rPr spc="-10" dirty="0">
                <a:latin typeface="Arial Black"/>
                <a:cs typeface="Arial Black"/>
              </a:rPr>
              <a:t>УРОВНЕ</a:t>
            </a:r>
            <a:endParaRPr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600" b="1" i="1" spc="-10" dirty="0">
                <a:latin typeface="Arial"/>
                <a:cs typeface="Arial"/>
              </a:rPr>
              <a:t>(предварительно</a:t>
            </a:r>
            <a:r>
              <a:rPr sz="1600" b="1" i="1" spc="-5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согласованный</a:t>
            </a:r>
            <a:r>
              <a:rPr sz="1600" b="1" i="1" spc="5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с</a:t>
            </a:r>
            <a:r>
              <a:rPr sz="1600" b="1" i="1" spc="5" dirty="0">
                <a:latin typeface="Arial"/>
                <a:cs typeface="Arial"/>
              </a:rPr>
              <a:t> </a:t>
            </a:r>
            <a:r>
              <a:rPr sz="1600" b="1" i="1" spc="-10" dirty="0">
                <a:latin typeface="Arial"/>
                <a:cs typeface="Arial"/>
              </a:rPr>
              <a:t>Дагестанским</a:t>
            </a:r>
            <a:endParaRPr sz="16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b="1" i="1" spc="-10" dirty="0">
                <a:latin typeface="Arial"/>
                <a:cs typeface="Arial"/>
              </a:rPr>
              <a:t>институтом</a:t>
            </a:r>
            <a:r>
              <a:rPr sz="1600" b="1" i="1" spc="-2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развития</a:t>
            </a:r>
            <a:r>
              <a:rPr sz="1600" b="1" i="1" spc="-55" dirty="0">
                <a:latin typeface="Arial"/>
                <a:cs typeface="Arial"/>
              </a:rPr>
              <a:t> </a:t>
            </a:r>
            <a:r>
              <a:rPr sz="1600" b="1" i="1" spc="-10" dirty="0">
                <a:latin typeface="Arial"/>
                <a:cs typeface="Arial"/>
              </a:rPr>
              <a:t>образования)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15112" y="1850135"/>
            <a:ext cx="4666488" cy="2874266"/>
          </a:xfrm>
          <a:custGeom>
            <a:avLst/>
            <a:gdLst/>
            <a:ahLst/>
            <a:cxnLst/>
            <a:rect l="l" t="t" r="r" b="b"/>
            <a:pathLst>
              <a:path w="4700270" h="1789429">
                <a:moveTo>
                  <a:pt x="0" y="298196"/>
                </a:moveTo>
                <a:lnTo>
                  <a:pt x="3903" y="249819"/>
                </a:lnTo>
                <a:lnTo>
                  <a:pt x="15203" y="203931"/>
                </a:lnTo>
                <a:lnTo>
                  <a:pt x="33285" y="161144"/>
                </a:lnTo>
                <a:lnTo>
                  <a:pt x="57536" y="122072"/>
                </a:lnTo>
                <a:lnTo>
                  <a:pt x="87342" y="87328"/>
                </a:lnTo>
                <a:lnTo>
                  <a:pt x="122088" y="57525"/>
                </a:lnTo>
                <a:lnTo>
                  <a:pt x="161161" y="33278"/>
                </a:lnTo>
                <a:lnTo>
                  <a:pt x="203946" y="15199"/>
                </a:lnTo>
                <a:lnTo>
                  <a:pt x="249829" y="3902"/>
                </a:lnTo>
                <a:lnTo>
                  <a:pt x="298196" y="0"/>
                </a:lnTo>
                <a:lnTo>
                  <a:pt x="4401820" y="0"/>
                </a:lnTo>
                <a:lnTo>
                  <a:pt x="4450196" y="3902"/>
                </a:lnTo>
                <a:lnTo>
                  <a:pt x="4496084" y="15199"/>
                </a:lnTo>
                <a:lnTo>
                  <a:pt x="4538871" y="33278"/>
                </a:lnTo>
                <a:lnTo>
                  <a:pt x="4577943" y="57525"/>
                </a:lnTo>
                <a:lnTo>
                  <a:pt x="4612687" y="87328"/>
                </a:lnTo>
                <a:lnTo>
                  <a:pt x="4642490" y="122072"/>
                </a:lnTo>
                <a:lnTo>
                  <a:pt x="4666737" y="161144"/>
                </a:lnTo>
                <a:lnTo>
                  <a:pt x="4684816" y="203931"/>
                </a:lnTo>
                <a:lnTo>
                  <a:pt x="4696113" y="249819"/>
                </a:lnTo>
                <a:lnTo>
                  <a:pt x="4700016" y="298196"/>
                </a:lnTo>
                <a:lnTo>
                  <a:pt x="4700016" y="1490979"/>
                </a:lnTo>
                <a:lnTo>
                  <a:pt x="4696113" y="1539356"/>
                </a:lnTo>
                <a:lnTo>
                  <a:pt x="4684816" y="1585244"/>
                </a:lnTo>
                <a:lnTo>
                  <a:pt x="4666737" y="1628031"/>
                </a:lnTo>
                <a:lnTo>
                  <a:pt x="4642490" y="1667103"/>
                </a:lnTo>
                <a:lnTo>
                  <a:pt x="4612687" y="1701847"/>
                </a:lnTo>
                <a:lnTo>
                  <a:pt x="4577943" y="1731650"/>
                </a:lnTo>
                <a:lnTo>
                  <a:pt x="4538871" y="1755897"/>
                </a:lnTo>
                <a:lnTo>
                  <a:pt x="4496084" y="1773976"/>
                </a:lnTo>
                <a:lnTo>
                  <a:pt x="4450196" y="1785273"/>
                </a:lnTo>
                <a:lnTo>
                  <a:pt x="4401820" y="1789176"/>
                </a:lnTo>
                <a:lnTo>
                  <a:pt x="298196" y="1789176"/>
                </a:lnTo>
                <a:lnTo>
                  <a:pt x="249829" y="1785273"/>
                </a:lnTo>
                <a:lnTo>
                  <a:pt x="203946" y="1773976"/>
                </a:lnTo>
                <a:lnTo>
                  <a:pt x="161161" y="1755897"/>
                </a:lnTo>
                <a:lnTo>
                  <a:pt x="122088" y="1731650"/>
                </a:lnTo>
                <a:lnTo>
                  <a:pt x="87342" y="1701847"/>
                </a:lnTo>
                <a:lnTo>
                  <a:pt x="57536" y="1667103"/>
                </a:lnTo>
                <a:lnTo>
                  <a:pt x="33285" y="1628031"/>
                </a:lnTo>
                <a:lnTo>
                  <a:pt x="15203" y="1585244"/>
                </a:lnTo>
                <a:lnTo>
                  <a:pt x="3903" y="1539356"/>
                </a:lnTo>
                <a:lnTo>
                  <a:pt x="0" y="1490979"/>
                </a:lnTo>
                <a:lnTo>
                  <a:pt x="0" y="298196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 sz="2800"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5651" rIns="0" bIns="0" rtlCol="0">
            <a:spAutoFit/>
          </a:bodyPr>
          <a:lstStyle/>
          <a:p>
            <a:pPr marL="638175">
              <a:lnSpc>
                <a:spcPct val="100000"/>
              </a:lnSpc>
              <a:spcBef>
                <a:spcPts val="110"/>
              </a:spcBef>
            </a:pPr>
            <a:r>
              <a:rPr sz="1600" dirty="0"/>
              <a:t>МАТЕМАТИЧЕСКОЕ</a:t>
            </a:r>
            <a:r>
              <a:rPr sz="1600" spc="-80" dirty="0"/>
              <a:t> </a:t>
            </a:r>
            <a:r>
              <a:rPr sz="1600" dirty="0"/>
              <a:t>И</a:t>
            </a:r>
            <a:r>
              <a:rPr sz="1600" spc="-45" dirty="0"/>
              <a:t> </a:t>
            </a:r>
            <a:r>
              <a:rPr sz="1600" spc="-10" dirty="0"/>
              <a:t>ЕСТЕСТВЕННО-</a:t>
            </a:r>
            <a:endParaRPr sz="1600"/>
          </a:p>
          <a:p>
            <a:pPr marL="638175">
              <a:lnSpc>
                <a:spcPct val="100000"/>
              </a:lnSpc>
            </a:pPr>
            <a:r>
              <a:rPr sz="1600" dirty="0"/>
              <a:t>НАУЧНОЕ</a:t>
            </a:r>
            <a:r>
              <a:rPr sz="1600" spc="-35" dirty="0"/>
              <a:t> </a:t>
            </a:r>
            <a:r>
              <a:rPr sz="1600" spc="-10" dirty="0"/>
              <a:t>ОБРАЗОВАНИЕ</a:t>
            </a:r>
            <a:endParaRPr sz="16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687069" y="545986"/>
            <a:ext cx="33074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1716511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001979" y="3883863"/>
            <a:ext cx="4074795" cy="1003300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 marR="5080" indent="5715">
              <a:lnSpc>
                <a:spcPct val="89700"/>
              </a:lnSpc>
              <a:spcBef>
                <a:spcPts val="265"/>
              </a:spcBef>
            </a:pPr>
            <a:r>
              <a:rPr sz="1400" dirty="0">
                <a:solidFill>
                  <a:srgbClr val="001F5F"/>
                </a:solidFill>
                <a:latin typeface="Arial Black"/>
                <a:cs typeface="Arial Black"/>
              </a:rPr>
              <a:t>УВЕЛИЧЕНИЕ</a:t>
            </a:r>
            <a:r>
              <a:rPr sz="1400" spc="-3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solidFill>
                  <a:srgbClr val="001F5F"/>
                </a:solidFill>
                <a:latin typeface="Arial Black"/>
                <a:cs typeface="Arial Black"/>
              </a:rPr>
              <a:t>ДО</a:t>
            </a:r>
            <a:r>
              <a:rPr sz="1400" spc="-6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solidFill>
                  <a:srgbClr val="001F5F"/>
                </a:solidFill>
                <a:latin typeface="Arial Black"/>
                <a:cs typeface="Arial Black"/>
              </a:rPr>
              <a:t>35%</a:t>
            </a:r>
            <a:r>
              <a:rPr sz="1400" spc="-3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доли</a:t>
            </a:r>
            <a:r>
              <a:rPr sz="1400" spc="-4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учащихся, </a:t>
            </a:r>
            <a:r>
              <a:rPr sz="1400" dirty="0">
                <a:latin typeface="Microsoft Sans Serif"/>
                <a:cs typeface="Microsoft Sans Serif"/>
              </a:rPr>
              <a:t>выбравших</a:t>
            </a:r>
            <a:r>
              <a:rPr sz="1400" spc="-3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единый</a:t>
            </a:r>
            <a:r>
              <a:rPr sz="1400" spc="-6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государственный</a:t>
            </a:r>
            <a:r>
              <a:rPr sz="1400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экзамен</a:t>
            </a:r>
            <a:r>
              <a:rPr sz="1400" spc="-65" dirty="0">
                <a:latin typeface="Microsoft Sans Serif"/>
                <a:cs typeface="Microsoft Sans Serif"/>
              </a:rPr>
              <a:t> </a:t>
            </a:r>
            <a:r>
              <a:rPr sz="1400" spc="-25" dirty="0">
                <a:latin typeface="Microsoft Sans Serif"/>
                <a:cs typeface="Microsoft Sans Serif"/>
              </a:rPr>
              <a:t>по </a:t>
            </a:r>
            <a:r>
              <a:rPr sz="1400" spc="-10" dirty="0">
                <a:latin typeface="Microsoft Sans Serif"/>
                <a:cs typeface="Microsoft Sans Serif"/>
              </a:rPr>
              <a:t>профильной</a:t>
            </a:r>
            <a:r>
              <a:rPr sz="1400" spc="90" dirty="0">
                <a:latin typeface="Microsoft Sans Serif"/>
                <a:cs typeface="Microsoft Sans Serif"/>
              </a:rPr>
              <a:t> </a:t>
            </a:r>
            <a:r>
              <a:rPr sz="1400" spc="-30" dirty="0">
                <a:latin typeface="Microsoft Sans Serif"/>
                <a:cs typeface="Microsoft Sans Serif"/>
              </a:rPr>
              <a:t>математике</a:t>
            </a:r>
            <a:r>
              <a:rPr sz="1400" spc="2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и</a:t>
            </a:r>
            <a:r>
              <a:rPr sz="1400" spc="20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естественно-</a:t>
            </a:r>
            <a:r>
              <a:rPr sz="1400" spc="-10" dirty="0">
                <a:latin typeface="Microsoft Sans Serif"/>
                <a:cs typeface="Microsoft Sans Serif"/>
              </a:rPr>
              <a:t>научным </a:t>
            </a:r>
            <a:r>
              <a:rPr sz="1400" spc="-25" dirty="0">
                <a:latin typeface="Microsoft Sans Serif"/>
                <a:cs typeface="Microsoft Sans Serif"/>
              </a:rPr>
              <a:t>предметам</a:t>
            </a:r>
            <a:r>
              <a:rPr sz="1400" spc="-10" dirty="0">
                <a:latin typeface="Microsoft Sans Serif"/>
                <a:cs typeface="Microsoft Sans Serif"/>
              </a:rPr>
              <a:t> </a:t>
            </a:r>
            <a:r>
              <a:rPr sz="1400" spc="355" dirty="0">
                <a:latin typeface="Microsoft Sans Serif"/>
                <a:cs typeface="Microsoft Sans Serif"/>
              </a:rPr>
              <a:t>–</a:t>
            </a:r>
            <a:r>
              <a:rPr sz="1400" spc="-6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химии,</a:t>
            </a:r>
            <a:r>
              <a:rPr sz="1400" spc="20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физике,</a:t>
            </a:r>
            <a:r>
              <a:rPr sz="1400" spc="-15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информатике</a:t>
            </a:r>
            <a:r>
              <a:rPr sz="1400" dirty="0">
                <a:latin typeface="Microsoft Sans Serif"/>
                <a:cs typeface="Microsoft Sans Serif"/>
              </a:rPr>
              <a:t> </a:t>
            </a:r>
            <a:r>
              <a:rPr sz="1400" spc="-50" dirty="0">
                <a:latin typeface="Microsoft Sans Serif"/>
                <a:cs typeface="Microsoft Sans Serif"/>
              </a:rPr>
              <a:t>и </a:t>
            </a:r>
            <a:r>
              <a:rPr sz="1400" spc="-10" dirty="0">
                <a:latin typeface="Microsoft Sans Serif"/>
                <a:cs typeface="Microsoft Sans Serif"/>
              </a:rPr>
              <a:t>биологии</a:t>
            </a:r>
            <a:endParaRPr sz="1400" dirty="0">
              <a:latin typeface="Microsoft Sans Serif"/>
              <a:cs typeface="Microsoft Sans Serif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443598" y="1546606"/>
            <a:ext cx="2339340" cy="210442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90"/>
              </a:spcBef>
              <a:buAutoNum type="arabicPeriod"/>
              <a:tabLst>
                <a:tab pos="356870" algn="l"/>
              </a:tabLst>
            </a:pPr>
            <a:r>
              <a:rPr sz="1400" b="1" spc="-10" dirty="0">
                <a:latin typeface="Arial"/>
                <a:cs typeface="Arial"/>
              </a:rPr>
              <a:t>Акушинский,</a:t>
            </a:r>
            <a:endParaRPr sz="1400" dirty="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buAutoNum type="arabicPeriod"/>
              <a:tabLst>
                <a:tab pos="356870" algn="l"/>
              </a:tabLst>
            </a:pPr>
            <a:r>
              <a:rPr sz="1400" b="1" spc="-10" dirty="0">
                <a:latin typeface="Arial"/>
                <a:cs typeface="Arial"/>
              </a:rPr>
              <a:t>Ботлихский,</a:t>
            </a:r>
            <a:endParaRPr sz="1400" dirty="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buAutoNum type="arabicPeriod"/>
              <a:tabLst>
                <a:tab pos="356870" algn="l"/>
              </a:tabLst>
            </a:pPr>
            <a:r>
              <a:rPr sz="1400" b="1" spc="-10" dirty="0">
                <a:latin typeface="Arial"/>
                <a:cs typeface="Arial"/>
              </a:rPr>
              <a:t>Гергебильский,</a:t>
            </a:r>
            <a:endParaRPr sz="1400" dirty="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56870" algn="l"/>
              </a:tabLst>
            </a:pPr>
            <a:r>
              <a:rPr sz="1400" b="1" spc="-10" dirty="0">
                <a:latin typeface="Arial"/>
                <a:cs typeface="Arial"/>
              </a:rPr>
              <a:t>Казбековский,</a:t>
            </a:r>
            <a:endParaRPr sz="1400" dirty="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buAutoNum type="arabicPeriod"/>
              <a:tabLst>
                <a:tab pos="356870" algn="l"/>
              </a:tabLst>
            </a:pPr>
            <a:r>
              <a:rPr sz="1400" b="1" spc="-10" dirty="0">
                <a:latin typeface="Arial"/>
                <a:cs typeface="Arial"/>
              </a:rPr>
              <a:t>Карабудахкентский,</a:t>
            </a:r>
            <a:endParaRPr sz="1400" dirty="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buAutoNum type="arabicPeriod"/>
              <a:tabLst>
                <a:tab pos="356870" algn="l"/>
              </a:tabLst>
            </a:pPr>
            <a:r>
              <a:rPr sz="1400" b="1" spc="-10" dirty="0">
                <a:latin typeface="Arial"/>
                <a:cs typeface="Arial"/>
              </a:rPr>
              <a:t>Хивский,</a:t>
            </a:r>
            <a:endParaRPr sz="1400" dirty="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buAutoNum type="arabicPeriod"/>
              <a:tabLst>
                <a:tab pos="356870" algn="l"/>
              </a:tabLst>
            </a:pP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Хунзахский,</a:t>
            </a:r>
            <a:endParaRPr sz="24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buAutoNum type="arabicPeriod"/>
              <a:tabLst>
                <a:tab pos="356870" algn="l"/>
              </a:tabLst>
            </a:pPr>
            <a:r>
              <a:rPr sz="1400" b="1" spc="-10" dirty="0">
                <a:latin typeface="Arial"/>
                <a:cs typeface="Arial"/>
              </a:rPr>
              <a:t>Чародинский,</a:t>
            </a:r>
            <a:endParaRPr sz="1400" dirty="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buAutoNum type="arabicPeriod"/>
              <a:tabLst>
                <a:tab pos="356870" algn="l"/>
              </a:tabLst>
            </a:pPr>
            <a:r>
              <a:rPr sz="1400" b="1" spc="-10" dirty="0">
                <a:latin typeface="Arial"/>
                <a:cs typeface="Arial"/>
              </a:rPr>
              <a:t>Цумадинский</a:t>
            </a:r>
            <a:r>
              <a:rPr sz="1400" b="1" spc="1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районы,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418955" y="3621920"/>
            <a:ext cx="214566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dirty="0">
                <a:latin typeface="Arial"/>
                <a:cs typeface="Arial"/>
              </a:rPr>
              <a:t>10.</a:t>
            </a:r>
            <a:r>
              <a:rPr sz="1400" b="1" spc="320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Бежтинский</a:t>
            </a:r>
            <a:r>
              <a:rPr sz="1400" b="1" spc="30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участок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83691" y="1660651"/>
            <a:ext cx="4192270" cy="426720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>
              <a:lnSpc>
                <a:spcPts val="1490"/>
              </a:lnSpc>
              <a:spcBef>
                <a:spcPts val="300"/>
              </a:spcBef>
            </a:pPr>
            <a:r>
              <a:rPr sz="1400" spc="-30" dirty="0">
                <a:latin typeface="Microsoft Sans Serif"/>
                <a:cs typeface="Microsoft Sans Serif"/>
              </a:rPr>
              <a:t>математики,</a:t>
            </a:r>
            <a:r>
              <a:rPr sz="1400" spc="-25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физики,</a:t>
            </a:r>
            <a:r>
              <a:rPr sz="1400" dirty="0">
                <a:latin typeface="Microsoft Sans Serif"/>
                <a:cs typeface="Microsoft Sans Serif"/>
              </a:rPr>
              <a:t> химии</a:t>
            </a:r>
            <a:r>
              <a:rPr sz="1400" spc="1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и</a:t>
            </a:r>
            <a:r>
              <a:rPr sz="1400" spc="-4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биологии</a:t>
            </a:r>
            <a:r>
              <a:rPr sz="1400" spc="-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в</a:t>
            </a:r>
            <a:r>
              <a:rPr sz="1400" spc="-5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возрасте </a:t>
            </a:r>
            <a:r>
              <a:rPr sz="1400" dirty="0">
                <a:latin typeface="Microsoft Sans Serif"/>
                <a:cs typeface="Microsoft Sans Serif"/>
              </a:rPr>
              <a:t>до</a:t>
            </a:r>
            <a:r>
              <a:rPr sz="1400" spc="-2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35</a:t>
            </a:r>
            <a:r>
              <a:rPr sz="1400" spc="5" dirty="0">
                <a:latin typeface="Microsoft Sans Serif"/>
                <a:cs typeface="Microsoft Sans Serif"/>
              </a:rPr>
              <a:t> </a:t>
            </a:r>
            <a:r>
              <a:rPr sz="1400" spc="-25" dirty="0">
                <a:latin typeface="Microsoft Sans Serif"/>
                <a:cs typeface="Microsoft Sans Serif"/>
              </a:rPr>
              <a:t>лет</a:t>
            </a:r>
            <a:endParaRPr sz="1400" dirty="0">
              <a:latin typeface="Microsoft Sans Serif"/>
              <a:cs typeface="Microsoft Sans Serif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90091" y="5277461"/>
            <a:ext cx="4753610" cy="1056005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18415">
              <a:lnSpc>
                <a:spcPct val="100000"/>
              </a:lnSpc>
              <a:spcBef>
                <a:spcPts val="409"/>
              </a:spcBef>
            </a:pP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В</a:t>
            </a:r>
            <a:r>
              <a:rPr sz="1800" spc="-5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2025</a:t>
            </a:r>
            <a:r>
              <a:rPr sz="1800" spc="-4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ГОДУ</a:t>
            </a:r>
            <a:r>
              <a:rPr sz="1800" spc="-3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ДАННЫЙ</a:t>
            </a:r>
            <a:r>
              <a:rPr sz="1800" spc="-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2C4788"/>
                </a:solidFill>
                <a:latin typeface="Arial Black"/>
                <a:cs typeface="Arial Black"/>
              </a:rPr>
              <a:t>ПОКАЗАТЕЛЬ</a:t>
            </a:r>
            <a:endParaRPr sz="18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310"/>
              </a:spcBef>
            </a:pPr>
            <a:r>
              <a:rPr sz="1800" spc="-10" dirty="0">
                <a:solidFill>
                  <a:srgbClr val="2C4788"/>
                </a:solidFill>
                <a:latin typeface="Arial Black"/>
                <a:cs typeface="Arial Black"/>
              </a:rPr>
              <a:t>УСТАНОВЛЕН</a:t>
            </a:r>
            <a:r>
              <a:rPr sz="1800" spc="-5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spc="-20" dirty="0">
                <a:solidFill>
                  <a:srgbClr val="001F5F"/>
                </a:solidFill>
                <a:latin typeface="Arial Black"/>
                <a:cs typeface="Arial Black"/>
              </a:rPr>
              <a:t>32%</a:t>
            </a:r>
            <a:r>
              <a:rPr sz="1800" spc="-20" dirty="0">
                <a:solidFill>
                  <a:srgbClr val="2C4788"/>
                </a:solidFill>
                <a:latin typeface="Arial Black"/>
                <a:cs typeface="Arial Black"/>
              </a:rPr>
              <a:t>,</a:t>
            </a:r>
            <a:endParaRPr sz="1800" dirty="0">
              <a:latin typeface="Arial Black"/>
              <a:cs typeface="Arial Black"/>
            </a:endParaRPr>
          </a:p>
          <a:p>
            <a:pPr marL="18415">
              <a:lnSpc>
                <a:spcPct val="100000"/>
              </a:lnSpc>
              <a:spcBef>
                <a:spcPts val="1010"/>
              </a:spcBef>
            </a:pP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ПО</a:t>
            </a:r>
            <a:r>
              <a:rPr sz="1800" spc="-5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РЕСПУБЛИКЕ</a:t>
            </a:r>
            <a:r>
              <a:rPr sz="1800" spc="-1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ДАГЕСТАН</a:t>
            </a:r>
            <a:r>
              <a:rPr sz="1800" spc="-5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001F5F"/>
                </a:solidFill>
                <a:latin typeface="Arial Black"/>
                <a:cs typeface="Arial Black"/>
              </a:rPr>
              <a:t>-</a:t>
            </a:r>
            <a:r>
              <a:rPr sz="1800" spc="-6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Arial Black"/>
                <a:cs typeface="Arial Black"/>
              </a:rPr>
              <a:t>32,9%</a:t>
            </a:r>
            <a:endParaRPr sz="1800" dirty="0">
              <a:latin typeface="Arial Black"/>
              <a:cs typeface="Arial Black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90091" y="2404618"/>
            <a:ext cx="4168140" cy="119507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8415">
              <a:lnSpc>
                <a:spcPts val="1610"/>
              </a:lnSpc>
              <a:spcBef>
                <a:spcPts val="90"/>
              </a:spcBef>
            </a:pPr>
            <a:r>
              <a:rPr sz="1400" dirty="0">
                <a:solidFill>
                  <a:srgbClr val="001F5F"/>
                </a:solidFill>
                <a:latin typeface="Arial Black"/>
                <a:cs typeface="Arial Black"/>
              </a:rPr>
              <a:t>РОСТ</a:t>
            </a:r>
            <a:r>
              <a:rPr sz="1400" spc="-4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solidFill>
                  <a:srgbClr val="001F5F"/>
                </a:solidFill>
                <a:latin typeface="Arial Black"/>
                <a:cs typeface="Arial Black"/>
              </a:rPr>
              <a:t>НЕ</a:t>
            </a:r>
            <a:r>
              <a:rPr sz="1400" spc="-3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solidFill>
                  <a:srgbClr val="001F5F"/>
                </a:solidFill>
                <a:latin typeface="Arial Black"/>
                <a:cs typeface="Arial Black"/>
              </a:rPr>
              <a:t>МЕНЕЕ</a:t>
            </a:r>
            <a:r>
              <a:rPr sz="1400" spc="-1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solidFill>
                  <a:srgbClr val="001F5F"/>
                </a:solidFill>
                <a:latin typeface="Arial Black"/>
                <a:cs typeface="Arial Black"/>
              </a:rPr>
              <a:t>ЧЕМ</a:t>
            </a:r>
            <a:r>
              <a:rPr sz="1400" spc="-5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solidFill>
                  <a:srgbClr val="001F5F"/>
                </a:solidFill>
                <a:latin typeface="Arial Black"/>
                <a:cs typeface="Arial Black"/>
              </a:rPr>
              <a:t>НА</a:t>
            </a:r>
            <a:r>
              <a:rPr sz="1400" spc="-3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solidFill>
                  <a:srgbClr val="001F5F"/>
                </a:solidFill>
                <a:latin typeface="Arial Black"/>
                <a:cs typeface="Arial Black"/>
              </a:rPr>
              <a:t>10%</a:t>
            </a:r>
            <a:r>
              <a:rPr sz="1400" spc="-4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ежегодно</a:t>
            </a:r>
            <a:r>
              <a:rPr sz="1400" spc="15" dirty="0">
                <a:latin typeface="Microsoft Sans Serif"/>
                <a:cs typeface="Microsoft Sans Serif"/>
              </a:rPr>
              <a:t> </a:t>
            </a:r>
            <a:r>
              <a:rPr sz="1400" spc="305" dirty="0">
                <a:latin typeface="Microsoft Sans Serif"/>
                <a:cs typeface="Microsoft Sans Serif"/>
              </a:rPr>
              <a:t>–</a:t>
            </a:r>
            <a:endParaRPr sz="1400" dirty="0">
              <a:latin typeface="Microsoft Sans Serif"/>
              <a:cs typeface="Microsoft Sans Serif"/>
            </a:endParaRPr>
          </a:p>
          <a:p>
            <a:pPr marL="12700" marR="5080">
              <a:lnSpc>
                <a:spcPct val="89300"/>
              </a:lnSpc>
              <a:spcBef>
                <a:spcPts val="110"/>
              </a:spcBef>
            </a:pPr>
            <a:r>
              <a:rPr sz="1400" dirty="0">
                <a:latin typeface="Microsoft Sans Serif"/>
                <a:cs typeface="Microsoft Sans Serif"/>
              </a:rPr>
              <a:t>числа</a:t>
            </a:r>
            <a:r>
              <a:rPr sz="1400" spc="-5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обучающихся</a:t>
            </a:r>
            <a:r>
              <a:rPr sz="1400" spc="4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по</a:t>
            </a:r>
            <a:r>
              <a:rPr sz="1400" spc="-5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образовательным </a:t>
            </a:r>
            <a:r>
              <a:rPr sz="1400" spc="-25" dirty="0">
                <a:latin typeface="Microsoft Sans Serif"/>
                <a:cs typeface="Microsoft Sans Serif"/>
              </a:rPr>
              <a:t>программам</a:t>
            </a:r>
            <a:r>
              <a:rPr sz="1400" spc="1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основного</a:t>
            </a:r>
            <a:r>
              <a:rPr sz="1400" spc="-2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общего</a:t>
            </a:r>
            <a:r>
              <a:rPr sz="1400" spc="-2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и</a:t>
            </a:r>
            <a:r>
              <a:rPr sz="1400" spc="-4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среднего</a:t>
            </a:r>
            <a:r>
              <a:rPr sz="1400" spc="-4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общего образования,</a:t>
            </a:r>
            <a:r>
              <a:rPr sz="1400" spc="-1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изучающих</a:t>
            </a:r>
            <a:r>
              <a:rPr sz="1400" spc="-15" dirty="0">
                <a:latin typeface="Microsoft Sans Serif"/>
                <a:cs typeface="Microsoft Sans Serif"/>
              </a:rPr>
              <a:t> </a:t>
            </a:r>
            <a:r>
              <a:rPr sz="1400" spc="-25" dirty="0">
                <a:latin typeface="Microsoft Sans Serif"/>
                <a:cs typeface="Microsoft Sans Serif"/>
              </a:rPr>
              <a:t>математику</a:t>
            </a:r>
            <a:r>
              <a:rPr sz="1400" spc="-70" dirty="0">
                <a:latin typeface="Microsoft Sans Serif"/>
                <a:cs typeface="Microsoft Sans Serif"/>
              </a:rPr>
              <a:t> </a:t>
            </a:r>
            <a:r>
              <a:rPr sz="1400" spc="-60" dirty="0">
                <a:latin typeface="Microsoft Sans Serif"/>
                <a:cs typeface="Microsoft Sans Serif"/>
              </a:rPr>
              <a:t>и </a:t>
            </a:r>
            <a:r>
              <a:rPr sz="1400" spc="-20" dirty="0">
                <a:latin typeface="Microsoft Sans Serif"/>
                <a:cs typeface="Microsoft Sans Serif"/>
              </a:rPr>
              <a:t>естественно-</a:t>
            </a:r>
            <a:r>
              <a:rPr sz="1400" dirty="0">
                <a:latin typeface="Microsoft Sans Serif"/>
                <a:cs typeface="Microsoft Sans Serif"/>
              </a:rPr>
              <a:t>научные</a:t>
            </a:r>
            <a:r>
              <a:rPr sz="1400" spc="30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предметы</a:t>
            </a:r>
            <a:r>
              <a:rPr sz="1400" spc="-3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углублённо</a:t>
            </a:r>
            <a:r>
              <a:rPr sz="1400" spc="30" dirty="0">
                <a:latin typeface="Microsoft Sans Serif"/>
                <a:cs typeface="Microsoft Sans Serif"/>
              </a:rPr>
              <a:t> </a:t>
            </a:r>
            <a:r>
              <a:rPr sz="1400" spc="-25" dirty="0">
                <a:latin typeface="Microsoft Sans Serif"/>
                <a:cs typeface="Microsoft Sans Serif"/>
              </a:rPr>
              <a:t>или </a:t>
            </a:r>
            <a:r>
              <a:rPr sz="1400" dirty="0">
                <a:latin typeface="Microsoft Sans Serif"/>
                <a:cs typeface="Microsoft Sans Serif"/>
              </a:rPr>
              <a:t>на</a:t>
            </a:r>
            <a:r>
              <a:rPr sz="1400" spc="-3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профильном</a:t>
            </a:r>
            <a:r>
              <a:rPr sz="1400" spc="2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уровне</a:t>
            </a:r>
            <a:endParaRPr sz="1400" dirty="0">
              <a:latin typeface="Microsoft Sans Serif"/>
              <a:cs typeface="Microsoft Sans Serif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99504" y="1302589"/>
            <a:ext cx="348615" cy="3735070"/>
          </a:xfrm>
          <a:prstGeom prst="rect">
            <a:avLst/>
          </a:prstGeom>
        </p:spPr>
        <p:txBody>
          <a:bodyPr vert="vert270" wrap="square" lIns="0" tIns="355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80"/>
              </a:spcBef>
            </a:pPr>
            <a:r>
              <a:rPr sz="1800" dirty="0">
                <a:solidFill>
                  <a:srgbClr val="2C4788"/>
                </a:solidFill>
                <a:latin typeface="Arial Black"/>
                <a:cs typeface="Arial Black"/>
              </a:rPr>
              <a:t>НЕОБХОДИМЫЙ</a:t>
            </a:r>
            <a:r>
              <a:rPr sz="1800" spc="-8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2C4788"/>
                </a:solidFill>
                <a:latin typeface="Arial Black"/>
                <a:cs typeface="Arial Black"/>
              </a:rPr>
              <a:t>РЕЗУЛЬТАТ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856488" y="1365503"/>
            <a:ext cx="4672965" cy="832485"/>
          </a:xfrm>
          <a:custGeom>
            <a:avLst/>
            <a:gdLst/>
            <a:ahLst/>
            <a:cxnLst/>
            <a:rect l="l" t="t" r="r" b="b"/>
            <a:pathLst>
              <a:path w="4672965" h="832485">
                <a:moveTo>
                  <a:pt x="0" y="138684"/>
                </a:moveTo>
                <a:lnTo>
                  <a:pt x="7070" y="94853"/>
                </a:lnTo>
                <a:lnTo>
                  <a:pt x="26757" y="56784"/>
                </a:lnTo>
                <a:lnTo>
                  <a:pt x="56778" y="26761"/>
                </a:lnTo>
                <a:lnTo>
                  <a:pt x="94848" y="7071"/>
                </a:lnTo>
                <a:lnTo>
                  <a:pt x="138684" y="0"/>
                </a:lnTo>
                <a:lnTo>
                  <a:pt x="4533900" y="0"/>
                </a:lnTo>
                <a:lnTo>
                  <a:pt x="4577730" y="7071"/>
                </a:lnTo>
                <a:lnTo>
                  <a:pt x="4615799" y="26761"/>
                </a:lnTo>
                <a:lnTo>
                  <a:pt x="4645822" y="56784"/>
                </a:lnTo>
                <a:lnTo>
                  <a:pt x="4665512" y="94853"/>
                </a:lnTo>
                <a:lnTo>
                  <a:pt x="4672584" y="138684"/>
                </a:lnTo>
                <a:lnTo>
                  <a:pt x="4672584" y="693420"/>
                </a:lnTo>
                <a:lnTo>
                  <a:pt x="4665512" y="737250"/>
                </a:lnTo>
                <a:lnTo>
                  <a:pt x="4645822" y="775319"/>
                </a:lnTo>
                <a:lnTo>
                  <a:pt x="4615799" y="805342"/>
                </a:lnTo>
                <a:lnTo>
                  <a:pt x="4577730" y="825032"/>
                </a:lnTo>
                <a:lnTo>
                  <a:pt x="4533900" y="832104"/>
                </a:lnTo>
                <a:lnTo>
                  <a:pt x="138684" y="832104"/>
                </a:lnTo>
                <a:lnTo>
                  <a:pt x="94848" y="825032"/>
                </a:lnTo>
                <a:lnTo>
                  <a:pt x="56778" y="805342"/>
                </a:lnTo>
                <a:lnTo>
                  <a:pt x="26757" y="775319"/>
                </a:lnTo>
                <a:lnTo>
                  <a:pt x="7070" y="737250"/>
                </a:lnTo>
                <a:lnTo>
                  <a:pt x="0" y="693420"/>
                </a:lnTo>
                <a:lnTo>
                  <a:pt x="0" y="138684"/>
                </a:lnTo>
                <a:close/>
              </a:path>
            </a:pathLst>
          </a:custGeom>
          <a:ln w="12191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935227" y="395097"/>
            <a:ext cx="9338310" cy="13081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РЕАЛИЗАЦИЯ</a:t>
            </a:r>
            <a:r>
              <a:rPr sz="1600" spc="-6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ПЛАНОВ</a:t>
            </a:r>
            <a:r>
              <a:rPr sz="1600" spc="-5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МЕРОПРИЯТИЯ</a:t>
            </a:r>
            <a:r>
              <a:rPr sz="1600" spc="-5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ПО</a:t>
            </a:r>
            <a:r>
              <a:rPr sz="1600" spc="-1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ПОВЫШЕНИЮ</a:t>
            </a:r>
            <a:r>
              <a:rPr sz="1600" spc="-6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spc="-10" dirty="0">
                <a:solidFill>
                  <a:srgbClr val="2C4788"/>
                </a:solidFill>
                <a:latin typeface="Arial Black"/>
                <a:cs typeface="Arial Black"/>
              </a:rPr>
              <a:t>КАЧЕСТВА</a:t>
            </a:r>
            <a:endParaRPr sz="16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МАТЕМАТИЧЕСКОГО</a:t>
            </a:r>
            <a:r>
              <a:rPr sz="1600" spc="-5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И </a:t>
            </a:r>
            <a:r>
              <a:rPr sz="1600" spc="-10" dirty="0">
                <a:solidFill>
                  <a:srgbClr val="2C4788"/>
                </a:solidFill>
                <a:latin typeface="Arial Black"/>
                <a:cs typeface="Arial Black"/>
              </a:rPr>
              <a:t>ЕСТЕСТВЕННО-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НАУЧНОГО</a:t>
            </a:r>
            <a:r>
              <a:rPr sz="1600" spc="-5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ОБРАЗОВАНИЯ</a:t>
            </a:r>
            <a:r>
              <a:rPr sz="1600" spc="-3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ДО 2030</a:t>
            </a:r>
            <a:r>
              <a:rPr sz="1600" spc="-7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spc="-20" dirty="0">
                <a:solidFill>
                  <a:srgbClr val="2C4788"/>
                </a:solidFill>
                <a:latin typeface="Arial Black"/>
                <a:cs typeface="Arial Black"/>
              </a:rPr>
              <a:t>ГОДА</a:t>
            </a:r>
            <a:endParaRPr sz="1600" dirty="0">
              <a:latin typeface="Arial Black"/>
              <a:cs typeface="Arial Black"/>
            </a:endParaRPr>
          </a:p>
          <a:p>
            <a:pPr marL="5560060">
              <a:lnSpc>
                <a:spcPct val="100000"/>
              </a:lnSpc>
              <a:spcBef>
                <a:spcPts val="1505"/>
              </a:spcBef>
            </a:pPr>
            <a:r>
              <a:rPr sz="1800" dirty="0">
                <a:latin typeface="Arial Black"/>
                <a:cs typeface="Arial Black"/>
              </a:rPr>
              <a:t>В</a:t>
            </a:r>
            <a:r>
              <a:rPr sz="1800" spc="-10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10</a:t>
            </a:r>
            <a:r>
              <a:rPr sz="1800" spc="-5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МУНИЦИПАЛИТЕТАХ</a:t>
            </a:r>
            <a:endParaRPr sz="1800" dirty="0">
              <a:latin typeface="Arial Black"/>
              <a:cs typeface="Arial Black"/>
            </a:endParaRPr>
          </a:p>
          <a:p>
            <a:pPr marL="66675">
              <a:lnSpc>
                <a:spcPct val="100000"/>
              </a:lnSpc>
              <a:spcBef>
                <a:spcPts val="905"/>
              </a:spcBef>
            </a:pPr>
            <a:r>
              <a:rPr sz="1400" dirty="0">
                <a:solidFill>
                  <a:srgbClr val="001F5F"/>
                </a:solidFill>
                <a:latin typeface="Arial Black"/>
                <a:cs typeface="Arial Black"/>
              </a:rPr>
              <a:t>УВЕЛИЧЕНИЕ</a:t>
            </a:r>
            <a:r>
              <a:rPr sz="1400" spc="-2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solidFill>
                  <a:srgbClr val="001F5F"/>
                </a:solidFill>
                <a:latin typeface="Arial Black"/>
                <a:cs typeface="Arial Black"/>
              </a:rPr>
              <a:t>ДО</a:t>
            </a:r>
            <a:r>
              <a:rPr sz="1400" spc="-5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solidFill>
                  <a:srgbClr val="001F5F"/>
                </a:solidFill>
                <a:latin typeface="Arial Black"/>
                <a:cs typeface="Arial Black"/>
              </a:rPr>
              <a:t>30%</a:t>
            </a:r>
            <a:r>
              <a:rPr sz="1400" spc="-6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доли</a:t>
            </a:r>
            <a:r>
              <a:rPr sz="1400" spc="-4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учителей</a:t>
            </a:r>
            <a:endParaRPr sz="1400" dirty="0">
              <a:latin typeface="Microsoft Sans Serif"/>
              <a:cs typeface="Microsoft Sans Serif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862583" y="2322576"/>
            <a:ext cx="4676140" cy="1371600"/>
          </a:xfrm>
          <a:custGeom>
            <a:avLst/>
            <a:gdLst/>
            <a:ahLst/>
            <a:cxnLst/>
            <a:rect l="l" t="t" r="r" b="b"/>
            <a:pathLst>
              <a:path w="4676140" h="1371600">
                <a:moveTo>
                  <a:pt x="0" y="228600"/>
                </a:moveTo>
                <a:lnTo>
                  <a:pt x="4644" y="182533"/>
                </a:lnTo>
                <a:lnTo>
                  <a:pt x="17964" y="139624"/>
                </a:lnTo>
                <a:lnTo>
                  <a:pt x="39041" y="100793"/>
                </a:lnTo>
                <a:lnTo>
                  <a:pt x="66955" y="66960"/>
                </a:lnTo>
                <a:lnTo>
                  <a:pt x="100788" y="39045"/>
                </a:lnTo>
                <a:lnTo>
                  <a:pt x="139619" y="17966"/>
                </a:lnTo>
                <a:lnTo>
                  <a:pt x="182529" y="4644"/>
                </a:lnTo>
                <a:lnTo>
                  <a:pt x="228600" y="0"/>
                </a:lnTo>
                <a:lnTo>
                  <a:pt x="4447032" y="0"/>
                </a:lnTo>
                <a:lnTo>
                  <a:pt x="4493098" y="4644"/>
                </a:lnTo>
                <a:lnTo>
                  <a:pt x="4536007" y="17966"/>
                </a:lnTo>
                <a:lnTo>
                  <a:pt x="4574838" y="39045"/>
                </a:lnTo>
                <a:lnTo>
                  <a:pt x="4608671" y="66960"/>
                </a:lnTo>
                <a:lnTo>
                  <a:pt x="4636586" y="100793"/>
                </a:lnTo>
                <a:lnTo>
                  <a:pt x="4657665" y="139624"/>
                </a:lnTo>
                <a:lnTo>
                  <a:pt x="4670987" y="182533"/>
                </a:lnTo>
                <a:lnTo>
                  <a:pt x="4675632" y="228600"/>
                </a:lnTo>
                <a:lnTo>
                  <a:pt x="4675632" y="1143000"/>
                </a:lnTo>
                <a:lnTo>
                  <a:pt x="4670987" y="1189066"/>
                </a:lnTo>
                <a:lnTo>
                  <a:pt x="4657665" y="1231975"/>
                </a:lnTo>
                <a:lnTo>
                  <a:pt x="4636586" y="1270806"/>
                </a:lnTo>
                <a:lnTo>
                  <a:pt x="4608671" y="1304639"/>
                </a:lnTo>
                <a:lnTo>
                  <a:pt x="4574838" y="1332554"/>
                </a:lnTo>
                <a:lnTo>
                  <a:pt x="4536007" y="1353633"/>
                </a:lnTo>
                <a:lnTo>
                  <a:pt x="4493098" y="1366955"/>
                </a:lnTo>
                <a:lnTo>
                  <a:pt x="4447032" y="1371600"/>
                </a:lnTo>
                <a:lnTo>
                  <a:pt x="228600" y="1371600"/>
                </a:lnTo>
                <a:lnTo>
                  <a:pt x="182529" y="1366955"/>
                </a:lnTo>
                <a:lnTo>
                  <a:pt x="139619" y="1353633"/>
                </a:lnTo>
                <a:lnTo>
                  <a:pt x="100788" y="1332554"/>
                </a:lnTo>
                <a:lnTo>
                  <a:pt x="66955" y="1304639"/>
                </a:lnTo>
                <a:lnTo>
                  <a:pt x="39041" y="1270806"/>
                </a:lnTo>
                <a:lnTo>
                  <a:pt x="17964" y="1231975"/>
                </a:lnTo>
                <a:lnTo>
                  <a:pt x="4644" y="1189066"/>
                </a:lnTo>
                <a:lnTo>
                  <a:pt x="0" y="1143000"/>
                </a:lnTo>
                <a:lnTo>
                  <a:pt x="0" y="228600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9" name="object 19"/>
          <p:cNvGrpSpPr/>
          <p:nvPr/>
        </p:nvGrpSpPr>
        <p:grpSpPr>
          <a:xfrm>
            <a:off x="871727" y="3791711"/>
            <a:ext cx="4685030" cy="1521460"/>
            <a:chOff x="871727" y="3791711"/>
            <a:chExt cx="4685030" cy="1521460"/>
          </a:xfrm>
        </p:grpSpPr>
        <p:sp>
          <p:nvSpPr>
            <p:cNvPr id="20" name="object 20"/>
            <p:cNvSpPr/>
            <p:nvPr/>
          </p:nvSpPr>
          <p:spPr>
            <a:xfrm>
              <a:off x="877823" y="3797807"/>
              <a:ext cx="4672965" cy="1176655"/>
            </a:xfrm>
            <a:custGeom>
              <a:avLst/>
              <a:gdLst/>
              <a:ahLst/>
              <a:cxnLst/>
              <a:rect l="l" t="t" r="r" b="b"/>
              <a:pathLst>
                <a:path w="4672965" h="1176654">
                  <a:moveTo>
                    <a:pt x="0" y="196088"/>
                  </a:moveTo>
                  <a:lnTo>
                    <a:pt x="5179" y="151115"/>
                  </a:lnTo>
                  <a:lnTo>
                    <a:pt x="19931" y="109838"/>
                  </a:lnTo>
                  <a:lnTo>
                    <a:pt x="43079" y="73430"/>
                  </a:lnTo>
                  <a:lnTo>
                    <a:pt x="73446" y="43067"/>
                  </a:lnTo>
                  <a:lnTo>
                    <a:pt x="109854" y="19924"/>
                  </a:lnTo>
                  <a:lnTo>
                    <a:pt x="151127" y="5177"/>
                  </a:lnTo>
                  <a:lnTo>
                    <a:pt x="196087" y="0"/>
                  </a:lnTo>
                  <a:lnTo>
                    <a:pt x="4476496" y="0"/>
                  </a:lnTo>
                  <a:lnTo>
                    <a:pt x="4521468" y="5177"/>
                  </a:lnTo>
                  <a:lnTo>
                    <a:pt x="4562745" y="19924"/>
                  </a:lnTo>
                  <a:lnTo>
                    <a:pt x="4599153" y="43067"/>
                  </a:lnTo>
                  <a:lnTo>
                    <a:pt x="4629516" y="73430"/>
                  </a:lnTo>
                  <a:lnTo>
                    <a:pt x="4652659" y="109838"/>
                  </a:lnTo>
                  <a:lnTo>
                    <a:pt x="4667406" y="151115"/>
                  </a:lnTo>
                  <a:lnTo>
                    <a:pt x="4672584" y="196088"/>
                  </a:lnTo>
                  <a:lnTo>
                    <a:pt x="4672584" y="980440"/>
                  </a:lnTo>
                  <a:lnTo>
                    <a:pt x="4667406" y="1025412"/>
                  </a:lnTo>
                  <a:lnTo>
                    <a:pt x="4652659" y="1066689"/>
                  </a:lnTo>
                  <a:lnTo>
                    <a:pt x="4629516" y="1103097"/>
                  </a:lnTo>
                  <a:lnTo>
                    <a:pt x="4599153" y="1133460"/>
                  </a:lnTo>
                  <a:lnTo>
                    <a:pt x="4562745" y="1156603"/>
                  </a:lnTo>
                  <a:lnTo>
                    <a:pt x="4521468" y="1171350"/>
                  </a:lnTo>
                  <a:lnTo>
                    <a:pt x="4476496" y="1176528"/>
                  </a:lnTo>
                  <a:lnTo>
                    <a:pt x="196087" y="1176528"/>
                  </a:lnTo>
                  <a:lnTo>
                    <a:pt x="151127" y="1171350"/>
                  </a:lnTo>
                  <a:lnTo>
                    <a:pt x="109855" y="1156603"/>
                  </a:lnTo>
                  <a:lnTo>
                    <a:pt x="73446" y="1133460"/>
                  </a:lnTo>
                  <a:lnTo>
                    <a:pt x="43079" y="1103097"/>
                  </a:lnTo>
                  <a:lnTo>
                    <a:pt x="19931" y="1066689"/>
                  </a:lnTo>
                  <a:lnTo>
                    <a:pt x="5179" y="1025412"/>
                  </a:lnTo>
                  <a:lnTo>
                    <a:pt x="0" y="980440"/>
                  </a:lnTo>
                  <a:lnTo>
                    <a:pt x="0" y="196088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752344" y="4870703"/>
              <a:ext cx="612775" cy="436245"/>
            </a:xfrm>
            <a:custGeom>
              <a:avLst/>
              <a:gdLst/>
              <a:ahLst/>
              <a:cxnLst/>
              <a:rect l="l" t="t" r="r" b="b"/>
              <a:pathLst>
                <a:path w="612775" h="436245">
                  <a:moveTo>
                    <a:pt x="459486" y="0"/>
                  </a:moveTo>
                  <a:lnTo>
                    <a:pt x="153162" y="0"/>
                  </a:lnTo>
                  <a:lnTo>
                    <a:pt x="153162" y="217932"/>
                  </a:lnTo>
                  <a:lnTo>
                    <a:pt x="0" y="217932"/>
                  </a:lnTo>
                  <a:lnTo>
                    <a:pt x="306324" y="435864"/>
                  </a:lnTo>
                  <a:lnTo>
                    <a:pt x="612647" y="217932"/>
                  </a:lnTo>
                  <a:lnTo>
                    <a:pt x="459486" y="217932"/>
                  </a:lnTo>
                  <a:lnTo>
                    <a:pt x="459486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752344" y="4870703"/>
              <a:ext cx="612775" cy="436245"/>
            </a:xfrm>
            <a:custGeom>
              <a:avLst/>
              <a:gdLst/>
              <a:ahLst/>
              <a:cxnLst/>
              <a:rect l="l" t="t" r="r" b="b"/>
              <a:pathLst>
                <a:path w="612775" h="436245">
                  <a:moveTo>
                    <a:pt x="0" y="217932"/>
                  </a:moveTo>
                  <a:lnTo>
                    <a:pt x="153162" y="217932"/>
                  </a:lnTo>
                  <a:lnTo>
                    <a:pt x="153162" y="0"/>
                  </a:lnTo>
                  <a:lnTo>
                    <a:pt x="459486" y="0"/>
                  </a:lnTo>
                  <a:lnTo>
                    <a:pt x="459486" y="217932"/>
                  </a:lnTo>
                  <a:lnTo>
                    <a:pt x="612647" y="217932"/>
                  </a:lnTo>
                  <a:lnTo>
                    <a:pt x="306324" y="435864"/>
                  </a:lnTo>
                  <a:lnTo>
                    <a:pt x="0" y="217932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23"/>
          <p:cNvGrpSpPr/>
          <p:nvPr/>
        </p:nvGrpSpPr>
        <p:grpSpPr>
          <a:xfrm>
            <a:off x="8625840" y="4046123"/>
            <a:ext cx="3052445" cy="2445385"/>
            <a:chOff x="8625840" y="4046123"/>
            <a:chExt cx="3052445" cy="2445385"/>
          </a:xfrm>
        </p:grpSpPr>
        <p:sp>
          <p:nvSpPr>
            <p:cNvPr id="24" name="object 24"/>
            <p:cNvSpPr/>
            <p:nvPr/>
          </p:nvSpPr>
          <p:spPr>
            <a:xfrm>
              <a:off x="9242293" y="4341748"/>
              <a:ext cx="831850" cy="1870075"/>
            </a:xfrm>
            <a:custGeom>
              <a:avLst/>
              <a:gdLst/>
              <a:ahLst/>
              <a:cxnLst/>
              <a:rect l="l" t="t" r="r" b="b"/>
              <a:pathLst>
                <a:path w="831850" h="1870075">
                  <a:moveTo>
                    <a:pt x="430153" y="0"/>
                  </a:moveTo>
                  <a:lnTo>
                    <a:pt x="395762" y="30200"/>
                  </a:lnTo>
                  <a:lnTo>
                    <a:pt x="362559" y="61650"/>
                  </a:lnTo>
                  <a:lnTo>
                    <a:pt x="330575" y="94320"/>
                  </a:lnTo>
                  <a:lnTo>
                    <a:pt x="299841" y="128178"/>
                  </a:lnTo>
                  <a:lnTo>
                    <a:pt x="270387" y="163194"/>
                  </a:lnTo>
                  <a:lnTo>
                    <a:pt x="241123" y="200802"/>
                  </a:lnTo>
                  <a:lnTo>
                    <a:pt x="213561" y="239189"/>
                  </a:lnTo>
                  <a:lnTo>
                    <a:pt x="187696" y="278309"/>
                  </a:lnTo>
                  <a:lnTo>
                    <a:pt x="163523" y="318113"/>
                  </a:lnTo>
                  <a:lnTo>
                    <a:pt x="141037" y="358554"/>
                  </a:lnTo>
                  <a:lnTo>
                    <a:pt x="120234" y="399586"/>
                  </a:lnTo>
                  <a:lnTo>
                    <a:pt x="101108" y="441160"/>
                  </a:lnTo>
                  <a:lnTo>
                    <a:pt x="83654" y="483229"/>
                  </a:lnTo>
                  <a:lnTo>
                    <a:pt x="67868" y="525746"/>
                  </a:lnTo>
                  <a:lnTo>
                    <a:pt x="53744" y="568663"/>
                  </a:lnTo>
                  <a:lnTo>
                    <a:pt x="41277" y="611933"/>
                  </a:lnTo>
                  <a:lnTo>
                    <a:pt x="30463" y="655509"/>
                  </a:lnTo>
                  <a:lnTo>
                    <a:pt x="21296" y="699343"/>
                  </a:lnTo>
                  <a:lnTo>
                    <a:pt x="13772" y="743387"/>
                  </a:lnTo>
                  <a:lnTo>
                    <a:pt x="7885" y="787595"/>
                  </a:lnTo>
                  <a:lnTo>
                    <a:pt x="3631" y="831919"/>
                  </a:lnTo>
                  <a:lnTo>
                    <a:pt x="1004" y="876311"/>
                  </a:lnTo>
                  <a:lnTo>
                    <a:pt x="0" y="920725"/>
                  </a:lnTo>
                  <a:lnTo>
                    <a:pt x="613" y="965112"/>
                  </a:lnTo>
                  <a:lnTo>
                    <a:pt x="2838" y="1009425"/>
                  </a:lnTo>
                  <a:lnTo>
                    <a:pt x="6672" y="1053617"/>
                  </a:lnTo>
                  <a:lnTo>
                    <a:pt x="12108" y="1097640"/>
                  </a:lnTo>
                  <a:lnTo>
                    <a:pt x="19141" y="1141448"/>
                  </a:lnTo>
                  <a:lnTo>
                    <a:pt x="27768" y="1184992"/>
                  </a:lnTo>
                  <a:lnTo>
                    <a:pt x="37982" y="1228226"/>
                  </a:lnTo>
                  <a:lnTo>
                    <a:pt x="49778" y="1271101"/>
                  </a:lnTo>
                  <a:lnTo>
                    <a:pt x="63153" y="1313571"/>
                  </a:lnTo>
                  <a:lnTo>
                    <a:pt x="78100" y="1355587"/>
                  </a:lnTo>
                  <a:lnTo>
                    <a:pt x="94615" y="1397103"/>
                  </a:lnTo>
                  <a:lnTo>
                    <a:pt x="112693" y="1438072"/>
                  </a:lnTo>
                  <a:lnTo>
                    <a:pt x="132328" y="1478445"/>
                  </a:lnTo>
                  <a:lnTo>
                    <a:pt x="153516" y="1518176"/>
                  </a:lnTo>
                  <a:lnTo>
                    <a:pt x="176253" y="1557216"/>
                  </a:lnTo>
                  <a:lnTo>
                    <a:pt x="200532" y="1595519"/>
                  </a:lnTo>
                  <a:lnTo>
                    <a:pt x="226349" y="1633037"/>
                  </a:lnTo>
                  <a:lnTo>
                    <a:pt x="253699" y="1669723"/>
                  </a:lnTo>
                  <a:lnTo>
                    <a:pt x="282577" y="1705529"/>
                  </a:lnTo>
                  <a:lnTo>
                    <a:pt x="312978" y="1740409"/>
                  </a:lnTo>
                  <a:lnTo>
                    <a:pt x="344897" y="1774313"/>
                  </a:lnTo>
                  <a:lnTo>
                    <a:pt x="378328" y="1807196"/>
                  </a:lnTo>
                  <a:lnTo>
                    <a:pt x="413268" y="1839009"/>
                  </a:lnTo>
                  <a:lnTo>
                    <a:pt x="449711" y="1869706"/>
                  </a:lnTo>
                  <a:lnTo>
                    <a:pt x="831600" y="1398244"/>
                  </a:lnTo>
                  <a:lnTo>
                    <a:pt x="809768" y="1379726"/>
                  </a:lnTo>
                  <a:lnTo>
                    <a:pt x="788865" y="1360216"/>
                  </a:lnTo>
                  <a:lnTo>
                    <a:pt x="749939" y="1318348"/>
                  </a:lnTo>
                  <a:lnTo>
                    <a:pt x="720730" y="1280964"/>
                  </a:lnTo>
                  <a:lnTo>
                    <a:pt x="694886" y="1242044"/>
                  </a:lnTo>
                  <a:lnTo>
                    <a:pt x="672392" y="1201777"/>
                  </a:lnTo>
                  <a:lnTo>
                    <a:pt x="653230" y="1160353"/>
                  </a:lnTo>
                  <a:lnTo>
                    <a:pt x="637385" y="1117963"/>
                  </a:lnTo>
                  <a:lnTo>
                    <a:pt x="624842" y="1074797"/>
                  </a:lnTo>
                  <a:lnTo>
                    <a:pt x="615583" y="1031045"/>
                  </a:lnTo>
                  <a:lnTo>
                    <a:pt x="609592" y="986897"/>
                  </a:lnTo>
                  <a:lnTo>
                    <a:pt x="606854" y="942542"/>
                  </a:lnTo>
                  <a:lnTo>
                    <a:pt x="607353" y="898172"/>
                  </a:lnTo>
                  <a:lnTo>
                    <a:pt x="611071" y="853977"/>
                  </a:lnTo>
                  <a:lnTo>
                    <a:pt x="617994" y="810145"/>
                  </a:lnTo>
                  <a:lnTo>
                    <a:pt x="628105" y="766868"/>
                  </a:lnTo>
                  <a:lnTo>
                    <a:pt x="641387" y="724336"/>
                  </a:lnTo>
                  <a:lnTo>
                    <a:pt x="657825" y="682738"/>
                  </a:lnTo>
                  <a:lnTo>
                    <a:pt x="677403" y="642264"/>
                  </a:lnTo>
                  <a:lnTo>
                    <a:pt x="700104" y="603106"/>
                  </a:lnTo>
                  <a:lnTo>
                    <a:pt x="725913" y="565453"/>
                  </a:lnTo>
                  <a:lnTo>
                    <a:pt x="754813" y="529494"/>
                  </a:lnTo>
                  <a:lnTo>
                    <a:pt x="786788" y="495421"/>
                  </a:lnTo>
                  <a:lnTo>
                    <a:pt x="821821" y="463423"/>
                  </a:lnTo>
                  <a:lnTo>
                    <a:pt x="430153" y="0"/>
                  </a:lnTo>
                  <a:close/>
                </a:path>
              </a:pathLst>
            </a:custGeom>
            <a:solidFill>
              <a:srgbClr val="68B7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9672447" y="4055267"/>
              <a:ext cx="1997075" cy="2426970"/>
            </a:xfrm>
            <a:custGeom>
              <a:avLst/>
              <a:gdLst/>
              <a:ahLst/>
              <a:cxnLst/>
              <a:rect l="l" t="t" r="r" b="b"/>
              <a:pathLst>
                <a:path w="1997075" h="2426970">
                  <a:moveTo>
                    <a:pt x="796065" y="0"/>
                  </a:moveTo>
                  <a:lnTo>
                    <a:pt x="751674" y="314"/>
                  </a:lnTo>
                  <a:lnTo>
                    <a:pt x="707290" y="2247"/>
                  </a:lnTo>
                  <a:lnTo>
                    <a:pt x="662961" y="5801"/>
                  </a:lnTo>
                  <a:lnTo>
                    <a:pt x="618736" y="10981"/>
                  </a:lnTo>
                  <a:lnTo>
                    <a:pt x="574660" y="17791"/>
                  </a:lnTo>
                  <a:lnTo>
                    <a:pt x="530783" y="26235"/>
                  </a:lnTo>
                  <a:lnTo>
                    <a:pt x="487151" y="36316"/>
                  </a:lnTo>
                  <a:lnTo>
                    <a:pt x="443812" y="48039"/>
                  </a:lnTo>
                  <a:lnTo>
                    <a:pt x="400813" y="61408"/>
                  </a:lnTo>
                  <a:lnTo>
                    <a:pt x="358202" y="76426"/>
                  </a:lnTo>
                  <a:lnTo>
                    <a:pt x="316026" y="93098"/>
                  </a:lnTo>
                  <a:lnTo>
                    <a:pt x="274334" y="111427"/>
                  </a:lnTo>
                  <a:lnTo>
                    <a:pt x="233172" y="131418"/>
                  </a:lnTo>
                  <a:lnTo>
                    <a:pt x="192587" y="153075"/>
                  </a:lnTo>
                  <a:lnTo>
                    <a:pt x="152629" y="176401"/>
                  </a:lnTo>
                  <a:lnTo>
                    <a:pt x="113343" y="201401"/>
                  </a:lnTo>
                  <a:lnTo>
                    <a:pt x="74778" y="228078"/>
                  </a:lnTo>
                  <a:lnTo>
                    <a:pt x="36981" y="256437"/>
                  </a:lnTo>
                  <a:lnTo>
                    <a:pt x="0" y="286481"/>
                  </a:lnTo>
                  <a:lnTo>
                    <a:pt x="391668" y="749904"/>
                  </a:lnTo>
                  <a:lnTo>
                    <a:pt x="429643" y="720286"/>
                  </a:lnTo>
                  <a:lnTo>
                    <a:pt x="469305" y="694088"/>
                  </a:lnTo>
                  <a:lnTo>
                    <a:pt x="510447" y="671311"/>
                  </a:lnTo>
                  <a:lnTo>
                    <a:pt x="552864" y="651959"/>
                  </a:lnTo>
                  <a:lnTo>
                    <a:pt x="596349" y="636032"/>
                  </a:lnTo>
                  <a:lnTo>
                    <a:pt x="640696" y="623534"/>
                  </a:lnTo>
                  <a:lnTo>
                    <a:pt x="685698" y="614467"/>
                  </a:lnTo>
                  <a:lnTo>
                    <a:pt x="731149" y="608832"/>
                  </a:lnTo>
                  <a:lnTo>
                    <a:pt x="776843" y="606632"/>
                  </a:lnTo>
                  <a:lnTo>
                    <a:pt x="822573" y="607869"/>
                  </a:lnTo>
                  <a:lnTo>
                    <a:pt x="868133" y="612546"/>
                  </a:lnTo>
                  <a:lnTo>
                    <a:pt x="913318" y="620665"/>
                  </a:lnTo>
                  <a:lnTo>
                    <a:pt x="957919" y="632227"/>
                  </a:lnTo>
                  <a:lnTo>
                    <a:pt x="1001732" y="647236"/>
                  </a:lnTo>
                  <a:lnTo>
                    <a:pt x="1044550" y="665693"/>
                  </a:lnTo>
                  <a:lnTo>
                    <a:pt x="1086167" y="687600"/>
                  </a:lnTo>
                  <a:lnTo>
                    <a:pt x="1126376" y="712961"/>
                  </a:lnTo>
                  <a:lnTo>
                    <a:pt x="1164971" y="741776"/>
                  </a:lnTo>
                  <a:lnTo>
                    <a:pt x="1200662" y="773026"/>
                  </a:lnTo>
                  <a:lnTo>
                    <a:pt x="1233337" y="806416"/>
                  </a:lnTo>
                  <a:lnTo>
                    <a:pt x="1262977" y="841755"/>
                  </a:lnTo>
                  <a:lnTo>
                    <a:pt x="1289560" y="878855"/>
                  </a:lnTo>
                  <a:lnTo>
                    <a:pt x="1313068" y="917525"/>
                  </a:lnTo>
                  <a:lnTo>
                    <a:pt x="1333480" y="957575"/>
                  </a:lnTo>
                  <a:lnTo>
                    <a:pt x="1350776" y="998817"/>
                  </a:lnTo>
                  <a:lnTo>
                    <a:pt x="1364937" y="1041060"/>
                  </a:lnTo>
                  <a:lnTo>
                    <a:pt x="1375942" y="1084115"/>
                  </a:lnTo>
                  <a:lnTo>
                    <a:pt x="1383772" y="1127792"/>
                  </a:lnTo>
                  <a:lnTo>
                    <a:pt x="1388407" y="1171901"/>
                  </a:lnTo>
                  <a:lnTo>
                    <a:pt x="1389826" y="1216253"/>
                  </a:lnTo>
                  <a:lnTo>
                    <a:pt x="1388011" y="1260658"/>
                  </a:lnTo>
                  <a:lnTo>
                    <a:pt x="1382940" y="1304926"/>
                  </a:lnTo>
                  <a:lnTo>
                    <a:pt x="1374595" y="1348867"/>
                  </a:lnTo>
                  <a:lnTo>
                    <a:pt x="1362954" y="1392293"/>
                  </a:lnTo>
                  <a:lnTo>
                    <a:pt x="1347999" y="1435012"/>
                  </a:lnTo>
                  <a:lnTo>
                    <a:pt x="1329709" y="1476836"/>
                  </a:lnTo>
                  <a:lnTo>
                    <a:pt x="1308065" y="1517575"/>
                  </a:lnTo>
                  <a:lnTo>
                    <a:pt x="1283046" y="1557039"/>
                  </a:lnTo>
                  <a:lnTo>
                    <a:pt x="1254632" y="1595038"/>
                  </a:lnTo>
                  <a:lnTo>
                    <a:pt x="1223382" y="1630735"/>
                  </a:lnTo>
                  <a:lnTo>
                    <a:pt x="1189993" y="1663415"/>
                  </a:lnTo>
                  <a:lnTo>
                    <a:pt x="1154654" y="1693059"/>
                  </a:lnTo>
                  <a:lnTo>
                    <a:pt x="1117554" y="1719647"/>
                  </a:lnTo>
                  <a:lnTo>
                    <a:pt x="1078885" y="1743158"/>
                  </a:lnTo>
                  <a:lnTo>
                    <a:pt x="1038835" y="1763574"/>
                  </a:lnTo>
                  <a:lnTo>
                    <a:pt x="997594" y="1780873"/>
                  </a:lnTo>
                  <a:lnTo>
                    <a:pt x="955352" y="1795036"/>
                  </a:lnTo>
                  <a:lnTo>
                    <a:pt x="912299" y="1806044"/>
                  </a:lnTo>
                  <a:lnTo>
                    <a:pt x="868624" y="1813876"/>
                  </a:lnTo>
                  <a:lnTo>
                    <a:pt x="824518" y="1818512"/>
                  </a:lnTo>
                  <a:lnTo>
                    <a:pt x="780169" y="1819932"/>
                  </a:lnTo>
                  <a:lnTo>
                    <a:pt x="735769" y="1818117"/>
                  </a:lnTo>
                  <a:lnTo>
                    <a:pt x="691505" y="1813046"/>
                  </a:lnTo>
                  <a:lnTo>
                    <a:pt x="647569" y="1804700"/>
                  </a:lnTo>
                  <a:lnTo>
                    <a:pt x="604149" y="1793059"/>
                  </a:lnTo>
                  <a:lnTo>
                    <a:pt x="561437" y="1778102"/>
                  </a:lnTo>
                  <a:lnTo>
                    <a:pt x="519620" y="1759811"/>
                  </a:lnTo>
                  <a:lnTo>
                    <a:pt x="478890" y="1738164"/>
                  </a:lnTo>
                  <a:lnTo>
                    <a:pt x="439435" y="1713142"/>
                  </a:lnTo>
                  <a:lnTo>
                    <a:pt x="401447" y="1684725"/>
                  </a:lnTo>
                  <a:lnTo>
                    <a:pt x="19557" y="2156188"/>
                  </a:lnTo>
                  <a:lnTo>
                    <a:pt x="57733" y="2185868"/>
                  </a:lnTo>
                  <a:lnTo>
                    <a:pt x="96767" y="2213821"/>
                  </a:lnTo>
                  <a:lnTo>
                    <a:pt x="136607" y="2240046"/>
                  </a:lnTo>
                  <a:lnTo>
                    <a:pt x="177202" y="2264544"/>
                  </a:lnTo>
                  <a:lnTo>
                    <a:pt x="218501" y="2287317"/>
                  </a:lnTo>
                  <a:lnTo>
                    <a:pt x="260451" y="2308363"/>
                  </a:lnTo>
                  <a:lnTo>
                    <a:pt x="303002" y="2327685"/>
                  </a:lnTo>
                  <a:lnTo>
                    <a:pt x="346101" y="2345282"/>
                  </a:lnTo>
                  <a:lnTo>
                    <a:pt x="389697" y="2361155"/>
                  </a:lnTo>
                  <a:lnTo>
                    <a:pt x="433739" y="2375304"/>
                  </a:lnTo>
                  <a:lnTo>
                    <a:pt x="478174" y="2387730"/>
                  </a:lnTo>
                  <a:lnTo>
                    <a:pt x="522953" y="2398434"/>
                  </a:lnTo>
                  <a:lnTo>
                    <a:pt x="568022" y="2407416"/>
                  </a:lnTo>
                  <a:lnTo>
                    <a:pt x="613330" y="2414676"/>
                  </a:lnTo>
                  <a:lnTo>
                    <a:pt x="658826" y="2420216"/>
                  </a:lnTo>
                  <a:lnTo>
                    <a:pt x="704458" y="2424035"/>
                  </a:lnTo>
                  <a:lnTo>
                    <a:pt x="750175" y="2426135"/>
                  </a:lnTo>
                  <a:lnTo>
                    <a:pt x="795924" y="2426515"/>
                  </a:lnTo>
                  <a:lnTo>
                    <a:pt x="841656" y="2425177"/>
                  </a:lnTo>
                  <a:lnTo>
                    <a:pt x="887317" y="2422120"/>
                  </a:lnTo>
                  <a:lnTo>
                    <a:pt x="932856" y="2417346"/>
                  </a:lnTo>
                  <a:lnTo>
                    <a:pt x="978223" y="2410854"/>
                  </a:lnTo>
                  <a:lnTo>
                    <a:pt x="1023364" y="2402647"/>
                  </a:lnTo>
                  <a:lnTo>
                    <a:pt x="1068229" y="2392723"/>
                  </a:lnTo>
                  <a:lnTo>
                    <a:pt x="1112767" y="2381083"/>
                  </a:lnTo>
                  <a:lnTo>
                    <a:pt x="1156925" y="2367729"/>
                  </a:lnTo>
                  <a:lnTo>
                    <a:pt x="1200652" y="2352660"/>
                  </a:lnTo>
                  <a:lnTo>
                    <a:pt x="1243896" y="2335878"/>
                  </a:lnTo>
                  <a:lnTo>
                    <a:pt x="1286606" y="2317382"/>
                  </a:lnTo>
                  <a:lnTo>
                    <a:pt x="1328731" y="2297173"/>
                  </a:lnTo>
                  <a:lnTo>
                    <a:pt x="1370218" y="2275252"/>
                  </a:lnTo>
                  <a:lnTo>
                    <a:pt x="1411016" y="2251619"/>
                  </a:lnTo>
                  <a:lnTo>
                    <a:pt x="1451074" y="2226276"/>
                  </a:lnTo>
                  <a:lnTo>
                    <a:pt x="1490340" y="2199221"/>
                  </a:lnTo>
                  <a:lnTo>
                    <a:pt x="1528763" y="2170456"/>
                  </a:lnTo>
                  <a:lnTo>
                    <a:pt x="1566291" y="2139982"/>
                  </a:lnTo>
                  <a:lnTo>
                    <a:pt x="1602087" y="2108529"/>
                  </a:lnTo>
                  <a:lnTo>
                    <a:pt x="1636357" y="2075991"/>
                  </a:lnTo>
                  <a:lnTo>
                    <a:pt x="1669098" y="2042415"/>
                  </a:lnTo>
                  <a:lnTo>
                    <a:pt x="1700304" y="2007849"/>
                  </a:lnTo>
                  <a:lnTo>
                    <a:pt x="1729973" y="1972341"/>
                  </a:lnTo>
                  <a:lnTo>
                    <a:pt x="1758100" y="1935937"/>
                  </a:lnTo>
                  <a:lnTo>
                    <a:pt x="1784681" y="1898686"/>
                  </a:lnTo>
                  <a:lnTo>
                    <a:pt x="1809712" y="1860635"/>
                  </a:lnTo>
                  <a:lnTo>
                    <a:pt x="1833189" y="1821831"/>
                  </a:lnTo>
                  <a:lnTo>
                    <a:pt x="1855109" y="1782322"/>
                  </a:lnTo>
                  <a:lnTo>
                    <a:pt x="1875466" y="1742156"/>
                  </a:lnTo>
                  <a:lnTo>
                    <a:pt x="1894257" y="1701379"/>
                  </a:lnTo>
                  <a:lnTo>
                    <a:pt x="1911478" y="1660041"/>
                  </a:lnTo>
                  <a:lnTo>
                    <a:pt x="1927126" y="1618187"/>
                  </a:lnTo>
                  <a:lnTo>
                    <a:pt x="1941195" y="1575866"/>
                  </a:lnTo>
                  <a:lnTo>
                    <a:pt x="1953682" y="1533124"/>
                  </a:lnTo>
                  <a:lnTo>
                    <a:pt x="1964584" y="1490011"/>
                  </a:lnTo>
                  <a:lnTo>
                    <a:pt x="1973895" y="1446572"/>
                  </a:lnTo>
                  <a:lnTo>
                    <a:pt x="1981612" y="1402856"/>
                  </a:lnTo>
                  <a:lnTo>
                    <a:pt x="1987731" y="1358910"/>
                  </a:lnTo>
                  <a:lnTo>
                    <a:pt x="1992249" y="1314782"/>
                  </a:lnTo>
                  <a:lnTo>
                    <a:pt x="1995160" y="1270519"/>
                  </a:lnTo>
                  <a:lnTo>
                    <a:pt x="1996461" y="1226169"/>
                  </a:lnTo>
                  <a:lnTo>
                    <a:pt x="1996147" y="1181779"/>
                  </a:lnTo>
                  <a:lnTo>
                    <a:pt x="1994216" y="1137397"/>
                  </a:lnTo>
                  <a:lnTo>
                    <a:pt x="1990663" y="1093069"/>
                  </a:lnTo>
                  <a:lnTo>
                    <a:pt x="1985483" y="1048845"/>
                  </a:lnTo>
                  <a:lnTo>
                    <a:pt x="1978674" y="1004771"/>
                  </a:lnTo>
                  <a:lnTo>
                    <a:pt x="1970230" y="960894"/>
                  </a:lnTo>
                  <a:lnTo>
                    <a:pt x="1960148" y="917263"/>
                  </a:lnTo>
                  <a:lnTo>
                    <a:pt x="1948424" y="873925"/>
                  </a:lnTo>
                  <a:lnTo>
                    <a:pt x="1935053" y="830927"/>
                  </a:lnTo>
                  <a:lnTo>
                    <a:pt x="1920033" y="788317"/>
                  </a:lnTo>
                  <a:lnTo>
                    <a:pt x="1903358" y="746142"/>
                  </a:lnTo>
                  <a:lnTo>
                    <a:pt x="1885025" y="704450"/>
                  </a:lnTo>
                  <a:lnTo>
                    <a:pt x="1865030" y="663288"/>
                  </a:lnTo>
                  <a:lnTo>
                    <a:pt x="1843369" y="622705"/>
                  </a:lnTo>
                  <a:lnTo>
                    <a:pt x="1820037" y="582746"/>
                  </a:lnTo>
                  <a:lnTo>
                    <a:pt x="1795031" y="543461"/>
                  </a:lnTo>
                  <a:lnTo>
                    <a:pt x="1768347" y="504896"/>
                  </a:lnTo>
                  <a:lnTo>
                    <a:pt x="1739980" y="467099"/>
                  </a:lnTo>
                  <a:lnTo>
                    <a:pt x="1709927" y="430118"/>
                  </a:lnTo>
                  <a:lnTo>
                    <a:pt x="1678472" y="394322"/>
                  </a:lnTo>
                  <a:lnTo>
                    <a:pt x="1645931" y="360052"/>
                  </a:lnTo>
                  <a:lnTo>
                    <a:pt x="1612353" y="327312"/>
                  </a:lnTo>
                  <a:lnTo>
                    <a:pt x="1577784" y="296107"/>
                  </a:lnTo>
                  <a:lnTo>
                    <a:pt x="1542273" y="266440"/>
                  </a:lnTo>
                  <a:lnTo>
                    <a:pt x="1505867" y="238315"/>
                  </a:lnTo>
                  <a:lnTo>
                    <a:pt x="1468613" y="211736"/>
                  </a:lnTo>
                  <a:lnTo>
                    <a:pt x="1430560" y="186707"/>
                  </a:lnTo>
                  <a:lnTo>
                    <a:pt x="1391754" y="163233"/>
                  </a:lnTo>
                  <a:lnTo>
                    <a:pt x="1352243" y="141316"/>
                  </a:lnTo>
                  <a:lnTo>
                    <a:pt x="1312074" y="120962"/>
                  </a:lnTo>
                  <a:lnTo>
                    <a:pt x="1271295" y="102173"/>
                  </a:lnTo>
                  <a:lnTo>
                    <a:pt x="1229954" y="84955"/>
                  </a:lnTo>
                  <a:lnTo>
                    <a:pt x="1188099" y="69311"/>
                  </a:lnTo>
                  <a:lnTo>
                    <a:pt x="1145775" y="55244"/>
                  </a:lnTo>
                  <a:lnTo>
                    <a:pt x="1103032" y="42760"/>
                  </a:lnTo>
                  <a:lnTo>
                    <a:pt x="1059917" y="31862"/>
                  </a:lnTo>
                  <a:lnTo>
                    <a:pt x="1016476" y="22553"/>
                  </a:lnTo>
                  <a:lnTo>
                    <a:pt x="972759" y="14839"/>
                  </a:lnTo>
                  <a:lnTo>
                    <a:pt x="928811" y="8722"/>
                  </a:lnTo>
                  <a:lnTo>
                    <a:pt x="884681" y="4207"/>
                  </a:lnTo>
                  <a:lnTo>
                    <a:pt x="840417" y="1299"/>
                  </a:lnTo>
                  <a:lnTo>
                    <a:pt x="796065" y="0"/>
                  </a:lnTo>
                  <a:close/>
                </a:path>
              </a:pathLst>
            </a:custGeom>
            <a:solidFill>
              <a:srgbClr val="5289A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9672447" y="4055267"/>
              <a:ext cx="1997075" cy="2426970"/>
            </a:xfrm>
            <a:custGeom>
              <a:avLst/>
              <a:gdLst/>
              <a:ahLst/>
              <a:cxnLst/>
              <a:rect l="l" t="t" r="r" b="b"/>
              <a:pathLst>
                <a:path w="1997075" h="2426970">
                  <a:moveTo>
                    <a:pt x="0" y="286481"/>
                  </a:moveTo>
                  <a:lnTo>
                    <a:pt x="36981" y="256437"/>
                  </a:lnTo>
                  <a:lnTo>
                    <a:pt x="74778" y="228078"/>
                  </a:lnTo>
                  <a:lnTo>
                    <a:pt x="113343" y="201401"/>
                  </a:lnTo>
                  <a:lnTo>
                    <a:pt x="152629" y="176401"/>
                  </a:lnTo>
                  <a:lnTo>
                    <a:pt x="192587" y="153075"/>
                  </a:lnTo>
                  <a:lnTo>
                    <a:pt x="233172" y="131418"/>
                  </a:lnTo>
                  <a:lnTo>
                    <a:pt x="274334" y="111427"/>
                  </a:lnTo>
                  <a:lnTo>
                    <a:pt x="316026" y="93098"/>
                  </a:lnTo>
                  <a:lnTo>
                    <a:pt x="358202" y="76426"/>
                  </a:lnTo>
                  <a:lnTo>
                    <a:pt x="400813" y="61408"/>
                  </a:lnTo>
                  <a:lnTo>
                    <a:pt x="443812" y="48039"/>
                  </a:lnTo>
                  <a:lnTo>
                    <a:pt x="487151" y="36316"/>
                  </a:lnTo>
                  <a:lnTo>
                    <a:pt x="530783" y="26235"/>
                  </a:lnTo>
                  <a:lnTo>
                    <a:pt x="574660" y="17791"/>
                  </a:lnTo>
                  <a:lnTo>
                    <a:pt x="618736" y="10981"/>
                  </a:lnTo>
                  <a:lnTo>
                    <a:pt x="662961" y="5801"/>
                  </a:lnTo>
                  <a:lnTo>
                    <a:pt x="707290" y="2247"/>
                  </a:lnTo>
                  <a:lnTo>
                    <a:pt x="751674" y="314"/>
                  </a:lnTo>
                  <a:lnTo>
                    <a:pt x="796065" y="0"/>
                  </a:lnTo>
                  <a:lnTo>
                    <a:pt x="840417" y="1299"/>
                  </a:lnTo>
                  <a:lnTo>
                    <a:pt x="884681" y="4207"/>
                  </a:lnTo>
                  <a:lnTo>
                    <a:pt x="928811" y="8722"/>
                  </a:lnTo>
                  <a:lnTo>
                    <a:pt x="972759" y="14839"/>
                  </a:lnTo>
                  <a:lnTo>
                    <a:pt x="1016476" y="22553"/>
                  </a:lnTo>
                  <a:lnTo>
                    <a:pt x="1059917" y="31862"/>
                  </a:lnTo>
                  <a:lnTo>
                    <a:pt x="1103032" y="42760"/>
                  </a:lnTo>
                  <a:lnTo>
                    <a:pt x="1145775" y="55244"/>
                  </a:lnTo>
                  <a:lnTo>
                    <a:pt x="1188099" y="69311"/>
                  </a:lnTo>
                  <a:lnTo>
                    <a:pt x="1229954" y="84955"/>
                  </a:lnTo>
                  <a:lnTo>
                    <a:pt x="1271295" y="102173"/>
                  </a:lnTo>
                  <a:lnTo>
                    <a:pt x="1312074" y="120962"/>
                  </a:lnTo>
                  <a:lnTo>
                    <a:pt x="1352243" y="141316"/>
                  </a:lnTo>
                  <a:lnTo>
                    <a:pt x="1391754" y="163233"/>
                  </a:lnTo>
                  <a:lnTo>
                    <a:pt x="1430560" y="186707"/>
                  </a:lnTo>
                  <a:lnTo>
                    <a:pt x="1468613" y="211736"/>
                  </a:lnTo>
                  <a:lnTo>
                    <a:pt x="1505867" y="238315"/>
                  </a:lnTo>
                  <a:lnTo>
                    <a:pt x="1542273" y="266440"/>
                  </a:lnTo>
                  <a:lnTo>
                    <a:pt x="1577784" y="296107"/>
                  </a:lnTo>
                  <a:lnTo>
                    <a:pt x="1612353" y="327312"/>
                  </a:lnTo>
                  <a:lnTo>
                    <a:pt x="1645931" y="360052"/>
                  </a:lnTo>
                  <a:lnTo>
                    <a:pt x="1678472" y="394322"/>
                  </a:lnTo>
                  <a:lnTo>
                    <a:pt x="1709927" y="430118"/>
                  </a:lnTo>
                  <a:lnTo>
                    <a:pt x="1739980" y="467099"/>
                  </a:lnTo>
                  <a:lnTo>
                    <a:pt x="1768347" y="504896"/>
                  </a:lnTo>
                  <a:lnTo>
                    <a:pt x="1795031" y="543461"/>
                  </a:lnTo>
                  <a:lnTo>
                    <a:pt x="1820037" y="582746"/>
                  </a:lnTo>
                  <a:lnTo>
                    <a:pt x="1843369" y="622705"/>
                  </a:lnTo>
                  <a:lnTo>
                    <a:pt x="1865030" y="663288"/>
                  </a:lnTo>
                  <a:lnTo>
                    <a:pt x="1885025" y="704450"/>
                  </a:lnTo>
                  <a:lnTo>
                    <a:pt x="1903358" y="746142"/>
                  </a:lnTo>
                  <a:lnTo>
                    <a:pt x="1920033" y="788317"/>
                  </a:lnTo>
                  <a:lnTo>
                    <a:pt x="1935053" y="830927"/>
                  </a:lnTo>
                  <a:lnTo>
                    <a:pt x="1948424" y="873925"/>
                  </a:lnTo>
                  <a:lnTo>
                    <a:pt x="1960148" y="917263"/>
                  </a:lnTo>
                  <a:lnTo>
                    <a:pt x="1970230" y="960894"/>
                  </a:lnTo>
                  <a:lnTo>
                    <a:pt x="1978674" y="1004771"/>
                  </a:lnTo>
                  <a:lnTo>
                    <a:pt x="1985483" y="1048845"/>
                  </a:lnTo>
                  <a:lnTo>
                    <a:pt x="1990663" y="1093069"/>
                  </a:lnTo>
                  <a:lnTo>
                    <a:pt x="1994216" y="1137397"/>
                  </a:lnTo>
                  <a:lnTo>
                    <a:pt x="1996147" y="1181779"/>
                  </a:lnTo>
                  <a:lnTo>
                    <a:pt x="1996461" y="1226169"/>
                  </a:lnTo>
                  <a:lnTo>
                    <a:pt x="1995160" y="1270519"/>
                  </a:lnTo>
                  <a:lnTo>
                    <a:pt x="1992249" y="1314782"/>
                  </a:lnTo>
                  <a:lnTo>
                    <a:pt x="1987731" y="1358910"/>
                  </a:lnTo>
                  <a:lnTo>
                    <a:pt x="1981612" y="1402856"/>
                  </a:lnTo>
                  <a:lnTo>
                    <a:pt x="1973895" y="1446572"/>
                  </a:lnTo>
                  <a:lnTo>
                    <a:pt x="1964584" y="1490011"/>
                  </a:lnTo>
                  <a:lnTo>
                    <a:pt x="1953682" y="1533124"/>
                  </a:lnTo>
                  <a:lnTo>
                    <a:pt x="1941195" y="1575866"/>
                  </a:lnTo>
                  <a:lnTo>
                    <a:pt x="1927126" y="1618187"/>
                  </a:lnTo>
                  <a:lnTo>
                    <a:pt x="1911478" y="1660041"/>
                  </a:lnTo>
                  <a:lnTo>
                    <a:pt x="1894257" y="1701379"/>
                  </a:lnTo>
                  <a:lnTo>
                    <a:pt x="1875466" y="1742156"/>
                  </a:lnTo>
                  <a:lnTo>
                    <a:pt x="1855109" y="1782322"/>
                  </a:lnTo>
                  <a:lnTo>
                    <a:pt x="1833189" y="1821831"/>
                  </a:lnTo>
                  <a:lnTo>
                    <a:pt x="1809712" y="1860635"/>
                  </a:lnTo>
                  <a:lnTo>
                    <a:pt x="1784681" y="1898686"/>
                  </a:lnTo>
                  <a:lnTo>
                    <a:pt x="1758100" y="1935937"/>
                  </a:lnTo>
                  <a:lnTo>
                    <a:pt x="1729973" y="1972341"/>
                  </a:lnTo>
                  <a:lnTo>
                    <a:pt x="1700304" y="2007849"/>
                  </a:lnTo>
                  <a:lnTo>
                    <a:pt x="1669098" y="2042415"/>
                  </a:lnTo>
                  <a:lnTo>
                    <a:pt x="1636357" y="2075991"/>
                  </a:lnTo>
                  <a:lnTo>
                    <a:pt x="1602087" y="2108529"/>
                  </a:lnTo>
                  <a:lnTo>
                    <a:pt x="1566291" y="2139982"/>
                  </a:lnTo>
                  <a:lnTo>
                    <a:pt x="1528763" y="2170456"/>
                  </a:lnTo>
                  <a:lnTo>
                    <a:pt x="1490340" y="2199221"/>
                  </a:lnTo>
                  <a:lnTo>
                    <a:pt x="1451074" y="2226276"/>
                  </a:lnTo>
                  <a:lnTo>
                    <a:pt x="1411016" y="2251619"/>
                  </a:lnTo>
                  <a:lnTo>
                    <a:pt x="1370218" y="2275252"/>
                  </a:lnTo>
                  <a:lnTo>
                    <a:pt x="1328731" y="2297173"/>
                  </a:lnTo>
                  <a:lnTo>
                    <a:pt x="1286606" y="2317382"/>
                  </a:lnTo>
                  <a:lnTo>
                    <a:pt x="1243896" y="2335878"/>
                  </a:lnTo>
                  <a:lnTo>
                    <a:pt x="1200652" y="2352660"/>
                  </a:lnTo>
                  <a:lnTo>
                    <a:pt x="1156925" y="2367729"/>
                  </a:lnTo>
                  <a:lnTo>
                    <a:pt x="1112767" y="2381083"/>
                  </a:lnTo>
                  <a:lnTo>
                    <a:pt x="1068229" y="2392723"/>
                  </a:lnTo>
                  <a:lnTo>
                    <a:pt x="1023364" y="2402647"/>
                  </a:lnTo>
                  <a:lnTo>
                    <a:pt x="978223" y="2410854"/>
                  </a:lnTo>
                  <a:lnTo>
                    <a:pt x="932856" y="2417346"/>
                  </a:lnTo>
                  <a:lnTo>
                    <a:pt x="887317" y="2422120"/>
                  </a:lnTo>
                  <a:lnTo>
                    <a:pt x="841656" y="2425177"/>
                  </a:lnTo>
                  <a:lnTo>
                    <a:pt x="795924" y="2426515"/>
                  </a:lnTo>
                  <a:lnTo>
                    <a:pt x="750175" y="2426135"/>
                  </a:lnTo>
                  <a:lnTo>
                    <a:pt x="704458" y="2424035"/>
                  </a:lnTo>
                  <a:lnTo>
                    <a:pt x="658826" y="2420216"/>
                  </a:lnTo>
                  <a:lnTo>
                    <a:pt x="613330" y="2414676"/>
                  </a:lnTo>
                  <a:lnTo>
                    <a:pt x="568022" y="2407416"/>
                  </a:lnTo>
                  <a:lnTo>
                    <a:pt x="522953" y="2398434"/>
                  </a:lnTo>
                  <a:lnTo>
                    <a:pt x="478174" y="2387730"/>
                  </a:lnTo>
                  <a:lnTo>
                    <a:pt x="433739" y="2375304"/>
                  </a:lnTo>
                  <a:lnTo>
                    <a:pt x="389697" y="2361155"/>
                  </a:lnTo>
                  <a:lnTo>
                    <a:pt x="346101" y="2345282"/>
                  </a:lnTo>
                  <a:lnTo>
                    <a:pt x="303002" y="2327685"/>
                  </a:lnTo>
                  <a:lnTo>
                    <a:pt x="260451" y="2308363"/>
                  </a:lnTo>
                  <a:lnTo>
                    <a:pt x="218501" y="2287317"/>
                  </a:lnTo>
                  <a:lnTo>
                    <a:pt x="177202" y="2264544"/>
                  </a:lnTo>
                  <a:lnTo>
                    <a:pt x="136607" y="2240046"/>
                  </a:lnTo>
                  <a:lnTo>
                    <a:pt x="96767" y="2213821"/>
                  </a:lnTo>
                  <a:lnTo>
                    <a:pt x="57733" y="2185868"/>
                  </a:lnTo>
                  <a:lnTo>
                    <a:pt x="19557" y="2156188"/>
                  </a:lnTo>
                  <a:lnTo>
                    <a:pt x="401447" y="1684725"/>
                  </a:lnTo>
                  <a:lnTo>
                    <a:pt x="439435" y="1713142"/>
                  </a:lnTo>
                  <a:lnTo>
                    <a:pt x="478890" y="1738164"/>
                  </a:lnTo>
                  <a:lnTo>
                    <a:pt x="519620" y="1759811"/>
                  </a:lnTo>
                  <a:lnTo>
                    <a:pt x="561437" y="1778102"/>
                  </a:lnTo>
                  <a:lnTo>
                    <a:pt x="604149" y="1793059"/>
                  </a:lnTo>
                  <a:lnTo>
                    <a:pt x="647569" y="1804700"/>
                  </a:lnTo>
                  <a:lnTo>
                    <a:pt x="691505" y="1813046"/>
                  </a:lnTo>
                  <a:lnTo>
                    <a:pt x="735769" y="1818117"/>
                  </a:lnTo>
                  <a:lnTo>
                    <a:pt x="780169" y="1819932"/>
                  </a:lnTo>
                  <a:lnTo>
                    <a:pt x="824518" y="1818512"/>
                  </a:lnTo>
                  <a:lnTo>
                    <a:pt x="868624" y="1813876"/>
                  </a:lnTo>
                  <a:lnTo>
                    <a:pt x="912299" y="1806044"/>
                  </a:lnTo>
                  <a:lnTo>
                    <a:pt x="955352" y="1795036"/>
                  </a:lnTo>
                  <a:lnTo>
                    <a:pt x="997594" y="1780873"/>
                  </a:lnTo>
                  <a:lnTo>
                    <a:pt x="1038835" y="1763574"/>
                  </a:lnTo>
                  <a:lnTo>
                    <a:pt x="1078885" y="1743158"/>
                  </a:lnTo>
                  <a:lnTo>
                    <a:pt x="1117554" y="1719647"/>
                  </a:lnTo>
                  <a:lnTo>
                    <a:pt x="1154654" y="1693059"/>
                  </a:lnTo>
                  <a:lnTo>
                    <a:pt x="1189993" y="1663415"/>
                  </a:lnTo>
                  <a:lnTo>
                    <a:pt x="1223382" y="1630735"/>
                  </a:lnTo>
                  <a:lnTo>
                    <a:pt x="1254632" y="1595038"/>
                  </a:lnTo>
                  <a:lnTo>
                    <a:pt x="1283046" y="1557039"/>
                  </a:lnTo>
                  <a:lnTo>
                    <a:pt x="1308065" y="1517575"/>
                  </a:lnTo>
                  <a:lnTo>
                    <a:pt x="1329709" y="1476836"/>
                  </a:lnTo>
                  <a:lnTo>
                    <a:pt x="1347999" y="1435012"/>
                  </a:lnTo>
                  <a:lnTo>
                    <a:pt x="1362954" y="1392293"/>
                  </a:lnTo>
                  <a:lnTo>
                    <a:pt x="1374595" y="1348867"/>
                  </a:lnTo>
                  <a:lnTo>
                    <a:pt x="1382940" y="1304926"/>
                  </a:lnTo>
                  <a:lnTo>
                    <a:pt x="1388011" y="1260658"/>
                  </a:lnTo>
                  <a:lnTo>
                    <a:pt x="1389826" y="1216253"/>
                  </a:lnTo>
                  <a:lnTo>
                    <a:pt x="1388407" y="1171901"/>
                  </a:lnTo>
                  <a:lnTo>
                    <a:pt x="1383772" y="1127792"/>
                  </a:lnTo>
                  <a:lnTo>
                    <a:pt x="1375942" y="1084115"/>
                  </a:lnTo>
                  <a:lnTo>
                    <a:pt x="1364937" y="1041060"/>
                  </a:lnTo>
                  <a:lnTo>
                    <a:pt x="1350776" y="998817"/>
                  </a:lnTo>
                  <a:lnTo>
                    <a:pt x="1333480" y="957575"/>
                  </a:lnTo>
                  <a:lnTo>
                    <a:pt x="1313068" y="917525"/>
                  </a:lnTo>
                  <a:lnTo>
                    <a:pt x="1289560" y="878855"/>
                  </a:lnTo>
                  <a:lnTo>
                    <a:pt x="1262977" y="841755"/>
                  </a:lnTo>
                  <a:lnTo>
                    <a:pt x="1233337" y="806416"/>
                  </a:lnTo>
                  <a:lnTo>
                    <a:pt x="1200662" y="773026"/>
                  </a:lnTo>
                  <a:lnTo>
                    <a:pt x="1164971" y="741776"/>
                  </a:lnTo>
                  <a:lnTo>
                    <a:pt x="1126376" y="712961"/>
                  </a:lnTo>
                  <a:lnTo>
                    <a:pt x="1086167" y="687600"/>
                  </a:lnTo>
                  <a:lnTo>
                    <a:pt x="1044550" y="665693"/>
                  </a:lnTo>
                  <a:lnTo>
                    <a:pt x="1001732" y="647236"/>
                  </a:lnTo>
                  <a:lnTo>
                    <a:pt x="957919" y="632227"/>
                  </a:lnTo>
                  <a:lnTo>
                    <a:pt x="913318" y="620665"/>
                  </a:lnTo>
                  <a:lnTo>
                    <a:pt x="868133" y="612546"/>
                  </a:lnTo>
                  <a:lnTo>
                    <a:pt x="822573" y="607869"/>
                  </a:lnTo>
                  <a:lnTo>
                    <a:pt x="776843" y="606632"/>
                  </a:lnTo>
                  <a:lnTo>
                    <a:pt x="731149" y="608832"/>
                  </a:lnTo>
                  <a:lnTo>
                    <a:pt x="685698" y="614467"/>
                  </a:lnTo>
                  <a:lnTo>
                    <a:pt x="640696" y="623534"/>
                  </a:lnTo>
                  <a:lnTo>
                    <a:pt x="596349" y="636032"/>
                  </a:lnTo>
                  <a:lnTo>
                    <a:pt x="552864" y="651959"/>
                  </a:lnTo>
                  <a:lnTo>
                    <a:pt x="510447" y="671311"/>
                  </a:lnTo>
                  <a:lnTo>
                    <a:pt x="469305" y="694088"/>
                  </a:lnTo>
                  <a:lnTo>
                    <a:pt x="429643" y="720286"/>
                  </a:lnTo>
                  <a:lnTo>
                    <a:pt x="391668" y="749904"/>
                  </a:lnTo>
                  <a:lnTo>
                    <a:pt x="0" y="286481"/>
                  </a:lnTo>
                  <a:close/>
                </a:path>
              </a:pathLst>
            </a:custGeom>
            <a:ln w="182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448800" y="5248655"/>
              <a:ext cx="118872" cy="118872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8631936" y="5306567"/>
              <a:ext cx="810260" cy="5715"/>
            </a:xfrm>
            <a:custGeom>
              <a:avLst/>
              <a:gdLst/>
              <a:ahLst/>
              <a:cxnLst/>
              <a:rect l="l" t="t" r="r" b="b"/>
              <a:pathLst>
                <a:path w="810259" h="5714">
                  <a:moveTo>
                    <a:pt x="810260" y="0"/>
                  </a:moveTo>
                  <a:lnTo>
                    <a:pt x="0" y="5714"/>
                  </a:lnTo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6371971" y="4531232"/>
            <a:ext cx="17716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Black"/>
                <a:cs typeface="Arial Black"/>
              </a:rPr>
              <a:t>ПОКАЗАТЕЛЬ</a:t>
            </a:r>
            <a:endParaRPr sz="1800" dirty="0">
              <a:latin typeface="Arial Black"/>
              <a:cs typeface="Arial Black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371971" y="4805248"/>
            <a:ext cx="244411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Black"/>
                <a:cs typeface="Arial Black"/>
              </a:rPr>
              <a:t>СОСТАВИЛ</a:t>
            </a:r>
            <a:r>
              <a:rPr sz="1800" spc="-50" dirty="0">
                <a:latin typeface="Arial Black"/>
                <a:cs typeface="Arial Black"/>
              </a:rPr>
              <a:t> </a:t>
            </a:r>
            <a:r>
              <a:rPr sz="1800" spc="-20" dirty="0">
                <a:latin typeface="Arial Black"/>
                <a:cs typeface="Arial Black"/>
              </a:rPr>
              <a:t>МЕНЕЕ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371971" y="5039969"/>
            <a:ext cx="1979295" cy="1032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600" spc="-25" dirty="0">
                <a:latin typeface="Arial Black"/>
                <a:cs typeface="Arial Black"/>
              </a:rPr>
              <a:t>28%</a:t>
            </a:r>
            <a:endParaRPr sz="6600" dirty="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711952" y="0"/>
            <a:ext cx="6480175" cy="6858000"/>
            <a:chOff x="5711952" y="0"/>
            <a:chExt cx="6480175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11952" y="0"/>
              <a:ext cx="6480048" cy="68579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1722608" y="1283208"/>
              <a:ext cx="262255" cy="3310254"/>
            </a:xfrm>
            <a:custGeom>
              <a:avLst/>
              <a:gdLst/>
              <a:ahLst/>
              <a:cxnLst/>
              <a:rect l="l" t="t" r="r" b="b"/>
              <a:pathLst>
                <a:path w="262254" h="3310254">
                  <a:moveTo>
                    <a:pt x="262127" y="0"/>
                  </a:moveTo>
                  <a:lnTo>
                    <a:pt x="0" y="0"/>
                  </a:lnTo>
                  <a:lnTo>
                    <a:pt x="0" y="3310128"/>
                  </a:lnTo>
                  <a:lnTo>
                    <a:pt x="262127" y="3310128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542036" y="1501597"/>
            <a:ext cx="4794885" cy="28009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146050">
              <a:lnSpc>
                <a:spcPct val="100000"/>
              </a:lnSpc>
              <a:spcBef>
                <a:spcPts val="110"/>
              </a:spcBef>
            </a:pPr>
            <a:r>
              <a:rPr sz="1600" dirty="0">
                <a:latin typeface="Arial Black"/>
                <a:cs typeface="Arial Black"/>
              </a:rPr>
              <a:t>ПЕРЕЧЕНЬ</a:t>
            </a:r>
            <a:r>
              <a:rPr sz="1600" spc="-6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ПОРУЧЕНИЙ</a:t>
            </a:r>
            <a:r>
              <a:rPr sz="1600" spc="-9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ПРЕЗИДЕНТА </a:t>
            </a:r>
            <a:r>
              <a:rPr sz="1600" dirty="0">
                <a:latin typeface="Arial Black"/>
                <a:cs typeface="Arial Black"/>
              </a:rPr>
              <a:t>РОССИЙСКОЙ</a:t>
            </a:r>
            <a:r>
              <a:rPr sz="1600" spc="-4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ФЕДЕРАЦИИ</a:t>
            </a:r>
            <a:r>
              <a:rPr sz="1600" spc="-6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ПО</a:t>
            </a:r>
            <a:r>
              <a:rPr sz="1600" spc="-15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ИТОГАМ </a:t>
            </a:r>
            <a:r>
              <a:rPr sz="1600" dirty="0">
                <a:latin typeface="Arial Black"/>
                <a:cs typeface="Arial Black"/>
              </a:rPr>
              <a:t>ЗАСЕДАНИЯ</a:t>
            </a:r>
            <a:r>
              <a:rPr sz="1600" spc="-5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СОВЕТА</a:t>
            </a:r>
            <a:r>
              <a:rPr sz="1600" spc="-3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ПРИ</a:t>
            </a:r>
            <a:r>
              <a:rPr sz="1600" spc="-3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ПРЕЗИДЕНТЕ </a:t>
            </a:r>
            <a:r>
              <a:rPr sz="1600" dirty="0">
                <a:latin typeface="Arial Black"/>
                <a:cs typeface="Arial Black"/>
              </a:rPr>
              <a:t>РОССИЙСКОЙ</a:t>
            </a:r>
            <a:r>
              <a:rPr sz="1600" spc="-5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ФЕДЕРАЦИИ</a:t>
            </a:r>
            <a:r>
              <a:rPr sz="1600" spc="-7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ПО</a:t>
            </a:r>
            <a:r>
              <a:rPr sz="1600" spc="-2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НАУКЕ</a:t>
            </a:r>
            <a:r>
              <a:rPr sz="1600" spc="-65" dirty="0">
                <a:latin typeface="Arial Black"/>
                <a:cs typeface="Arial Black"/>
              </a:rPr>
              <a:t> </a:t>
            </a:r>
            <a:r>
              <a:rPr sz="1600" spc="-50" dirty="0">
                <a:latin typeface="Arial Black"/>
                <a:cs typeface="Arial Black"/>
              </a:rPr>
              <a:t>И </a:t>
            </a:r>
            <a:r>
              <a:rPr sz="1600" dirty="0">
                <a:latin typeface="Arial Black"/>
                <a:cs typeface="Arial Black"/>
              </a:rPr>
              <a:t>ОБРАЗОВАНИЮ</a:t>
            </a:r>
            <a:r>
              <a:rPr sz="1600" spc="-6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ОТ 6</a:t>
            </a:r>
            <a:r>
              <a:rPr sz="1600" spc="-3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ФЕВРАЛЯ</a:t>
            </a:r>
            <a:r>
              <a:rPr sz="1600" spc="-2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2025</a:t>
            </a:r>
            <a:r>
              <a:rPr sz="1600" spc="-80" dirty="0">
                <a:latin typeface="Arial Black"/>
                <a:cs typeface="Arial Black"/>
              </a:rPr>
              <a:t> </a:t>
            </a:r>
            <a:r>
              <a:rPr sz="1600" spc="-25" dirty="0">
                <a:latin typeface="Arial Black"/>
                <a:cs typeface="Arial Black"/>
              </a:rPr>
              <a:t>Г.</a:t>
            </a:r>
            <a:endParaRPr sz="16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latin typeface="Arial Black"/>
                <a:cs typeface="Arial Black"/>
              </a:rPr>
              <a:t>№</a:t>
            </a:r>
            <a:r>
              <a:rPr sz="1600" spc="10" dirty="0">
                <a:latin typeface="Arial Black"/>
                <a:cs typeface="Arial Black"/>
              </a:rPr>
              <a:t> </a:t>
            </a:r>
            <a:r>
              <a:rPr sz="1600" spc="-20" dirty="0">
                <a:latin typeface="Arial Black"/>
                <a:cs typeface="Arial Black"/>
              </a:rPr>
              <a:t>ПР-</a:t>
            </a:r>
            <a:r>
              <a:rPr sz="1600" spc="-25" dirty="0">
                <a:latin typeface="Arial Black"/>
                <a:cs typeface="Arial Black"/>
              </a:rPr>
              <a:t>685</a:t>
            </a:r>
            <a:endParaRPr sz="16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375"/>
              </a:spcBef>
            </a:pPr>
            <a:endParaRPr sz="1600">
              <a:latin typeface="Arial Black"/>
              <a:cs typeface="Arial Black"/>
            </a:endParaRPr>
          </a:p>
          <a:p>
            <a:pPr marL="111125" marR="1486535">
              <a:lnSpc>
                <a:spcPct val="100000"/>
              </a:lnSpc>
            </a:pPr>
            <a:r>
              <a:rPr sz="1600" b="1" spc="135" dirty="0">
                <a:solidFill>
                  <a:srgbClr val="001F5F"/>
                </a:solidFill>
                <a:latin typeface="Trebuchet MS"/>
                <a:cs typeface="Trebuchet MS"/>
              </a:rPr>
              <a:t>РЕАЛИЗОВАТЬ</a:t>
            </a:r>
            <a:r>
              <a:rPr sz="1600" b="1" spc="6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600" b="1" spc="190" dirty="0">
                <a:solidFill>
                  <a:srgbClr val="001F5F"/>
                </a:solidFill>
                <a:latin typeface="Trebuchet MS"/>
                <a:cs typeface="Trebuchet MS"/>
              </a:rPr>
              <a:t>КОМПЛЕКС </a:t>
            </a:r>
            <a:r>
              <a:rPr sz="1600" b="1" spc="170" dirty="0">
                <a:solidFill>
                  <a:srgbClr val="001F5F"/>
                </a:solidFill>
                <a:latin typeface="Trebuchet MS"/>
                <a:cs typeface="Trebuchet MS"/>
              </a:rPr>
              <a:t>ДОПОЛНИТЕЛЬНЫХ</a:t>
            </a:r>
            <a:r>
              <a:rPr sz="1600" b="1" spc="-1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600" b="1" spc="195" dirty="0">
                <a:solidFill>
                  <a:srgbClr val="001F5F"/>
                </a:solidFill>
                <a:latin typeface="Trebuchet MS"/>
                <a:cs typeface="Trebuchet MS"/>
              </a:rPr>
              <a:t>МЕР</a:t>
            </a:r>
            <a:r>
              <a:rPr sz="1600" b="1" spc="6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600" b="1" spc="180" dirty="0">
                <a:solidFill>
                  <a:srgbClr val="001F5F"/>
                </a:solidFill>
                <a:latin typeface="Trebuchet MS"/>
                <a:cs typeface="Trebuchet MS"/>
              </a:rPr>
              <a:t>ПО</a:t>
            </a:r>
            <a:endParaRPr sz="1600">
              <a:latin typeface="Trebuchet MS"/>
              <a:cs typeface="Trebuchet MS"/>
            </a:endParaRPr>
          </a:p>
          <a:p>
            <a:pPr marL="111125" marR="5080">
              <a:lnSpc>
                <a:spcPct val="100000"/>
              </a:lnSpc>
              <a:spcBef>
                <a:spcPts val="5"/>
              </a:spcBef>
            </a:pPr>
            <a:r>
              <a:rPr sz="1600" b="1" spc="204" dirty="0">
                <a:solidFill>
                  <a:srgbClr val="001F5F"/>
                </a:solidFill>
                <a:latin typeface="Trebuchet MS"/>
                <a:cs typeface="Trebuchet MS"/>
              </a:rPr>
              <a:t>ПОДДЕРЖКЕ</a:t>
            </a:r>
            <a:r>
              <a:rPr sz="1600" b="1" spc="2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600" b="1" spc="150" dirty="0">
                <a:solidFill>
                  <a:srgbClr val="001F5F"/>
                </a:solidFill>
                <a:latin typeface="Trebuchet MS"/>
                <a:cs typeface="Trebuchet MS"/>
              </a:rPr>
              <a:t>УЧИТЕЛЕЙ</a:t>
            </a:r>
            <a:r>
              <a:rPr sz="1600" b="1" spc="3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600" b="1" spc="175" dirty="0">
                <a:solidFill>
                  <a:srgbClr val="001F5F"/>
                </a:solidFill>
                <a:latin typeface="Trebuchet MS"/>
                <a:cs typeface="Trebuchet MS"/>
              </a:rPr>
              <a:t>МАТЕМАТИКИ</a:t>
            </a:r>
            <a:r>
              <a:rPr sz="1600" b="1" spc="10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600" b="1" spc="140" dirty="0">
                <a:solidFill>
                  <a:srgbClr val="001F5F"/>
                </a:solidFill>
                <a:latin typeface="Trebuchet MS"/>
                <a:cs typeface="Trebuchet MS"/>
              </a:rPr>
              <a:t>И </a:t>
            </a:r>
            <a:r>
              <a:rPr sz="1600" b="1" spc="170" dirty="0">
                <a:solidFill>
                  <a:srgbClr val="001F5F"/>
                </a:solidFill>
                <a:latin typeface="Trebuchet MS"/>
                <a:cs typeface="Trebuchet MS"/>
              </a:rPr>
              <a:t>ЕСТЕСТВЕННО-</a:t>
            </a:r>
            <a:r>
              <a:rPr sz="1600" b="1" spc="200" dirty="0">
                <a:solidFill>
                  <a:srgbClr val="001F5F"/>
                </a:solidFill>
                <a:latin typeface="Trebuchet MS"/>
                <a:cs typeface="Trebuchet MS"/>
              </a:rPr>
              <a:t>НАУЧНЫХ</a:t>
            </a:r>
            <a:r>
              <a:rPr sz="1600" b="1" spc="25" dirty="0">
                <a:solidFill>
                  <a:srgbClr val="001F5F"/>
                </a:solidFill>
                <a:latin typeface="Trebuchet MS"/>
                <a:cs typeface="Trebuchet MS"/>
              </a:rPr>
              <a:t> </a:t>
            </a:r>
            <a:r>
              <a:rPr sz="1600" b="1" spc="175" dirty="0">
                <a:solidFill>
                  <a:srgbClr val="001F5F"/>
                </a:solidFill>
                <a:latin typeface="Trebuchet MS"/>
                <a:cs typeface="Trebuchet MS"/>
              </a:rPr>
              <a:t>ПРЕДМЕТОВ</a:t>
            </a:r>
            <a:endParaRPr sz="1600">
              <a:latin typeface="Trebuchet MS"/>
              <a:cs typeface="Trebuchet MS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0" y="3093720"/>
            <a:ext cx="6480175" cy="3764279"/>
            <a:chOff x="0" y="3093720"/>
            <a:chExt cx="6480175" cy="3764279"/>
          </a:xfrm>
        </p:grpSpPr>
        <p:sp>
          <p:nvSpPr>
            <p:cNvPr id="11" name="object 11"/>
            <p:cNvSpPr/>
            <p:nvPr/>
          </p:nvSpPr>
          <p:spPr>
            <a:xfrm>
              <a:off x="483108" y="3107436"/>
              <a:ext cx="4950460" cy="1618615"/>
            </a:xfrm>
            <a:custGeom>
              <a:avLst/>
              <a:gdLst/>
              <a:ahLst/>
              <a:cxnLst/>
              <a:rect l="l" t="t" r="r" b="b"/>
              <a:pathLst>
                <a:path w="4950460" h="1618614">
                  <a:moveTo>
                    <a:pt x="0" y="29590"/>
                  </a:moveTo>
                  <a:lnTo>
                    <a:pt x="2329" y="18109"/>
                  </a:lnTo>
                  <a:lnTo>
                    <a:pt x="8683" y="8699"/>
                  </a:lnTo>
                  <a:lnTo>
                    <a:pt x="18109" y="2337"/>
                  </a:lnTo>
                  <a:lnTo>
                    <a:pt x="29654" y="0"/>
                  </a:lnTo>
                  <a:lnTo>
                    <a:pt x="4920361" y="0"/>
                  </a:lnTo>
                  <a:lnTo>
                    <a:pt x="4931842" y="2337"/>
                  </a:lnTo>
                  <a:lnTo>
                    <a:pt x="4941252" y="8699"/>
                  </a:lnTo>
                  <a:lnTo>
                    <a:pt x="4947614" y="18109"/>
                  </a:lnTo>
                  <a:lnTo>
                    <a:pt x="4949952" y="29590"/>
                  </a:lnTo>
                  <a:lnTo>
                    <a:pt x="4949952" y="1588896"/>
                  </a:lnTo>
                  <a:lnTo>
                    <a:pt x="4947614" y="1600378"/>
                  </a:lnTo>
                  <a:lnTo>
                    <a:pt x="4941252" y="1609788"/>
                  </a:lnTo>
                  <a:lnTo>
                    <a:pt x="4931842" y="1616150"/>
                  </a:lnTo>
                  <a:lnTo>
                    <a:pt x="4920361" y="1618488"/>
                  </a:lnTo>
                  <a:lnTo>
                    <a:pt x="29654" y="1618488"/>
                  </a:lnTo>
                  <a:lnTo>
                    <a:pt x="18109" y="1616150"/>
                  </a:lnTo>
                  <a:lnTo>
                    <a:pt x="8683" y="1609788"/>
                  </a:lnTo>
                  <a:lnTo>
                    <a:pt x="2329" y="1600378"/>
                  </a:lnTo>
                  <a:lnTo>
                    <a:pt x="0" y="1588896"/>
                  </a:lnTo>
                  <a:lnTo>
                    <a:pt x="0" y="29590"/>
                  </a:lnTo>
                  <a:close/>
                </a:path>
              </a:pathLst>
            </a:custGeom>
            <a:ln w="27432">
              <a:solidFill>
                <a:srgbClr val="68B7A6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724400"/>
              <a:ext cx="6480047" cy="1871472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1168" y="5099302"/>
              <a:ext cx="5894832" cy="175869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87069" y="545986"/>
            <a:ext cx="33074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1716511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07796" y="614299"/>
            <a:ext cx="4084320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РЕСПУБЛИКА</a:t>
            </a:r>
            <a:r>
              <a:rPr sz="1600" spc="-6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ДАГЕСТАН</a:t>
            </a:r>
            <a:r>
              <a:rPr sz="1600" spc="-5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spc="-10" dirty="0">
                <a:solidFill>
                  <a:srgbClr val="2C4788"/>
                </a:solidFill>
                <a:latin typeface="Arial Black"/>
                <a:cs typeface="Arial Black"/>
              </a:rPr>
              <a:t>АКТИВНО</a:t>
            </a:r>
            <a:endParaRPr sz="1600">
              <a:latin typeface="Arial Black"/>
              <a:cs typeface="Arial Black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898652" y="867536"/>
            <a:ext cx="359156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600" dirty="0"/>
              <a:t>ВКЛЮЧАЕТСЯ</a:t>
            </a:r>
            <a:r>
              <a:rPr sz="1600" spc="-114" dirty="0"/>
              <a:t> </a:t>
            </a:r>
            <a:r>
              <a:rPr sz="1800" dirty="0">
                <a:solidFill>
                  <a:srgbClr val="000000"/>
                </a:solidFill>
                <a:latin typeface="Microsoft Sans Serif"/>
                <a:cs typeface="Microsoft Sans Serif"/>
              </a:rPr>
              <a:t>в</a:t>
            </a:r>
            <a:r>
              <a:rPr sz="1800" spc="-5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000000"/>
                </a:solidFill>
                <a:latin typeface="Microsoft Sans Serif"/>
                <a:cs typeface="Microsoft Sans Serif"/>
              </a:rPr>
              <a:t>проекты</a:t>
            </a:r>
            <a:r>
              <a:rPr sz="1800" spc="-45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Arial"/>
                <a:cs typeface="Arial"/>
              </a:rPr>
              <a:t>Фонда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развития</a:t>
            </a:r>
            <a:r>
              <a:rPr sz="18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физтех</a:t>
            </a:r>
            <a:r>
              <a:rPr sz="1800" b="1" spc="-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школ</a:t>
            </a:r>
            <a:r>
              <a:rPr sz="1800" b="1" spc="-8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0000"/>
                </a:solidFill>
                <a:latin typeface="Microsoft Sans Serif"/>
                <a:cs typeface="Microsoft Sans Serif"/>
              </a:rPr>
              <a:t>с</a:t>
            </a:r>
            <a:r>
              <a:rPr sz="1800" spc="-50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000000"/>
                </a:solidFill>
                <a:latin typeface="Microsoft Sans Serif"/>
                <a:cs typeface="Microsoft Sans Serif"/>
              </a:rPr>
              <a:t>нового учебного</a:t>
            </a:r>
            <a:r>
              <a:rPr sz="1800" spc="-95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000000"/>
                </a:solidFill>
                <a:latin typeface="Microsoft Sans Serif"/>
                <a:cs typeface="Microsoft Sans Serif"/>
              </a:rPr>
              <a:t>года,</a:t>
            </a:r>
            <a:r>
              <a:rPr sz="1800" spc="-110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000000"/>
                </a:solidFill>
                <a:latin typeface="Microsoft Sans Serif"/>
                <a:cs typeface="Microsoft Sans Serif"/>
              </a:rPr>
              <a:t>проекты: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98639" y="2944667"/>
            <a:ext cx="3791585" cy="16510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ВЗАИМОДЕЙСТВИЕ</a:t>
            </a:r>
            <a:r>
              <a:rPr sz="1600" spc="-40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2C4788"/>
                </a:solidFill>
                <a:latin typeface="Arial Black"/>
                <a:cs typeface="Arial Black"/>
              </a:rPr>
              <a:t>С</a:t>
            </a:r>
            <a:r>
              <a:rPr sz="1600" spc="-5" dirty="0">
                <a:solidFill>
                  <a:srgbClr val="2C4788"/>
                </a:solidFill>
                <a:latin typeface="Arial Black"/>
                <a:cs typeface="Arial Black"/>
              </a:rPr>
              <a:t> </a:t>
            </a:r>
            <a:r>
              <a:rPr sz="1600" spc="-10" dirty="0">
                <a:solidFill>
                  <a:srgbClr val="2C4788"/>
                </a:solidFill>
                <a:latin typeface="Arial Black"/>
                <a:cs typeface="Arial Black"/>
              </a:rPr>
              <a:t>ФОНДОМ</a:t>
            </a:r>
            <a:endParaRPr sz="1600" dirty="0">
              <a:latin typeface="Arial Black"/>
              <a:cs typeface="Arial Black"/>
            </a:endParaRPr>
          </a:p>
          <a:p>
            <a:pPr marL="12065" marR="5080" algn="ctr">
              <a:lnSpc>
                <a:spcPct val="100000"/>
              </a:lnSpc>
              <a:spcBef>
                <a:spcPts val="65"/>
              </a:spcBef>
            </a:pPr>
            <a:r>
              <a:rPr sz="1800" spc="-10" dirty="0">
                <a:latin typeface="Microsoft Sans Serif"/>
                <a:cs typeface="Microsoft Sans Serif"/>
              </a:rPr>
              <a:t>планируется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spc="-45" dirty="0">
                <a:latin typeface="Microsoft Sans Serif"/>
                <a:cs typeface="Microsoft Sans Serif"/>
              </a:rPr>
              <a:t>как</a:t>
            </a:r>
            <a:r>
              <a:rPr sz="1800" spc="-7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рамках</a:t>
            </a:r>
            <a:r>
              <a:rPr sz="1800" spc="-7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развития углубленного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изучения</a:t>
            </a:r>
            <a:r>
              <a:rPr sz="1800" spc="-9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предметов, так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по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работе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со</a:t>
            </a:r>
            <a:r>
              <a:rPr sz="1800" spc="-7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школами</a:t>
            </a:r>
            <a:r>
              <a:rPr sz="1800" spc="-50" dirty="0">
                <a:latin typeface="Microsoft Sans Serif"/>
                <a:cs typeface="Microsoft Sans Serif"/>
              </a:rPr>
              <a:t> с</a:t>
            </a:r>
            <a:endParaRPr sz="1800" dirty="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800" spc="-40" dirty="0">
                <a:latin typeface="Microsoft Sans Serif"/>
                <a:cs typeface="Microsoft Sans Serif"/>
              </a:rPr>
              <a:t>низкими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образовательными</a:t>
            </a:r>
            <a:endParaRPr sz="1800" dirty="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</a:pPr>
            <a:r>
              <a:rPr sz="1800" spc="-10" dirty="0">
                <a:latin typeface="Microsoft Sans Serif"/>
                <a:cs typeface="Microsoft Sans Serif"/>
              </a:rPr>
              <a:t>результатами</a:t>
            </a:r>
            <a:endParaRPr sz="1800" dirty="0">
              <a:latin typeface="Microsoft Sans Serif"/>
              <a:cs typeface="Microsoft Sans Serif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259760" y="4590531"/>
            <a:ext cx="704850" cy="495300"/>
          </a:xfrm>
          <a:custGeom>
            <a:avLst/>
            <a:gdLst/>
            <a:ahLst/>
            <a:cxnLst/>
            <a:rect l="l" t="t" r="r" b="b"/>
            <a:pathLst>
              <a:path w="704850" h="495300">
                <a:moveTo>
                  <a:pt x="704730" y="0"/>
                </a:moveTo>
                <a:lnTo>
                  <a:pt x="704730" y="247222"/>
                </a:lnTo>
                <a:lnTo>
                  <a:pt x="354187" y="495155"/>
                </a:lnTo>
                <a:lnTo>
                  <a:pt x="0" y="247222"/>
                </a:lnTo>
                <a:lnTo>
                  <a:pt x="0" y="0"/>
                </a:lnTo>
                <a:lnTo>
                  <a:pt x="354187" y="247222"/>
                </a:lnTo>
                <a:lnTo>
                  <a:pt x="704730" y="0"/>
                </a:lnTo>
                <a:close/>
              </a:path>
            </a:pathLst>
          </a:custGeom>
          <a:ln w="3483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734720" y="1767078"/>
            <a:ext cx="4035425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2915" indent="-286385">
              <a:lnSpc>
                <a:spcPct val="100000"/>
              </a:lnSpc>
              <a:spcBef>
                <a:spcPts val="100"/>
              </a:spcBef>
              <a:buClr>
                <a:srgbClr val="61ACA8"/>
              </a:buClr>
              <a:buFont typeface="Wingdings"/>
              <a:buChar char=""/>
              <a:tabLst>
                <a:tab pos="462915" algn="l"/>
              </a:tabLst>
            </a:pPr>
            <a:r>
              <a:rPr sz="1800" dirty="0">
                <a:latin typeface="Microsoft Sans Serif"/>
                <a:cs typeface="Microsoft Sans Serif"/>
              </a:rPr>
              <a:t>«Наука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3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регионы»,</a:t>
            </a:r>
            <a:endParaRPr sz="1800" dirty="0">
              <a:latin typeface="Microsoft Sans Serif"/>
              <a:cs typeface="Microsoft Sans Serif"/>
            </a:endParaRPr>
          </a:p>
          <a:p>
            <a:pPr marL="462915" indent="-286385">
              <a:lnSpc>
                <a:spcPct val="100000"/>
              </a:lnSpc>
              <a:buClr>
                <a:srgbClr val="61ACA8"/>
              </a:buClr>
              <a:buFont typeface="Wingdings"/>
              <a:buChar char=""/>
              <a:tabLst>
                <a:tab pos="462915" algn="l"/>
              </a:tabLst>
            </a:pPr>
            <a:r>
              <a:rPr sz="1800" spc="-35" dirty="0">
                <a:latin typeface="Microsoft Sans Serif"/>
                <a:cs typeface="Microsoft Sans Serif"/>
              </a:rPr>
              <a:t>«Код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будущего»,</a:t>
            </a:r>
            <a:endParaRPr sz="1800" dirty="0">
              <a:latin typeface="Microsoft Sans Serif"/>
              <a:cs typeface="Microsoft Sans Serif"/>
            </a:endParaRPr>
          </a:p>
          <a:p>
            <a:pPr marL="462915" indent="-286385">
              <a:lnSpc>
                <a:spcPct val="100000"/>
              </a:lnSpc>
              <a:buClr>
                <a:srgbClr val="61ACA8"/>
              </a:buClr>
              <a:buFont typeface="Wingdings"/>
              <a:buChar char=""/>
              <a:tabLst>
                <a:tab pos="462915" algn="l"/>
              </a:tabLst>
            </a:pPr>
            <a:r>
              <a:rPr sz="1800" spc="-10" dirty="0">
                <a:latin typeface="Microsoft Sans Serif"/>
                <a:cs typeface="Microsoft Sans Serif"/>
              </a:rPr>
              <a:t>«Классы</a:t>
            </a:r>
            <a:r>
              <a:rPr sz="1800" spc="-70" dirty="0">
                <a:latin typeface="Microsoft Sans Serif"/>
                <a:cs typeface="Microsoft Sans Serif"/>
              </a:rPr>
              <a:t> </a:t>
            </a:r>
            <a:r>
              <a:rPr sz="1800" spc="-40" dirty="0">
                <a:latin typeface="Microsoft Sans Serif"/>
                <a:cs typeface="Microsoft Sans Serif"/>
              </a:rPr>
              <a:t>Физтех</a:t>
            </a:r>
            <a:r>
              <a:rPr sz="1800" spc="-1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21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века»,</a:t>
            </a:r>
            <a:endParaRPr sz="1800" dirty="0">
              <a:latin typeface="Microsoft Sans Serif"/>
              <a:cs typeface="Microsoft Sans Serif"/>
            </a:endParaRPr>
          </a:p>
          <a:p>
            <a:pPr marL="462915" indent="-286385">
              <a:lnSpc>
                <a:spcPct val="100000"/>
              </a:lnSpc>
              <a:buClr>
                <a:srgbClr val="61ACA8"/>
              </a:buClr>
              <a:buFont typeface="Wingdings"/>
              <a:buChar char=""/>
              <a:tabLst>
                <a:tab pos="462915" algn="l"/>
              </a:tabLst>
            </a:pPr>
            <a:r>
              <a:rPr sz="1800" dirty="0">
                <a:latin typeface="Microsoft Sans Serif"/>
                <a:cs typeface="Microsoft Sans Serif"/>
              </a:rPr>
              <a:t>«Старт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spc="-10" dirty="0" err="1">
                <a:latin typeface="Microsoft Sans Serif"/>
                <a:cs typeface="Microsoft Sans Serif"/>
              </a:rPr>
              <a:t>инновации</a:t>
            </a:r>
            <a:r>
              <a:rPr sz="1800" spc="-10" dirty="0" smtClean="0">
                <a:latin typeface="Microsoft Sans Serif"/>
                <a:cs typeface="Microsoft Sans Serif"/>
              </a:rPr>
              <a:t>»</a:t>
            </a:r>
            <a:endParaRPr sz="1800" u="sng" dirty="0">
              <a:latin typeface="Microsoft Sans Serif"/>
              <a:cs typeface="Microsoft Sans Serif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5526023" y="0"/>
            <a:ext cx="6144895" cy="6840220"/>
            <a:chOff x="5526023" y="0"/>
            <a:chExt cx="6144895" cy="6840220"/>
          </a:xfrm>
        </p:grpSpPr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08775" y="3227830"/>
              <a:ext cx="5462016" cy="361187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26023" y="0"/>
              <a:ext cx="5620512" cy="374904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94689" y="922096"/>
            <a:ext cx="410210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0000"/>
                </a:solidFill>
              </a:rPr>
              <a:t>ПРОДОЛЖАЕТСЯ</a:t>
            </a:r>
            <a:r>
              <a:rPr sz="1800" spc="-95" dirty="0">
                <a:solidFill>
                  <a:srgbClr val="000000"/>
                </a:solidFill>
              </a:rPr>
              <a:t> </a:t>
            </a:r>
            <a:r>
              <a:rPr sz="1800" spc="-10" dirty="0">
                <a:solidFill>
                  <a:srgbClr val="000000"/>
                </a:solidFill>
              </a:rPr>
              <a:t>РЕАЛИЗАЦИЯ</a:t>
            </a:r>
            <a:endParaRPr sz="1800"/>
          </a:p>
        </p:txBody>
      </p:sp>
      <p:sp>
        <p:nvSpPr>
          <p:cNvPr id="6" name="object 6"/>
          <p:cNvSpPr txBox="1"/>
          <p:nvPr/>
        </p:nvSpPr>
        <p:spPr>
          <a:xfrm>
            <a:off x="874877" y="1197102"/>
            <a:ext cx="4308475" cy="4142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86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Black"/>
                <a:cs typeface="Arial Black"/>
              </a:rPr>
              <a:t>ОБРАЗОВАТЕЛЬНОГО</a:t>
            </a:r>
            <a:r>
              <a:rPr sz="1800" spc="-135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ПРОЕКТА</a:t>
            </a:r>
            <a:endParaRPr sz="1800" dirty="0">
              <a:latin typeface="Arial Black"/>
              <a:cs typeface="Arial Black"/>
            </a:endParaRPr>
          </a:p>
          <a:p>
            <a:pPr marL="22860">
              <a:lnSpc>
                <a:spcPct val="100000"/>
              </a:lnSpc>
              <a:spcBef>
                <a:spcPts val="70"/>
              </a:spcBef>
            </a:pPr>
            <a:r>
              <a:rPr sz="1800" b="1" spc="-25" dirty="0">
                <a:latin typeface="Arial"/>
                <a:cs typeface="Arial"/>
              </a:rPr>
              <a:t>«Физико-</a:t>
            </a:r>
            <a:r>
              <a:rPr sz="1800" b="1" spc="-10" dirty="0">
                <a:latin typeface="Arial"/>
                <a:cs typeface="Arial"/>
              </a:rPr>
              <a:t>математические</a:t>
            </a:r>
            <a:r>
              <a:rPr sz="1800" b="1" spc="8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классы</a:t>
            </a:r>
            <a:r>
              <a:rPr sz="1800" b="1" spc="-85" dirty="0">
                <a:latin typeface="Arial"/>
                <a:cs typeface="Arial"/>
              </a:rPr>
              <a:t> </a:t>
            </a:r>
            <a:r>
              <a:rPr sz="1800" b="1" spc="-50" dirty="0">
                <a:latin typeface="Arial"/>
                <a:cs typeface="Arial"/>
              </a:rPr>
              <a:t>в</a:t>
            </a:r>
            <a:endParaRPr sz="1800" dirty="0">
              <a:latin typeface="Arial"/>
              <a:cs typeface="Arial"/>
            </a:endParaRPr>
          </a:p>
          <a:p>
            <a:pPr marL="22860" marR="5080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latin typeface="Arial"/>
                <a:cs typeface="Arial"/>
              </a:rPr>
              <a:t>общеобразовательных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spc="-10" dirty="0" err="1">
                <a:latin typeface="Arial"/>
                <a:cs typeface="Arial"/>
              </a:rPr>
              <a:t>организациях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10" dirty="0" smtClean="0">
                <a:latin typeface="Arial"/>
                <a:cs typeface="Arial"/>
              </a:rPr>
              <a:t>р</a:t>
            </a:r>
            <a:r>
              <a:rPr lang="ru-RU" sz="1800" b="1" spc="-10" dirty="0" err="1" smtClean="0">
                <a:latin typeface="Arial"/>
                <a:cs typeface="Arial"/>
              </a:rPr>
              <a:t>айона</a:t>
            </a:r>
            <a:r>
              <a:rPr sz="1800" b="1" spc="-10" dirty="0" smtClean="0">
                <a:latin typeface="Arial"/>
                <a:cs typeface="Arial"/>
              </a:rPr>
              <a:t>»</a:t>
            </a:r>
            <a:endParaRPr sz="1800" dirty="0">
              <a:latin typeface="Arial"/>
              <a:cs typeface="Arial"/>
            </a:endParaRPr>
          </a:p>
          <a:p>
            <a:pPr marL="73025">
              <a:lnSpc>
                <a:spcPct val="100000"/>
              </a:lnSpc>
              <a:spcBef>
                <a:spcPts val="1695"/>
              </a:spcBef>
            </a:pPr>
            <a:r>
              <a:rPr sz="1600" b="1" i="1" dirty="0">
                <a:latin typeface="Arial"/>
                <a:cs typeface="Arial"/>
              </a:rPr>
              <a:t>с</a:t>
            </a:r>
            <a:r>
              <a:rPr sz="1600" b="1" i="1" spc="-25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1</a:t>
            </a:r>
            <a:r>
              <a:rPr sz="1600" b="1" i="1" spc="-4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сентября</a:t>
            </a:r>
            <a:r>
              <a:rPr sz="1600" b="1" i="1" spc="-2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2025</a:t>
            </a:r>
            <a:r>
              <a:rPr sz="1600" b="1" i="1" spc="-40" dirty="0">
                <a:latin typeface="Arial"/>
                <a:cs typeface="Arial"/>
              </a:rPr>
              <a:t> </a:t>
            </a:r>
            <a:r>
              <a:rPr sz="1600" b="1" i="1" spc="-25" dirty="0">
                <a:latin typeface="Arial"/>
                <a:cs typeface="Arial"/>
              </a:rPr>
              <a:t>г.</a:t>
            </a:r>
            <a:endParaRPr sz="1600" dirty="0">
              <a:latin typeface="Arial"/>
              <a:cs typeface="Arial"/>
            </a:endParaRPr>
          </a:p>
          <a:p>
            <a:pPr marL="22860">
              <a:lnSpc>
                <a:spcPct val="100000"/>
              </a:lnSpc>
              <a:spcBef>
                <a:spcPts val="60"/>
              </a:spcBef>
            </a:pPr>
            <a:r>
              <a:rPr sz="1800" spc="-10" dirty="0" smtClean="0">
                <a:latin typeface="Microsoft Sans Serif"/>
                <a:cs typeface="Microsoft Sans Serif"/>
              </a:rPr>
              <a:t>в</a:t>
            </a:r>
            <a:r>
              <a:rPr lang="ru-RU" sz="5400" spc="-10" dirty="0">
                <a:latin typeface="Arial Black"/>
                <a:cs typeface="Microsoft Sans Serif"/>
              </a:rPr>
              <a:t>2</a:t>
            </a:r>
            <a:r>
              <a:rPr sz="5400" spc="-1270" dirty="0" smtClean="0">
                <a:latin typeface="Arial Black"/>
                <a:cs typeface="Arial Black"/>
              </a:rPr>
              <a:t> </a:t>
            </a:r>
            <a:r>
              <a:rPr sz="1800" spc="-10" dirty="0" err="1" smtClean="0">
                <a:latin typeface="Microsoft Sans Serif"/>
                <a:cs typeface="Microsoft Sans Serif"/>
              </a:rPr>
              <a:t>школ</a:t>
            </a:r>
            <a:r>
              <a:rPr lang="ru-RU" spc="-10" dirty="0" smtClean="0">
                <a:latin typeface="Microsoft Sans Serif"/>
                <a:cs typeface="Microsoft Sans Serif"/>
              </a:rPr>
              <a:t>ах</a:t>
            </a:r>
            <a:br>
              <a:rPr lang="ru-RU" spc="-10" dirty="0" smtClean="0">
                <a:latin typeface="Microsoft Sans Serif"/>
                <a:cs typeface="Microsoft Sans Serif"/>
              </a:rPr>
            </a:br>
            <a:r>
              <a:rPr lang="ru-RU" spc="-1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В МКОУ «</a:t>
            </a:r>
            <a:r>
              <a:rPr lang="ru-RU" spc="-10" dirty="0" err="1" smtClean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Аранинская</a:t>
            </a:r>
            <a:r>
              <a:rPr lang="ru-RU" spc="-1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 СОШ им. Р. Гамзатова»</a:t>
            </a:r>
            <a:br>
              <a:rPr lang="ru-RU" spc="-1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</a:br>
            <a:r>
              <a:rPr lang="ru-RU" spc="-1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В МКОУ «</a:t>
            </a:r>
            <a:r>
              <a:rPr lang="ru-RU" spc="-10" dirty="0" err="1" smtClean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Амущинская</a:t>
            </a:r>
            <a:r>
              <a:rPr lang="ru-RU" spc="-1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 СОШ»</a:t>
            </a:r>
            <a:endParaRPr sz="1800" dirty="0">
              <a:latin typeface="Yu Gothic UI Semibold" panose="020B0700000000000000" pitchFamily="34" charset="-128"/>
              <a:ea typeface="Yu Gothic UI Semibold" panose="020B0700000000000000" pitchFamily="34" charset="-128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lang="ru-RU" sz="1600" dirty="0" smtClean="0">
                <a:latin typeface="Arial Black"/>
                <a:cs typeface="Arial Black"/>
              </a:rPr>
              <a:t/>
            </a:r>
            <a:br>
              <a:rPr lang="ru-RU" sz="1600" dirty="0" smtClean="0">
                <a:latin typeface="Arial Black"/>
                <a:cs typeface="Arial Black"/>
              </a:rPr>
            </a:br>
            <a:r>
              <a:rPr sz="1200" dirty="0" smtClean="0">
                <a:latin typeface="Arial Black"/>
                <a:cs typeface="Arial Black"/>
              </a:rPr>
              <a:t>ОБЕСПЕЧ</a:t>
            </a:r>
            <a:r>
              <a:rPr lang="ru-RU" sz="1200" dirty="0" smtClean="0">
                <a:latin typeface="Arial Black"/>
                <a:cs typeface="Arial Black"/>
              </a:rPr>
              <a:t>ЕНО</a:t>
            </a:r>
            <a:r>
              <a:rPr sz="1200" spc="-25" dirty="0" smtClean="0">
                <a:latin typeface="Arial Black"/>
                <a:cs typeface="Arial Black"/>
              </a:rPr>
              <a:t> </a:t>
            </a:r>
            <a:r>
              <a:rPr sz="1200" dirty="0">
                <a:latin typeface="Arial Black"/>
                <a:cs typeface="Arial Black"/>
              </a:rPr>
              <a:t>ОТКРЫТИЕ</a:t>
            </a:r>
            <a:r>
              <a:rPr sz="1200" spc="-40" dirty="0">
                <a:latin typeface="Arial Black"/>
                <a:cs typeface="Arial Black"/>
              </a:rPr>
              <a:t> </a:t>
            </a:r>
            <a:r>
              <a:rPr sz="1200" spc="-50" dirty="0">
                <a:latin typeface="Arial Black"/>
                <a:cs typeface="Arial Black"/>
              </a:rPr>
              <a:t>И</a:t>
            </a:r>
            <a:endParaRPr sz="12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sz="1200" spc="-10" dirty="0">
                <a:latin typeface="Arial Black"/>
                <a:cs typeface="Arial Black"/>
              </a:rPr>
              <a:t>ФУНКЦИОНИРОВАНИЕ</a:t>
            </a:r>
            <a:endParaRPr sz="12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75"/>
              </a:spcBef>
            </a:pPr>
            <a:r>
              <a:rPr sz="1400" b="1" spc="-20" dirty="0">
                <a:latin typeface="Arial"/>
                <a:cs typeface="Arial"/>
              </a:rPr>
              <a:t>физико-</a:t>
            </a:r>
            <a:r>
              <a:rPr sz="1400" b="1" spc="-10" dirty="0">
                <a:latin typeface="Arial"/>
                <a:cs typeface="Arial"/>
              </a:rPr>
              <a:t>математических</a:t>
            </a:r>
            <a:r>
              <a:rPr sz="1400" b="1" spc="-1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классов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9053" y="5349455"/>
            <a:ext cx="3892550" cy="11310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6385">
              <a:lnSpc>
                <a:spcPct val="100000"/>
              </a:lnSpc>
              <a:buFont typeface="Wingdings"/>
              <a:buChar char=""/>
              <a:tabLst>
                <a:tab pos="299085" algn="l"/>
              </a:tabLst>
            </a:pPr>
            <a:r>
              <a:rPr sz="1800" dirty="0" smtClean="0">
                <a:latin typeface="Arial Black"/>
                <a:cs typeface="Arial Black"/>
              </a:rPr>
              <a:t>1</a:t>
            </a:r>
            <a:r>
              <a:rPr sz="1800" spc="-135" dirty="0" smtClean="0">
                <a:latin typeface="Arial Black"/>
                <a:cs typeface="Arial Black"/>
              </a:rPr>
              <a:t> </a:t>
            </a:r>
            <a:r>
              <a:rPr sz="1800" b="1" dirty="0" err="1" smtClean="0">
                <a:latin typeface="Arial"/>
                <a:cs typeface="Arial"/>
              </a:rPr>
              <a:t>инженерны</a:t>
            </a:r>
            <a:r>
              <a:rPr lang="ru-RU" sz="1800" b="1" dirty="0" smtClean="0">
                <a:latin typeface="Arial"/>
                <a:cs typeface="Arial"/>
              </a:rPr>
              <a:t>й</a:t>
            </a:r>
            <a:r>
              <a:rPr sz="1800" b="1" spc="-50" dirty="0" smtClean="0">
                <a:latin typeface="Arial"/>
                <a:cs typeface="Arial"/>
              </a:rPr>
              <a:t> </a:t>
            </a:r>
            <a:r>
              <a:rPr sz="1800" b="1" spc="-10" dirty="0" err="1" smtClean="0">
                <a:latin typeface="Arial"/>
                <a:cs typeface="Arial"/>
              </a:rPr>
              <a:t>класс</a:t>
            </a:r>
            <a:endParaRPr sz="1800" dirty="0" smtClean="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Font typeface="Wingdings"/>
              <a:buChar char=""/>
              <a:tabLst>
                <a:tab pos="299085" algn="l"/>
              </a:tabLst>
            </a:pPr>
            <a:r>
              <a:rPr lang="ru-RU" dirty="0">
                <a:latin typeface="Arial Black"/>
                <a:cs typeface="Arial Black"/>
              </a:rPr>
              <a:t>3</a:t>
            </a:r>
            <a:r>
              <a:rPr sz="1800" spc="-145" dirty="0" smtClean="0">
                <a:latin typeface="Arial Black"/>
                <a:cs typeface="Arial Black"/>
              </a:rPr>
              <a:t> </a:t>
            </a:r>
            <a:r>
              <a:rPr sz="1800" b="1" spc="-10" dirty="0" err="1" smtClean="0">
                <a:latin typeface="Arial"/>
                <a:cs typeface="Arial"/>
              </a:rPr>
              <a:t>туристически</a:t>
            </a:r>
            <a:r>
              <a:rPr lang="ru-RU" sz="1800" b="1" spc="-10" dirty="0" smtClean="0">
                <a:latin typeface="Arial"/>
                <a:cs typeface="Arial"/>
              </a:rPr>
              <a:t>х</a:t>
            </a:r>
            <a:r>
              <a:rPr sz="1800" b="1" spc="20" dirty="0" smtClean="0">
                <a:latin typeface="Arial"/>
                <a:cs typeface="Arial"/>
              </a:rPr>
              <a:t> </a:t>
            </a:r>
            <a:r>
              <a:rPr sz="1800" b="1" spc="-10" dirty="0" err="1" smtClean="0">
                <a:latin typeface="Arial"/>
                <a:cs typeface="Arial"/>
              </a:rPr>
              <a:t>класс</a:t>
            </a:r>
            <a:r>
              <a:rPr lang="ru-RU" sz="1800" b="1" spc="-10" dirty="0" smtClean="0">
                <a:latin typeface="Arial"/>
                <a:cs typeface="Arial"/>
              </a:rPr>
              <a:t>а</a:t>
            </a:r>
            <a:endParaRPr sz="1800" dirty="0" smtClean="0">
              <a:latin typeface="Arial"/>
              <a:cs typeface="Arial"/>
            </a:endParaRPr>
          </a:p>
          <a:p>
            <a:pPr marL="299085" marR="35560" indent="-287020">
              <a:lnSpc>
                <a:spcPts val="2210"/>
              </a:lnSpc>
              <a:spcBef>
                <a:spcPts val="35"/>
              </a:spcBef>
              <a:buFont typeface="Wingdings"/>
              <a:buChar char=""/>
              <a:tabLst>
                <a:tab pos="299085" algn="l"/>
              </a:tabLst>
            </a:pPr>
            <a:r>
              <a:rPr lang="ru-RU" dirty="0">
                <a:latin typeface="Arial Black"/>
                <a:cs typeface="Arial Black"/>
              </a:rPr>
              <a:t>3</a:t>
            </a:r>
            <a:r>
              <a:rPr sz="1800" spc="-30" dirty="0" smtClean="0">
                <a:latin typeface="Arial Black"/>
                <a:cs typeface="Arial Black"/>
              </a:rPr>
              <a:t> </a:t>
            </a:r>
            <a:r>
              <a:rPr sz="1800" b="1" spc="-30" dirty="0" err="1" smtClean="0">
                <a:latin typeface="Arial"/>
                <a:cs typeface="Arial"/>
              </a:rPr>
              <a:t>психолого-</a:t>
            </a:r>
            <a:r>
              <a:rPr sz="1800" b="1" spc="-10" dirty="0" err="1" smtClean="0">
                <a:latin typeface="Arial"/>
                <a:cs typeface="Arial"/>
              </a:rPr>
              <a:t>педагогических</a:t>
            </a:r>
            <a:r>
              <a:rPr sz="1800" b="1" spc="-10" dirty="0" smtClean="0">
                <a:latin typeface="Arial"/>
                <a:cs typeface="Arial"/>
              </a:rPr>
              <a:t> </a:t>
            </a:r>
            <a:r>
              <a:rPr sz="1800" b="1" spc="-10" dirty="0" err="1" smtClean="0">
                <a:latin typeface="Arial"/>
                <a:cs typeface="Arial"/>
              </a:rPr>
              <a:t>класс</a:t>
            </a:r>
            <a:r>
              <a:rPr lang="ru-RU" sz="1800" b="1" spc="-10" dirty="0" smtClean="0">
                <a:latin typeface="Arial"/>
                <a:cs typeface="Arial"/>
              </a:rPr>
              <a:t>а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821436" y="2363723"/>
            <a:ext cx="4069079" cy="2133600"/>
          </a:xfrm>
          <a:custGeom>
            <a:avLst/>
            <a:gdLst/>
            <a:ahLst/>
            <a:cxnLst/>
            <a:rect l="l" t="t" r="r" b="b"/>
            <a:pathLst>
              <a:path w="4069079" h="2133600">
                <a:moveTo>
                  <a:pt x="0" y="39115"/>
                </a:moveTo>
                <a:lnTo>
                  <a:pt x="3071" y="23895"/>
                </a:lnTo>
                <a:lnTo>
                  <a:pt x="11449" y="11461"/>
                </a:lnTo>
                <a:lnTo>
                  <a:pt x="23874" y="3075"/>
                </a:lnTo>
                <a:lnTo>
                  <a:pt x="39090" y="0"/>
                </a:lnTo>
                <a:lnTo>
                  <a:pt x="4029964" y="0"/>
                </a:lnTo>
                <a:lnTo>
                  <a:pt x="4045184" y="3075"/>
                </a:lnTo>
                <a:lnTo>
                  <a:pt x="4057618" y="11461"/>
                </a:lnTo>
                <a:lnTo>
                  <a:pt x="4066004" y="23895"/>
                </a:lnTo>
                <a:lnTo>
                  <a:pt x="4069079" y="39115"/>
                </a:lnTo>
                <a:lnTo>
                  <a:pt x="4069079" y="2094483"/>
                </a:lnTo>
                <a:lnTo>
                  <a:pt x="4066004" y="2109704"/>
                </a:lnTo>
                <a:lnTo>
                  <a:pt x="4057618" y="2122138"/>
                </a:lnTo>
                <a:lnTo>
                  <a:pt x="4045184" y="2130524"/>
                </a:lnTo>
                <a:lnTo>
                  <a:pt x="4029964" y="2133600"/>
                </a:lnTo>
                <a:lnTo>
                  <a:pt x="39090" y="2133600"/>
                </a:lnTo>
                <a:lnTo>
                  <a:pt x="23874" y="2130524"/>
                </a:lnTo>
                <a:lnTo>
                  <a:pt x="11449" y="2122138"/>
                </a:lnTo>
                <a:lnTo>
                  <a:pt x="3071" y="2109704"/>
                </a:lnTo>
                <a:lnTo>
                  <a:pt x="0" y="2094483"/>
                </a:lnTo>
                <a:lnTo>
                  <a:pt x="0" y="39115"/>
                </a:lnTo>
                <a:close/>
              </a:path>
            </a:pathLst>
          </a:custGeom>
          <a:ln w="27432">
            <a:solidFill>
              <a:srgbClr val="68B7A6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1838431" y="1319783"/>
            <a:ext cx="262255" cy="3307079"/>
          </a:xfrm>
          <a:prstGeom prst="rect">
            <a:avLst/>
          </a:prstGeom>
          <a:solidFill>
            <a:srgbClr val="2C4788"/>
          </a:solidFill>
        </p:spPr>
        <p:txBody>
          <a:bodyPr vert="vert270" wrap="square" lIns="0" tIns="40640" rIns="0" bIns="0" rtlCol="0">
            <a:spAutoFit/>
          </a:bodyPr>
          <a:lstStyle/>
          <a:p>
            <a:pPr marL="135255">
              <a:lnSpc>
                <a:spcPct val="100000"/>
              </a:lnSpc>
              <a:spcBef>
                <a:spcPts val="320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1734800" y="33528"/>
            <a:ext cx="457200" cy="1286510"/>
            <a:chOff x="11734800" y="33528"/>
            <a:chExt cx="457200" cy="1286510"/>
          </a:xfrm>
        </p:grpSpPr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734800" y="502919"/>
              <a:ext cx="457200" cy="816863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1832335" y="33528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2"/>
                  </a:lnTo>
                  <a:lnTo>
                    <a:pt x="262127" y="469392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453" y="-9525"/>
            <a:ext cx="503853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890117" y="1409141"/>
            <a:ext cx="4919980" cy="2302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Black"/>
                <a:cs typeface="Arial Black"/>
              </a:rPr>
              <a:t>ВНЕДРЕНА</a:t>
            </a:r>
            <a:r>
              <a:rPr sz="1800" spc="-40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ЕДИНАЯ</a:t>
            </a:r>
            <a:r>
              <a:rPr sz="1800" spc="-25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МОДЕЛЬ</a:t>
            </a:r>
            <a:endParaRPr sz="1800" dirty="0">
              <a:latin typeface="Arial Black"/>
              <a:cs typeface="Arial Black"/>
            </a:endParaRPr>
          </a:p>
          <a:p>
            <a:pPr marL="12700" marR="5080">
              <a:lnSpc>
                <a:spcPts val="2210"/>
              </a:lnSpc>
              <a:spcBef>
                <a:spcPts val="60"/>
              </a:spcBef>
            </a:pPr>
            <a:r>
              <a:rPr sz="1800" spc="-10" dirty="0">
                <a:latin typeface="Arial Black"/>
                <a:cs typeface="Arial Black"/>
              </a:rPr>
              <a:t>ПРОФОРИЕНТАЦИИ</a:t>
            </a:r>
            <a:r>
              <a:rPr sz="1800" spc="5" dirty="0">
                <a:latin typeface="Arial Black"/>
                <a:cs typeface="Arial Black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«Билет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будущее», реализуемая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рамках</a:t>
            </a:r>
            <a:r>
              <a:rPr sz="1800" spc="-7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федерального</a:t>
            </a:r>
            <a:r>
              <a:rPr sz="1800" spc="-3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проекта</a:t>
            </a:r>
            <a:endParaRPr sz="1800" dirty="0">
              <a:latin typeface="Microsoft Sans Serif"/>
              <a:cs typeface="Microsoft Sans Serif"/>
            </a:endParaRPr>
          </a:p>
          <a:p>
            <a:pPr marL="12700">
              <a:lnSpc>
                <a:spcPts val="2080"/>
              </a:lnSpc>
            </a:pPr>
            <a:r>
              <a:rPr sz="1800" dirty="0">
                <a:latin typeface="Microsoft Sans Serif"/>
                <a:cs typeface="Microsoft Sans Serif"/>
              </a:rPr>
              <a:t>«Всё</a:t>
            </a:r>
            <a:r>
              <a:rPr sz="1800" spc="-3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лучшее</a:t>
            </a:r>
            <a:r>
              <a:rPr sz="1800" spc="-10" dirty="0">
                <a:latin typeface="Microsoft Sans Serif"/>
                <a:cs typeface="Microsoft Sans Serif"/>
              </a:rPr>
              <a:t> детям»</a:t>
            </a:r>
            <a:r>
              <a:rPr sz="1800" spc="-3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национального проекта</a:t>
            </a:r>
            <a:endParaRPr sz="1800" dirty="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Microsoft Sans Serif"/>
                <a:cs typeface="Microsoft Sans Serif"/>
              </a:rPr>
              <a:t>«Молодёжь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-3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дети»</a:t>
            </a:r>
            <a:endParaRPr sz="1800"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09"/>
              </a:spcBef>
            </a:pPr>
            <a:endParaRPr sz="1800" dirty="0">
              <a:latin typeface="Microsoft Sans Serif"/>
              <a:cs typeface="Microsoft Sans Serif"/>
            </a:endParaRPr>
          </a:p>
          <a:p>
            <a:pPr marL="12700" marR="212725">
              <a:lnSpc>
                <a:spcPct val="98900"/>
              </a:lnSpc>
            </a:pPr>
            <a:r>
              <a:rPr lang="ru-RU" sz="1800" b="1" spc="-10" dirty="0" smtClean="0">
                <a:solidFill>
                  <a:schemeClr val="accent5">
                    <a:lumMod val="50000"/>
                  </a:schemeClr>
                </a:solidFill>
                <a:latin typeface="Arial"/>
                <a:cs typeface="Arial"/>
              </a:rPr>
              <a:t>В </a:t>
            </a:r>
            <a:r>
              <a:rPr lang="ru-RU" sz="1800" b="1" spc="-10" dirty="0" err="1" smtClean="0">
                <a:solidFill>
                  <a:schemeClr val="accent5">
                    <a:lumMod val="50000"/>
                  </a:schemeClr>
                </a:solidFill>
                <a:latin typeface="Arial"/>
                <a:cs typeface="Arial"/>
              </a:rPr>
              <a:t>Хунзахском</a:t>
            </a:r>
            <a:r>
              <a:rPr lang="ru-RU" sz="1800" b="1" spc="-10" dirty="0" smtClean="0">
                <a:solidFill>
                  <a:schemeClr val="accent5">
                    <a:lumMod val="50000"/>
                  </a:schemeClr>
                </a:solidFill>
                <a:latin typeface="Arial"/>
                <a:cs typeface="Arial"/>
              </a:rPr>
              <a:t> районе </a:t>
            </a:r>
            <a:r>
              <a:rPr sz="1800" b="1" dirty="0" err="1" smtClean="0">
                <a:solidFill>
                  <a:schemeClr val="accent5">
                    <a:lumMod val="50000"/>
                  </a:schemeClr>
                </a:solidFill>
                <a:latin typeface="Arial"/>
                <a:cs typeface="Arial"/>
              </a:rPr>
              <a:t>Единой</a:t>
            </a:r>
            <a:r>
              <a:rPr sz="1800" b="1" spc="-65" dirty="0" smtClean="0">
                <a:solidFill>
                  <a:schemeClr val="accent5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sz="1800" b="1" spc="-10" dirty="0" err="1" smtClean="0">
                <a:solidFill>
                  <a:schemeClr val="accent5">
                    <a:lumMod val="50000"/>
                  </a:schemeClr>
                </a:solidFill>
                <a:latin typeface="Arial"/>
                <a:cs typeface="Arial"/>
              </a:rPr>
              <a:t>модел</a:t>
            </a:r>
            <a:r>
              <a:rPr lang="ru-RU" sz="1800" b="1" spc="-10" dirty="0" err="1" smtClean="0">
                <a:solidFill>
                  <a:schemeClr val="accent5">
                    <a:lumMod val="50000"/>
                  </a:schemeClr>
                </a:solidFill>
                <a:latin typeface="Arial"/>
                <a:cs typeface="Arial"/>
              </a:rPr>
              <a:t>ью</a:t>
            </a:r>
            <a:r>
              <a:rPr sz="1800" b="1" spc="-10" dirty="0" smtClean="0">
                <a:solidFill>
                  <a:schemeClr val="accent5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sz="1800" b="1" spc="-10" dirty="0" err="1" smtClean="0">
                <a:solidFill>
                  <a:schemeClr val="accent5">
                    <a:lumMod val="50000"/>
                  </a:schemeClr>
                </a:solidFill>
                <a:latin typeface="Arial"/>
                <a:cs typeface="Arial"/>
              </a:rPr>
              <a:t>профориентации</a:t>
            </a:r>
            <a:endParaRPr sz="1800" b="1" dirty="0">
              <a:solidFill>
                <a:schemeClr val="accent5">
                  <a:lumMod val="50000"/>
                </a:schemeClr>
              </a:solidFill>
              <a:latin typeface="Arial"/>
              <a:cs typeface="Arial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86342" y="1319783"/>
            <a:ext cx="5545455" cy="1554480"/>
            <a:chOff x="386342" y="1319783"/>
            <a:chExt cx="5545455" cy="1554480"/>
          </a:xfrm>
        </p:grpSpPr>
        <p:sp>
          <p:nvSpPr>
            <p:cNvPr id="13" name="object 13"/>
            <p:cNvSpPr/>
            <p:nvPr/>
          </p:nvSpPr>
          <p:spPr>
            <a:xfrm>
              <a:off x="719327" y="1325879"/>
              <a:ext cx="5206365" cy="1542415"/>
            </a:xfrm>
            <a:custGeom>
              <a:avLst/>
              <a:gdLst/>
              <a:ahLst/>
              <a:cxnLst/>
              <a:rect l="l" t="t" r="r" b="b"/>
              <a:pathLst>
                <a:path w="5206365" h="1542414">
                  <a:moveTo>
                    <a:pt x="0" y="158115"/>
                  </a:moveTo>
                  <a:lnTo>
                    <a:pt x="8059" y="108118"/>
                  </a:lnTo>
                  <a:lnTo>
                    <a:pt x="30502" y="64712"/>
                  </a:lnTo>
                  <a:lnTo>
                    <a:pt x="64725" y="30492"/>
                  </a:lnTo>
                  <a:lnTo>
                    <a:pt x="108126" y="8055"/>
                  </a:lnTo>
                  <a:lnTo>
                    <a:pt x="158102" y="0"/>
                  </a:lnTo>
                  <a:lnTo>
                    <a:pt x="5047869" y="0"/>
                  </a:lnTo>
                  <a:lnTo>
                    <a:pt x="5097865" y="8055"/>
                  </a:lnTo>
                  <a:lnTo>
                    <a:pt x="5141271" y="30492"/>
                  </a:lnTo>
                  <a:lnTo>
                    <a:pt x="5175491" y="64712"/>
                  </a:lnTo>
                  <a:lnTo>
                    <a:pt x="5197928" y="108118"/>
                  </a:lnTo>
                  <a:lnTo>
                    <a:pt x="5205984" y="158115"/>
                  </a:lnTo>
                  <a:lnTo>
                    <a:pt x="5205984" y="1384173"/>
                  </a:lnTo>
                  <a:lnTo>
                    <a:pt x="5197928" y="1434169"/>
                  </a:lnTo>
                  <a:lnTo>
                    <a:pt x="5175491" y="1477575"/>
                  </a:lnTo>
                  <a:lnTo>
                    <a:pt x="5141271" y="1511795"/>
                  </a:lnTo>
                  <a:lnTo>
                    <a:pt x="5097865" y="1534232"/>
                  </a:lnTo>
                  <a:lnTo>
                    <a:pt x="5047869" y="1542288"/>
                  </a:lnTo>
                  <a:lnTo>
                    <a:pt x="158102" y="1542288"/>
                  </a:lnTo>
                  <a:lnTo>
                    <a:pt x="108126" y="1534232"/>
                  </a:lnTo>
                  <a:lnTo>
                    <a:pt x="64725" y="1511795"/>
                  </a:lnTo>
                  <a:lnTo>
                    <a:pt x="30502" y="1477575"/>
                  </a:lnTo>
                  <a:lnTo>
                    <a:pt x="8059" y="1434169"/>
                  </a:lnTo>
                  <a:lnTo>
                    <a:pt x="0" y="1384173"/>
                  </a:lnTo>
                  <a:lnTo>
                    <a:pt x="0" y="158115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06232" y="1661133"/>
              <a:ext cx="495300" cy="989965"/>
            </a:xfrm>
            <a:custGeom>
              <a:avLst/>
              <a:gdLst/>
              <a:ahLst/>
              <a:cxnLst/>
              <a:rect l="l" t="t" r="r" b="b"/>
              <a:pathLst>
                <a:path w="495300" h="989964">
                  <a:moveTo>
                    <a:pt x="0" y="0"/>
                  </a:moveTo>
                  <a:lnTo>
                    <a:pt x="247222" y="0"/>
                  </a:lnTo>
                  <a:lnTo>
                    <a:pt x="495155" y="492253"/>
                  </a:lnTo>
                  <a:lnTo>
                    <a:pt x="247222" y="989625"/>
                  </a:lnTo>
                  <a:lnTo>
                    <a:pt x="0" y="989625"/>
                  </a:lnTo>
                  <a:lnTo>
                    <a:pt x="247222" y="492253"/>
                  </a:lnTo>
                  <a:lnTo>
                    <a:pt x="0" y="0"/>
                  </a:lnTo>
                  <a:close/>
                </a:path>
              </a:pathLst>
            </a:custGeom>
            <a:ln w="34047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312267" y="3699601"/>
            <a:ext cx="5535930" cy="1134110"/>
            <a:chOff x="395486" y="4184903"/>
            <a:chExt cx="5535930" cy="1134110"/>
          </a:xfrm>
        </p:grpSpPr>
        <p:sp>
          <p:nvSpPr>
            <p:cNvPr id="16" name="object 16"/>
            <p:cNvSpPr/>
            <p:nvPr/>
          </p:nvSpPr>
          <p:spPr>
            <a:xfrm>
              <a:off x="719327" y="4190999"/>
              <a:ext cx="5206365" cy="1122045"/>
            </a:xfrm>
            <a:custGeom>
              <a:avLst/>
              <a:gdLst/>
              <a:ahLst/>
              <a:cxnLst/>
              <a:rect l="l" t="t" r="r" b="b"/>
              <a:pathLst>
                <a:path w="5206365" h="1122045">
                  <a:moveTo>
                    <a:pt x="0" y="114935"/>
                  </a:moveTo>
                  <a:lnTo>
                    <a:pt x="9035" y="70187"/>
                  </a:lnTo>
                  <a:lnTo>
                    <a:pt x="33675" y="33655"/>
                  </a:lnTo>
                  <a:lnTo>
                    <a:pt x="70224" y="9028"/>
                  </a:lnTo>
                  <a:lnTo>
                    <a:pt x="114985" y="0"/>
                  </a:lnTo>
                  <a:lnTo>
                    <a:pt x="5091049" y="0"/>
                  </a:lnTo>
                  <a:lnTo>
                    <a:pt x="5135796" y="9028"/>
                  </a:lnTo>
                  <a:lnTo>
                    <a:pt x="5172329" y="33655"/>
                  </a:lnTo>
                  <a:lnTo>
                    <a:pt x="5196955" y="70187"/>
                  </a:lnTo>
                  <a:lnTo>
                    <a:pt x="5205984" y="114935"/>
                  </a:lnTo>
                  <a:lnTo>
                    <a:pt x="5205984" y="1006729"/>
                  </a:lnTo>
                  <a:lnTo>
                    <a:pt x="5196955" y="1051476"/>
                  </a:lnTo>
                  <a:lnTo>
                    <a:pt x="5172329" y="1088008"/>
                  </a:lnTo>
                  <a:lnTo>
                    <a:pt x="5135796" y="1112635"/>
                  </a:lnTo>
                  <a:lnTo>
                    <a:pt x="5091049" y="1121664"/>
                  </a:lnTo>
                  <a:lnTo>
                    <a:pt x="114985" y="1121664"/>
                  </a:lnTo>
                  <a:lnTo>
                    <a:pt x="70224" y="1112635"/>
                  </a:lnTo>
                  <a:lnTo>
                    <a:pt x="33675" y="1088008"/>
                  </a:lnTo>
                  <a:lnTo>
                    <a:pt x="9035" y="1051476"/>
                  </a:lnTo>
                  <a:lnTo>
                    <a:pt x="0" y="1006729"/>
                  </a:lnTo>
                  <a:lnTo>
                    <a:pt x="0" y="114935"/>
                  </a:lnTo>
                  <a:close/>
                </a:path>
              </a:pathLst>
            </a:custGeom>
            <a:ln w="12191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15376" y="4248884"/>
              <a:ext cx="495300" cy="989965"/>
            </a:xfrm>
            <a:custGeom>
              <a:avLst/>
              <a:gdLst/>
              <a:ahLst/>
              <a:cxnLst/>
              <a:rect l="l" t="t" r="r" b="b"/>
              <a:pathLst>
                <a:path w="495300" h="989964">
                  <a:moveTo>
                    <a:pt x="0" y="0"/>
                  </a:moveTo>
                  <a:lnTo>
                    <a:pt x="247222" y="0"/>
                  </a:lnTo>
                  <a:lnTo>
                    <a:pt x="495155" y="492253"/>
                  </a:lnTo>
                  <a:lnTo>
                    <a:pt x="247222" y="989625"/>
                  </a:lnTo>
                  <a:lnTo>
                    <a:pt x="0" y="989625"/>
                  </a:lnTo>
                  <a:lnTo>
                    <a:pt x="247222" y="492253"/>
                  </a:lnTo>
                  <a:lnTo>
                    <a:pt x="0" y="0"/>
                  </a:lnTo>
                  <a:close/>
                </a:path>
              </a:pathLst>
            </a:custGeom>
            <a:ln w="34047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1" r="22499"/>
          <a:stretch/>
        </p:blipFill>
        <p:spPr>
          <a:xfrm>
            <a:off x="6610260" y="0"/>
            <a:ext cx="5029200" cy="68580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19327" y="3699601"/>
            <a:ext cx="46786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2395">
              <a:lnSpc>
                <a:spcPct val="100000"/>
              </a:lnSpc>
              <a:spcBef>
                <a:spcPts val="5"/>
              </a:spcBef>
            </a:pPr>
            <a:r>
              <a:rPr lang="ru-RU" sz="1800" spc="-10" dirty="0" smtClean="0">
                <a:latin typeface="Arial Black"/>
                <a:cs typeface="Arial Black"/>
              </a:rPr>
              <a:t>ОХВАЧЕНО</a:t>
            </a:r>
            <a:endParaRPr lang="ru-RU" sz="1800" dirty="0" smtClean="0">
              <a:latin typeface="Arial Black"/>
              <a:cs typeface="Arial Black"/>
            </a:endParaRPr>
          </a:p>
          <a:p>
            <a:pPr marL="112395">
              <a:lnSpc>
                <a:spcPct val="100000"/>
              </a:lnSpc>
            </a:pPr>
            <a:r>
              <a:rPr lang="ru-RU" sz="1800" dirty="0" smtClean="0">
                <a:latin typeface="Arial Black"/>
                <a:cs typeface="Arial Black"/>
              </a:rPr>
              <a:t>БОЛЕЕ </a:t>
            </a:r>
            <a:r>
              <a:rPr lang="ru-RU" dirty="0" smtClean="0">
                <a:latin typeface="Arial Black"/>
                <a:cs typeface="Arial Black"/>
              </a:rPr>
              <a:t>1200</a:t>
            </a:r>
            <a:r>
              <a:rPr lang="ru-RU" sz="1800" spc="-35" dirty="0" smtClean="0">
                <a:latin typeface="Arial Black"/>
                <a:cs typeface="Arial Black"/>
              </a:rPr>
              <a:t> </a:t>
            </a:r>
            <a:r>
              <a:rPr lang="ru-RU" sz="1800" spc="-10" dirty="0" smtClean="0">
                <a:latin typeface="Arial Black"/>
                <a:cs typeface="Arial Black"/>
              </a:rPr>
              <a:t>ОБУЧАЮЩИХСЯ</a:t>
            </a:r>
            <a:endParaRPr lang="ru-RU" sz="1800" dirty="0" smtClean="0">
              <a:latin typeface="Arial Black"/>
              <a:cs typeface="Arial Black"/>
            </a:endParaRPr>
          </a:p>
          <a:p>
            <a:pPr marL="112395">
              <a:lnSpc>
                <a:spcPct val="100000"/>
              </a:lnSpc>
              <a:spcBef>
                <a:spcPts val="25"/>
              </a:spcBef>
            </a:pPr>
            <a:r>
              <a:rPr lang="ru-RU" sz="1800" spc="-10" dirty="0" smtClean="0">
                <a:latin typeface="Microsoft Sans Serif"/>
                <a:cs typeface="Microsoft Sans Serif"/>
              </a:rPr>
              <a:t>6-</a:t>
            </a:r>
            <a:r>
              <a:rPr lang="ru-RU" sz="1800" spc="-20" dirty="0" smtClean="0">
                <a:latin typeface="Microsoft Sans Serif"/>
                <a:cs typeface="Microsoft Sans Serif"/>
              </a:rPr>
              <a:t>11</a:t>
            </a:r>
            <a:r>
              <a:rPr lang="ru-RU" sz="1800" spc="-75" dirty="0" smtClean="0">
                <a:latin typeface="Microsoft Sans Serif"/>
                <a:cs typeface="Microsoft Sans Serif"/>
              </a:rPr>
              <a:t> </a:t>
            </a:r>
            <a:r>
              <a:rPr lang="ru-RU" sz="1800" dirty="0" smtClean="0">
                <a:latin typeface="Microsoft Sans Serif"/>
                <a:cs typeface="Microsoft Sans Serif"/>
              </a:rPr>
              <a:t>классов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59307" y="930402"/>
            <a:ext cx="502793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 smtClean="0">
                <a:solidFill>
                  <a:srgbClr val="40689A"/>
                </a:solidFill>
                <a:latin typeface="Arial Black"/>
                <a:cs typeface="Arial Black"/>
              </a:rPr>
              <a:t>В</a:t>
            </a:r>
            <a:r>
              <a:rPr lang="ru-RU" sz="1800" dirty="0" smtClean="0">
                <a:solidFill>
                  <a:srgbClr val="40689A"/>
                </a:solidFill>
                <a:latin typeface="Arial Black"/>
                <a:cs typeface="Arial Black"/>
              </a:rPr>
              <a:t> РАЙОНЕ </a:t>
            </a:r>
            <a:r>
              <a:rPr sz="1800" dirty="0" smtClean="0">
                <a:solidFill>
                  <a:srgbClr val="40689A"/>
                </a:solidFill>
                <a:latin typeface="Arial Black"/>
                <a:cs typeface="Arial Black"/>
              </a:rPr>
              <a:t>ОРГАНИЗОВАНО</a:t>
            </a:r>
            <a:r>
              <a:rPr lang="ru-RU" sz="1800" dirty="0" smtClean="0">
                <a:solidFill>
                  <a:srgbClr val="40689A"/>
                </a:solidFill>
                <a:latin typeface="Arial Black"/>
                <a:cs typeface="Arial Black"/>
              </a:rPr>
              <a:t> О</a:t>
            </a:r>
            <a:r>
              <a:rPr sz="1800" spc="-10" dirty="0" smtClean="0">
                <a:solidFill>
                  <a:srgbClr val="40689A"/>
                </a:solidFill>
                <a:latin typeface="Arial Black"/>
                <a:cs typeface="Arial Black"/>
              </a:rPr>
              <a:t>БУЧЕНИЕ</a:t>
            </a:r>
            <a:endParaRPr sz="1800" dirty="0">
              <a:latin typeface="Arial Black"/>
              <a:cs typeface="Arial Black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951308" y="1479378"/>
            <a:ext cx="47948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40689A"/>
                </a:solidFill>
              </a:rPr>
              <a:t>ШКОЛЬНИКОВ</a:t>
            </a:r>
            <a:r>
              <a:rPr sz="1800" spc="-45" dirty="0">
                <a:solidFill>
                  <a:srgbClr val="40689A"/>
                </a:solidFill>
              </a:rPr>
              <a:t> </a:t>
            </a:r>
            <a:r>
              <a:rPr sz="1800" dirty="0">
                <a:solidFill>
                  <a:srgbClr val="40689A"/>
                </a:solidFill>
              </a:rPr>
              <a:t>ПЕРВОЙ</a:t>
            </a:r>
            <a:r>
              <a:rPr sz="1800" spc="-45" dirty="0">
                <a:solidFill>
                  <a:srgbClr val="40689A"/>
                </a:solidFill>
              </a:rPr>
              <a:t> </a:t>
            </a:r>
            <a:r>
              <a:rPr sz="1800" spc="-10" dirty="0">
                <a:solidFill>
                  <a:srgbClr val="40689A"/>
                </a:solidFill>
              </a:rPr>
              <a:t>ПРОФЕССИИ</a:t>
            </a:r>
            <a:endParaRPr sz="1800" dirty="0"/>
          </a:p>
        </p:txBody>
      </p:sp>
      <p:sp>
        <p:nvSpPr>
          <p:cNvPr id="13" name="object 13"/>
          <p:cNvSpPr txBox="1"/>
          <p:nvPr/>
        </p:nvSpPr>
        <p:spPr>
          <a:xfrm>
            <a:off x="805383" y="2384883"/>
            <a:ext cx="4977765" cy="136575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40640">
              <a:lnSpc>
                <a:spcPct val="100000"/>
              </a:lnSpc>
              <a:spcBef>
                <a:spcPts val="110"/>
              </a:spcBef>
            </a:pPr>
            <a:r>
              <a:rPr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по</a:t>
            </a:r>
            <a:r>
              <a:rPr spc="-30"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 </a:t>
            </a:r>
            <a:r>
              <a:rPr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наиболее</a:t>
            </a:r>
            <a:r>
              <a:rPr spc="-75"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 </a:t>
            </a:r>
            <a:r>
              <a:rPr spc="-10"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востребованным</a:t>
            </a:r>
            <a:r>
              <a:rPr spc="-55"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 </a:t>
            </a:r>
            <a:r>
              <a:rPr spc="-10"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профессиям</a:t>
            </a:r>
            <a:endParaRPr dirty="0">
              <a:latin typeface="Yu Gothic UI Semibold" panose="020B0700000000000000" pitchFamily="34" charset="-128"/>
              <a:ea typeface="Yu Gothic UI Semibold" panose="020B0700000000000000" pitchFamily="34" charset="-128"/>
              <a:cs typeface="Microsoft Sans Serif"/>
            </a:endParaRPr>
          </a:p>
          <a:p>
            <a:pPr marL="327025" indent="-286385">
              <a:lnSpc>
                <a:spcPct val="100000"/>
              </a:lnSpc>
              <a:buClr>
                <a:srgbClr val="40689A"/>
              </a:buClr>
              <a:buFont typeface="Wingdings"/>
              <a:buChar char=""/>
              <a:tabLst>
                <a:tab pos="327025" algn="l"/>
              </a:tabLst>
            </a:pPr>
            <a:r>
              <a:rPr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«</a:t>
            </a:r>
            <a:r>
              <a:rPr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младшая</a:t>
            </a:r>
            <a:r>
              <a:rPr spc="-75"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 </a:t>
            </a:r>
            <a:r>
              <a:rPr spc="-10"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медсестра</a:t>
            </a:r>
            <a:r>
              <a:rPr spc="-90"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 </a:t>
            </a:r>
            <a:r>
              <a:rPr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по</a:t>
            </a:r>
            <a:r>
              <a:rPr spc="-30"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 </a:t>
            </a:r>
            <a:r>
              <a:rPr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уходу</a:t>
            </a:r>
            <a:r>
              <a:rPr spc="-35"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 </a:t>
            </a:r>
            <a:r>
              <a:rPr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за</a:t>
            </a:r>
            <a:r>
              <a:rPr spc="-25"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 </a:t>
            </a:r>
            <a:r>
              <a:rPr spc="-10"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больными»,</a:t>
            </a:r>
            <a:endParaRPr dirty="0">
              <a:latin typeface="Yu Gothic UI Semibold" panose="020B0700000000000000" pitchFamily="34" charset="-128"/>
              <a:ea typeface="Yu Gothic UI Semibold" panose="020B0700000000000000" pitchFamily="34" charset="-128"/>
              <a:cs typeface="Microsoft Sans Serif"/>
            </a:endParaRPr>
          </a:p>
          <a:p>
            <a:pPr marL="327025" indent="-286385">
              <a:lnSpc>
                <a:spcPct val="100000"/>
              </a:lnSpc>
              <a:spcBef>
                <a:spcPts val="5"/>
              </a:spcBef>
              <a:buClr>
                <a:srgbClr val="40689A"/>
              </a:buClr>
              <a:buFont typeface="Wingdings"/>
              <a:buChar char=""/>
              <a:tabLst>
                <a:tab pos="327025" algn="l"/>
              </a:tabLst>
            </a:pPr>
            <a:r>
              <a:rPr spc="-10" dirty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«</a:t>
            </a:r>
            <a:r>
              <a:rPr spc="-10" dirty="0" err="1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повар</a:t>
            </a:r>
            <a:r>
              <a:rPr spc="-1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  <a:cs typeface="Microsoft Sans Serif"/>
              </a:rPr>
              <a:t>»</a:t>
            </a:r>
            <a:endParaRPr dirty="0">
              <a:latin typeface="Yu Gothic UI Semibold" panose="020B0700000000000000" pitchFamily="34" charset="-128"/>
              <a:ea typeface="Yu Gothic UI Semibold" panose="020B0700000000000000" pitchFamily="34" charset="-128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500" dirty="0">
              <a:latin typeface="Microsoft Sans Serif"/>
              <a:cs typeface="Microsoft Sans Serif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34943" y="969248"/>
            <a:ext cx="398780" cy="567055"/>
          </a:xfrm>
          <a:custGeom>
            <a:avLst/>
            <a:gdLst/>
            <a:ahLst/>
            <a:cxnLst/>
            <a:rect l="l" t="t" r="r" b="b"/>
            <a:pathLst>
              <a:path w="398780" h="567055">
                <a:moveTo>
                  <a:pt x="0" y="0"/>
                </a:moveTo>
                <a:lnTo>
                  <a:pt x="198852" y="0"/>
                </a:lnTo>
                <a:lnTo>
                  <a:pt x="398276" y="281927"/>
                </a:lnTo>
                <a:lnTo>
                  <a:pt x="198852" y="566785"/>
                </a:lnTo>
                <a:lnTo>
                  <a:pt x="0" y="566785"/>
                </a:lnTo>
                <a:lnTo>
                  <a:pt x="198852" y="281926"/>
                </a:lnTo>
                <a:lnTo>
                  <a:pt x="0" y="0"/>
                </a:lnTo>
                <a:close/>
              </a:path>
            </a:pathLst>
          </a:custGeom>
          <a:ln w="25795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33333"/>
          <a:stretch/>
        </p:blipFill>
        <p:spPr>
          <a:xfrm>
            <a:off x="6669093" y="0"/>
            <a:ext cx="457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073" y="1356359"/>
            <a:ext cx="7142526" cy="407572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60119" y="3521415"/>
            <a:ext cx="4343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МКОУ «</a:t>
            </a:r>
            <a:r>
              <a:rPr lang="ru-RU" dirty="0" err="1"/>
              <a:t>Аранинская</a:t>
            </a:r>
            <a:r>
              <a:rPr lang="ru-RU" dirty="0"/>
              <a:t> СОШ»</a:t>
            </a:r>
            <a:br>
              <a:rPr lang="ru-RU" dirty="0"/>
            </a:br>
            <a:r>
              <a:rPr lang="ru-RU" dirty="0"/>
              <a:t>МКОУ «Ободинская СОШ»</a:t>
            </a:r>
            <a:br>
              <a:rPr lang="ru-RU" dirty="0"/>
            </a:br>
            <a:r>
              <a:rPr lang="ru-RU" dirty="0"/>
              <a:t>МКОУ «</a:t>
            </a:r>
            <a:r>
              <a:rPr lang="ru-RU" dirty="0" err="1"/>
              <a:t>Батлаичская</a:t>
            </a:r>
            <a:r>
              <a:rPr lang="ru-RU" dirty="0"/>
              <a:t> СОШ»</a:t>
            </a:r>
            <a:br>
              <a:rPr lang="ru-RU" dirty="0"/>
            </a:br>
            <a:r>
              <a:rPr lang="ru-RU" dirty="0"/>
              <a:t>МКОУ «</a:t>
            </a:r>
            <a:r>
              <a:rPr lang="ru-RU" dirty="0" err="1"/>
              <a:t>Танусинская</a:t>
            </a:r>
            <a:r>
              <a:rPr lang="ru-RU" dirty="0"/>
              <a:t> СОШ»</a:t>
            </a:r>
            <a:br>
              <a:rPr lang="ru-RU" dirty="0"/>
            </a:br>
            <a:r>
              <a:rPr lang="ru-RU" dirty="0"/>
              <a:t>МКОУ «</a:t>
            </a:r>
            <a:r>
              <a:rPr lang="ru-RU" dirty="0" err="1"/>
              <a:t>Хунзахская</a:t>
            </a:r>
            <a:r>
              <a:rPr lang="ru-RU" dirty="0"/>
              <a:t> СОШ №1»</a:t>
            </a:r>
            <a:br>
              <a:rPr lang="ru-RU" dirty="0"/>
            </a:br>
            <a:r>
              <a:rPr lang="ru-RU" dirty="0"/>
              <a:t>МКОУ «</a:t>
            </a:r>
            <a:r>
              <a:rPr lang="ru-RU" dirty="0" err="1"/>
              <a:t>Гацалухская</a:t>
            </a:r>
            <a:r>
              <a:rPr lang="ru-RU" dirty="0"/>
              <a:t> ООШ»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83837" y="2933685"/>
            <a:ext cx="36892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60A8AB"/>
                </a:solidFill>
                <a:latin typeface="Arial Black"/>
                <a:cs typeface="Arial Black"/>
              </a:rPr>
              <a:t>по </a:t>
            </a:r>
            <a:r>
              <a:rPr lang="ru-RU" dirty="0" smtClean="0">
                <a:solidFill>
                  <a:srgbClr val="60A8AB"/>
                </a:solidFill>
                <a:latin typeface="Arial Black"/>
                <a:cs typeface="Arial Black"/>
              </a:rPr>
              <a:t>направлению </a:t>
            </a:r>
            <a:r>
              <a:rPr lang="ru-RU" dirty="0">
                <a:solidFill>
                  <a:srgbClr val="60A8AB"/>
                </a:solidFill>
                <a:latin typeface="Arial Black"/>
                <a:cs typeface="Arial Black"/>
              </a:rPr>
              <a:t>«Наука» - 80 </a:t>
            </a:r>
            <a:r>
              <a:rPr lang="ru-RU" dirty="0" smtClean="0">
                <a:solidFill>
                  <a:srgbClr val="60A8AB"/>
                </a:solidFill>
                <a:latin typeface="Arial Black"/>
                <a:cs typeface="Arial Black"/>
              </a:rPr>
              <a:t>учащихся</a:t>
            </a:r>
            <a:endParaRPr lang="ru-RU" dirty="0" smtClean="0">
              <a:solidFill>
                <a:srgbClr val="60A8AB"/>
              </a:solidFill>
            </a:endParaRPr>
          </a:p>
        </p:txBody>
      </p:sp>
      <p:grpSp>
        <p:nvGrpSpPr>
          <p:cNvPr id="23" name="object 15"/>
          <p:cNvGrpSpPr/>
          <p:nvPr/>
        </p:nvGrpSpPr>
        <p:grpSpPr>
          <a:xfrm>
            <a:off x="511422" y="3521414"/>
            <a:ext cx="3953338" cy="1860729"/>
            <a:chOff x="548254" y="4642104"/>
            <a:chExt cx="5176397" cy="899160"/>
          </a:xfrm>
        </p:grpSpPr>
        <p:sp>
          <p:nvSpPr>
            <p:cNvPr id="24" name="object 16"/>
            <p:cNvSpPr/>
            <p:nvPr/>
          </p:nvSpPr>
          <p:spPr>
            <a:xfrm>
              <a:off x="819911" y="4642104"/>
              <a:ext cx="4904740" cy="899160"/>
            </a:xfrm>
            <a:custGeom>
              <a:avLst/>
              <a:gdLst/>
              <a:ahLst/>
              <a:cxnLst/>
              <a:rect l="l" t="t" r="r" b="b"/>
              <a:pathLst>
                <a:path w="4904740" h="899160">
                  <a:moveTo>
                    <a:pt x="0" y="81915"/>
                  </a:moveTo>
                  <a:lnTo>
                    <a:pt x="6437" y="50041"/>
                  </a:lnTo>
                  <a:lnTo>
                    <a:pt x="23993" y="24003"/>
                  </a:lnTo>
                  <a:lnTo>
                    <a:pt x="50031" y="6441"/>
                  </a:lnTo>
                  <a:lnTo>
                    <a:pt x="81915" y="0"/>
                  </a:lnTo>
                  <a:lnTo>
                    <a:pt x="4822317" y="0"/>
                  </a:lnTo>
                  <a:lnTo>
                    <a:pt x="4854190" y="6441"/>
                  </a:lnTo>
                  <a:lnTo>
                    <a:pt x="4880229" y="24003"/>
                  </a:lnTo>
                  <a:lnTo>
                    <a:pt x="4897790" y="50041"/>
                  </a:lnTo>
                  <a:lnTo>
                    <a:pt x="4904232" y="81915"/>
                  </a:lnTo>
                  <a:lnTo>
                    <a:pt x="4904232" y="817245"/>
                  </a:lnTo>
                  <a:lnTo>
                    <a:pt x="4897790" y="849118"/>
                  </a:lnTo>
                  <a:lnTo>
                    <a:pt x="4880229" y="875157"/>
                  </a:lnTo>
                  <a:lnTo>
                    <a:pt x="4854190" y="892718"/>
                  </a:lnTo>
                  <a:lnTo>
                    <a:pt x="4822317" y="899160"/>
                  </a:lnTo>
                  <a:lnTo>
                    <a:pt x="81915" y="899160"/>
                  </a:lnTo>
                  <a:lnTo>
                    <a:pt x="50031" y="892718"/>
                  </a:lnTo>
                  <a:lnTo>
                    <a:pt x="23993" y="875157"/>
                  </a:lnTo>
                  <a:lnTo>
                    <a:pt x="6437" y="849118"/>
                  </a:lnTo>
                  <a:lnTo>
                    <a:pt x="0" y="817245"/>
                  </a:lnTo>
                  <a:lnTo>
                    <a:pt x="0" y="81915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17"/>
            <p:cNvSpPr/>
            <p:nvPr/>
          </p:nvSpPr>
          <p:spPr>
            <a:xfrm>
              <a:off x="548254" y="4970854"/>
              <a:ext cx="398780" cy="287530"/>
            </a:xfrm>
            <a:custGeom>
              <a:avLst/>
              <a:gdLst/>
              <a:ahLst/>
              <a:cxnLst/>
              <a:rect l="l" t="t" r="r" b="b"/>
              <a:pathLst>
                <a:path w="398780" h="567054">
                  <a:moveTo>
                    <a:pt x="0" y="0"/>
                  </a:moveTo>
                  <a:lnTo>
                    <a:pt x="198852" y="0"/>
                  </a:lnTo>
                  <a:lnTo>
                    <a:pt x="398276" y="281926"/>
                  </a:lnTo>
                  <a:lnTo>
                    <a:pt x="198852" y="566785"/>
                  </a:lnTo>
                  <a:lnTo>
                    <a:pt x="0" y="566785"/>
                  </a:lnTo>
                  <a:lnTo>
                    <a:pt x="198852" y="281926"/>
                  </a:lnTo>
                  <a:lnTo>
                    <a:pt x="0" y="0"/>
                  </a:lnTo>
                  <a:close/>
                </a:path>
              </a:pathLst>
            </a:custGeom>
            <a:ln w="25795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13"/>
          <p:cNvSpPr txBox="1"/>
          <p:nvPr/>
        </p:nvSpPr>
        <p:spPr>
          <a:xfrm>
            <a:off x="815980" y="947882"/>
            <a:ext cx="4415790" cy="19518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384">
              <a:lnSpc>
                <a:spcPct val="100000"/>
              </a:lnSpc>
              <a:spcBef>
                <a:spcPts val="100"/>
              </a:spcBef>
            </a:pPr>
            <a:r>
              <a:rPr lang="ru-RU" sz="1800" dirty="0" smtClean="0">
                <a:solidFill>
                  <a:srgbClr val="40689A"/>
                </a:solidFill>
                <a:latin typeface="Arial Black"/>
                <a:cs typeface="Arial Black"/>
              </a:rPr>
              <a:t>В ХУНЗАХСКОМ РАЙОНЕ НА БАЗЕ МКОУ «</a:t>
            </a:r>
            <a:r>
              <a:rPr lang="ru-RU" sz="1800" dirty="0" err="1" smtClean="0">
                <a:solidFill>
                  <a:srgbClr val="40689A"/>
                </a:solidFill>
                <a:latin typeface="Arial Black"/>
                <a:cs typeface="Arial Black"/>
              </a:rPr>
              <a:t>Аранинская</a:t>
            </a:r>
            <a:r>
              <a:rPr lang="ru-RU" sz="1800" dirty="0" smtClean="0">
                <a:solidFill>
                  <a:srgbClr val="40689A"/>
                </a:solidFill>
                <a:latin typeface="Arial Black"/>
                <a:cs typeface="Arial Black"/>
              </a:rPr>
              <a:t> СОШ им. </a:t>
            </a:r>
            <a:r>
              <a:rPr lang="ru-RU" sz="1800" dirty="0" err="1" smtClean="0">
                <a:solidFill>
                  <a:srgbClr val="40689A"/>
                </a:solidFill>
                <a:latin typeface="Arial Black"/>
                <a:cs typeface="Arial Black"/>
              </a:rPr>
              <a:t>Р.Гамзатова</a:t>
            </a:r>
            <a:r>
              <a:rPr lang="ru-RU" sz="1800" dirty="0" smtClean="0">
                <a:solidFill>
                  <a:srgbClr val="40689A"/>
                </a:solidFill>
                <a:latin typeface="Arial Black"/>
                <a:cs typeface="Arial Black"/>
              </a:rPr>
              <a:t>» были организованы зимние и весенние смены</a:t>
            </a:r>
            <a:br>
              <a:rPr lang="ru-RU" sz="1800" dirty="0" smtClean="0">
                <a:solidFill>
                  <a:srgbClr val="40689A"/>
                </a:solidFill>
                <a:latin typeface="Arial Black"/>
                <a:cs typeface="Arial Black"/>
              </a:rPr>
            </a:br>
            <a:r>
              <a:rPr sz="1800" dirty="0" smtClean="0">
                <a:solidFill>
                  <a:srgbClr val="40689A"/>
                </a:solidFill>
                <a:latin typeface="Arial Black"/>
                <a:cs typeface="Arial Black"/>
              </a:rPr>
              <a:t>ЦЕНТР</a:t>
            </a:r>
            <a:r>
              <a:rPr lang="ru-RU" sz="1800" dirty="0" smtClean="0">
                <a:solidFill>
                  <a:srgbClr val="40689A"/>
                </a:solidFill>
                <a:latin typeface="Arial Black"/>
                <a:cs typeface="Arial Black"/>
              </a:rPr>
              <a:t>А</a:t>
            </a:r>
            <a:r>
              <a:rPr sz="1800" spc="-90" dirty="0" smtClean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40689A"/>
                </a:solidFill>
                <a:latin typeface="Arial Black"/>
                <a:cs typeface="Arial Black"/>
              </a:rPr>
              <a:t>РАЗВИТИЯ</a:t>
            </a:r>
            <a:r>
              <a:rPr sz="1800" spc="-100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40689A"/>
                </a:solidFill>
                <a:latin typeface="Arial Black"/>
                <a:cs typeface="Arial Black"/>
              </a:rPr>
              <a:t>ТАЛАНТОВ</a:t>
            </a:r>
            <a:endParaRPr sz="1800" dirty="0">
              <a:latin typeface="Arial Black"/>
              <a:cs typeface="Arial Black"/>
            </a:endParaRPr>
          </a:p>
          <a:p>
            <a:pPr marL="32384">
              <a:lnSpc>
                <a:spcPct val="100000"/>
              </a:lnSpc>
              <a:tabLst>
                <a:tab pos="2259965" algn="l"/>
              </a:tabLst>
            </a:pPr>
            <a:r>
              <a:rPr sz="1800" spc="-10" dirty="0">
                <a:solidFill>
                  <a:srgbClr val="40689A"/>
                </a:solidFill>
                <a:latin typeface="Arial Black"/>
                <a:cs typeface="Arial Black"/>
              </a:rPr>
              <a:t>«АЛЬТАИР»</a:t>
            </a:r>
            <a:r>
              <a:rPr sz="1800" dirty="0">
                <a:solidFill>
                  <a:srgbClr val="40689A"/>
                </a:solidFill>
                <a:latin typeface="Arial Black"/>
                <a:cs typeface="Arial Black"/>
              </a:rPr>
              <a:t>	</a:t>
            </a:r>
            <a:endParaRPr sz="18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79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56488" y="298704"/>
              <a:ext cx="4462780" cy="1755775"/>
            </a:xfrm>
            <a:custGeom>
              <a:avLst/>
              <a:gdLst/>
              <a:ahLst/>
              <a:cxnLst/>
              <a:rect l="l" t="t" r="r" b="b"/>
              <a:pathLst>
                <a:path w="4462780" h="1755775">
                  <a:moveTo>
                    <a:pt x="4462272" y="0"/>
                  </a:moveTo>
                  <a:lnTo>
                    <a:pt x="0" y="0"/>
                  </a:lnTo>
                  <a:lnTo>
                    <a:pt x="0" y="1755648"/>
                  </a:lnTo>
                  <a:lnTo>
                    <a:pt x="4462272" y="1755648"/>
                  </a:lnTo>
                  <a:lnTo>
                    <a:pt x="4462272" y="0"/>
                  </a:lnTo>
                  <a:close/>
                </a:path>
              </a:pathLst>
            </a:custGeom>
            <a:solidFill>
              <a:srgbClr val="2C4788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934618" y="317372"/>
            <a:ext cx="4202430" cy="1681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Arial Black"/>
                <a:cs typeface="Arial Black"/>
              </a:rPr>
              <a:t>РАЗРАБОТАНЫ</a:t>
            </a:r>
            <a:endParaRPr sz="18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FFFFFF"/>
                </a:solidFill>
                <a:latin typeface="Arial Black"/>
                <a:cs typeface="Arial Black"/>
              </a:rPr>
              <a:t>ГОСУДАРСТВЕННЫЕ УЧЕБНИКИ</a:t>
            </a:r>
            <a:endParaRPr sz="18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70"/>
              </a:spcBef>
            </a:pP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по</a:t>
            </a:r>
            <a:r>
              <a:rPr sz="18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истории</a:t>
            </a:r>
            <a:r>
              <a:rPr sz="18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с</a:t>
            </a:r>
            <a:r>
              <a:rPr sz="18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5</a:t>
            </a:r>
            <a:r>
              <a:rPr sz="18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по</a:t>
            </a:r>
            <a:r>
              <a:rPr sz="18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11</a:t>
            </a:r>
            <a:r>
              <a:rPr sz="18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25" dirty="0">
                <a:solidFill>
                  <a:srgbClr val="FFFFFF"/>
                </a:solidFill>
                <a:latin typeface="Arial"/>
                <a:cs typeface="Arial"/>
              </a:rPr>
              <a:t>кл.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Arial Black"/>
                <a:cs typeface="Arial Black"/>
              </a:rPr>
              <a:t>ПРИОБРЕТЕНЫ</a:t>
            </a:r>
            <a:r>
              <a:rPr sz="1800" spc="-1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для</a:t>
            </a:r>
            <a:r>
              <a:rPr sz="1800" b="1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всех</a:t>
            </a:r>
            <a:r>
              <a:rPr sz="1800" b="1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FFFFFF"/>
                </a:solidFill>
                <a:latin typeface="Arial"/>
                <a:cs typeface="Arial"/>
              </a:rPr>
              <a:t>школ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республики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0" y="268224"/>
            <a:ext cx="11984990" cy="4325620"/>
            <a:chOff x="0" y="268224"/>
            <a:chExt cx="11984990" cy="432562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68224"/>
              <a:ext cx="1027175" cy="90830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4"/>
              <a:ext cx="960119" cy="90525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722607" y="1283207"/>
              <a:ext cx="262255" cy="3310254"/>
            </a:xfrm>
            <a:custGeom>
              <a:avLst/>
              <a:gdLst/>
              <a:ahLst/>
              <a:cxnLst/>
              <a:rect l="l" t="t" r="r" b="b"/>
              <a:pathLst>
                <a:path w="262254" h="3310254">
                  <a:moveTo>
                    <a:pt x="262127" y="0"/>
                  </a:moveTo>
                  <a:lnTo>
                    <a:pt x="0" y="0"/>
                  </a:lnTo>
                  <a:lnTo>
                    <a:pt x="0" y="3310128"/>
                  </a:lnTo>
                  <a:lnTo>
                    <a:pt x="262127" y="3310128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45887" y="596934"/>
            <a:ext cx="8254640" cy="346461"/>
          </a:xfrm>
          <a:prstGeom prst="rect">
            <a:avLst/>
          </a:prstGeom>
        </p:spPr>
        <p:txBody>
          <a:bodyPr vert="horz" wrap="square" lIns="0" tIns="11513" rIns="0" bIns="0" rtlCol="0">
            <a:spAutoFit/>
          </a:bodyPr>
          <a:lstStyle/>
          <a:p>
            <a:pPr marL="11513">
              <a:spcBef>
                <a:spcPts val="91"/>
              </a:spcBef>
            </a:pPr>
            <a:r>
              <a:rPr sz="2176" dirty="0">
                <a:solidFill>
                  <a:schemeClr val="tx2"/>
                </a:solidFill>
              </a:rPr>
              <a:t>ПРЕПОДАВАНИЕ</a:t>
            </a:r>
            <a:r>
              <a:rPr sz="2176" spc="-59" dirty="0">
                <a:solidFill>
                  <a:schemeClr val="tx2"/>
                </a:solidFill>
              </a:rPr>
              <a:t> </a:t>
            </a:r>
            <a:r>
              <a:rPr sz="2176" dirty="0">
                <a:solidFill>
                  <a:schemeClr val="tx2"/>
                </a:solidFill>
              </a:rPr>
              <a:t>УЧЕБНОГО</a:t>
            </a:r>
            <a:r>
              <a:rPr sz="2176" spc="-77" dirty="0">
                <a:solidFill>
                  <a:schemeClr val="tx2"/>
                </a:solidFill>
              </a:rPr>
              <a:t> </a:t>
            </a:r>
            <a:r>
              <a:rPr sz="2176" dirty="0">
                <a:solidFill>
                  <a:schemeClr val="tx2"/>
                </a:solidFill>
              </a:rPr>
              <a:t>ПРЕДМЕТА</a:t>
            </a:r>
            <a:r>
              <a:rPr sz="2176" spc="-45" dirty="0">
                <a:solidFill>
                  <a:schemeClr val="tx2"/>
                </a:solidFill>
              </a:rPr>
              <a:t> </a:t>
            </a:r>
            <a:r>
              <a:rPr sz="2176" spc="-9" dirty="0">
                <a:solidFill>
                  <a:schemeClr val="tx2"/>
                </a:solidFill>
              </a:rPr>
              <a:t>«ИСТОРИЯ»</a:t>
            </a:r>
            <a:endParaRPr sz="2176" dirty="0">
              <a:solidFill>
                <a:schemeClr val="tx2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5888" y="1047818"/>
            <a:ext cx="9408793" cy="289449"/>
          </a:xfrm>
          <a:prstGeom prst="rect">
            <a:avLst/>
          </a:prstGeom>
        </p:spPr>
        <p:txBody>
          <a:bodyPr vert="horz" wrap="square" lIns="0" tIns="10361" rIns="0" bIns="0" rtlCol="0">
            <a:spAutoFit/>
          </a:bodyPr>
          <a:lstStyle/>
          <a:p>
            <a:pPr marL="11513">
              <a:spcBef>
                <a:spcPts val="82"/>
              </a:spcBef>
            </a:pPr>
            <a:r>
              <a:rPr sz="1813" b="1" i="1" dirty="0">
                <a:latin typeface="Arial"/>
                <a:cs typeface="Arial"/>
              </a:rPr>
              <a:t>(учебные</a:t>
            </a:r>
            <a:r>
              <a:rPr sz="1813" b="1" i="1" spc="-63" dirty="0">
                <a:latin typeface="Arial"/>
                <a:cs typeface="Arial"/>
              </a:rPr>
              <a:t> </a:t>
            </a:r>
            <a:r>
              <a:rPr sz="1813" b="1" i="1" dirty="0">
                <a:latin typeface="Arial"/>
                <a:cs typeface="Arial"/>
              </a:rPr>
              <a:t>курсы:</a:t>
            </a:r>
            <a:r>
              <a:rPr sz="1813" b="1" i="1" spc="-86" dirty="0">
                <a:latin typeface="Arial"/>
                <a:cs typeface="Arial"/>
              </a:rPr>
              <a:t> </a:t>
            </a:r>
            <a:r>
              <a:rPr sz="1813" i="1" dirty="0">
                <a:latin typeface="Arial"/>
                <a:cs typeface="Arial"/>
              </a:rPr>
              <a:t>«История</a:t>
            </a:r>
            <a:r>
              <a:rPr sz="1813" i="1" spc="-77" dirty="0">
                <a:latin typeface="Arial"/>
                <a:cs typeface="Arial"/>
              </a:rPr>
              <a:t> </a:t>
            </a:r>
            <a:r>
              <a:rPr sz="1813" i="1" dirty="0">
                <a:latin typeface="Arial"/>
                <a:cs typeface="Arial"/>
              </a:rPr>
              <a:t>России»,</a:t>
            </a:r>
            <a:r>
              <a:rPr sz="1813" i="1" spc="-68" dirty="0">
                <a:latin typeface="Arial"/>
                <a:cs typeface="Arial"/>
              </a:rPr>
              <a:t> </a:t>
            </a:r>
            <a:r>
              <a:rPr sz="1813" i="1" dirty="0">
                <a:latin typeface="Arial"/>
                <a:cs typeface="Arial"/>
              </a:rPr>
              <a:t>«Всеобщая</a:t>
            </a:r>
            <a:r>
              <a:rPr sz="1813" i="1" spc="-86" dirty="0">
                <a:latin typeface="Arial"/>
                <a:cs typeface="Arial"/>
              </a:rPr>
              <a:t> </a:t>
            </a:r>
            <a:r>
              <a:rPr sz="1813" i="1" spc="-9" dirty="0">
                <a:latin typeface="Arial"/>
                <a:cs typeface="Arial"/>
              </a:rPr>
              <a:t>история»,</a:t>
            </a:r>
            <a:r>
              <a:rPr sz="1813" i="1" spc="-113" dirty="0">
                <a:latin typeface="Arial"/>
                <a:cs typeface="Arial"/>
              </a:rPr>
              <a:t> </a:t>
            </a:r>
            <a:r>
              <a:rPr sz="1813" i="1" dirty="0">
                <a:latin typeface="Arial"/>
                <a:cs typeface="Arial"/>
              </a:rPr>
              <a:t>«История</a:t>
            </a:r>
            <a:r>
              <a:rPr sz="1813" i="1" spc="-77" dirty="0">
                <a:latin typeface="Arial"/>
                <a:cs typeface="Arial"/>
              </a:rPr>
              <a:t> </a:t>
            </a:r>
            <a:r>
              <a:rPr sz="1813" i="1" dirty="0">
                <a:latin typeface="Arial"/>
                <a:cs typeface="Arial"/>
              </a:rPr>
              <a:t>нашего</a:t>
            </a:r>
            <a:r>
              <a:rPr sz="1813" i="1" spc="-86" dirty="0">
                <a:latin typeface="Arial"/>
                <a:cs typeface="Arial"/>
              </a:rPr>
              <a:t> </a:t>
            </a:r>
            <a:r>
              <a:rPr sz="1813" i="1" spc="-9" dirty="0">
                <a:latin typeface="Arial"/>
                <a:cs typeface="Arial"/>
              </a:rPr>
              <a:t>края»)</a:t>
            </a:r>
            <a:endParaRPr sz="1813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45496" y="1664441"/>
            <a:ext cx="2760757" cy="49339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wrap="square" lIns="0" tIns="33963" rIns="0" bIns="0" rtlCol="0">
            <a:spAutoFit/>
          </a:bodyPr>
          <a:lstStyle/>
          <a:p>
            <a:pPr algn="ctr">
              <a:spcBef>
                <a:spcPts val="267"/>
              </a:spcBef>
            </a:pPr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с</a:t>
            </a:r>
            <a:r>
              <a:rPr sz="1450" spc="14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1</a:t>
            </a:r>
            <a:r>
              <a:rPr sz="145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сентября</a:t>
            </a:r>
            <a:r>
              <a:rPr sz="1450" spc="-5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r>
              <a:rPr sz="1450" spc="-27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spc="-18" dirty="0">
                <a:solidFill>
                  <a:srgbClr val="FFFFFF"/>
                </a:solidFill>
                <a:latin typeface="Arial Black"/>
                <a:cs typeface="Arial Black"/>
              </a:rPr>
              <a:t>года</a:t>
            </a:r>
            <a:endParaRPr sz="1450">
              <a:latin typeface="Arial Black"/>
              <a:cs typeface="Arial Black"/>
            </a:endParaRPr>
          </a:p>
          <a:p>
            <a:pPr marL="2878" algn="ctr">
              <a:spcBef>
                <a:spcPts val="131"/>
              </a:spcBef>
            </a:pPr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Новая</a:t>
            </a:r>
            <a:r>
              <a:rPr sz="1450" spc="-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spc="-9" dirty="0">
                <a:solidFill>
                  <a:srgbClr val="FFFFFF"/>
                </a:solidFill>
                <a:latin typeface="Arial Black"/>
                <a:cs typeface="Arial Black"/>
              </a:rPr>
              <a:t>программа</a:t>
            </a:r>
            <a:endParaRPr sz="145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6417" y="2313530"/>
            <a:ext cx="2660020" cy="205772"/>
          </a:xfrm>
          <a:prstGeom prst="rect">
            <a:avLst/>
          </a:prstGeom>
        </p:spPr>
        <p:txBody>
          <a:bodyPr vert="horz" wrap="square" lIns="0" tIns="10361" rIns="0" bIns="0" rtlCol="0">
            <a:spAutoFit/>
          </a:bodyPr>
          <a:lstStyle/>
          <a:p>
            <a:pPr marL="11513">
              <a:spcBef>
                <a:spcPts val="82"/>
              </a:spcBef>
            </a:pPr>
            <a:r>
              <a:rPr sz="1269" b="1" dirty="0">
                <a:latin typeface="Arial"/>
                <a:cs typeface="Arial"/>
              </a:rPr>
              <a:t>В</a:t>
            </a:r>
            <a:r>
              <a:rPr sz="1269" b="1" spc="-18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5</a:t>
            </a:r>
            <a:r>
              <a:rPr sz="1269" b="1" spc="-9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–</a:t>
            </a:r>
            <a:r>
              <a:rPr sz="1269" b="1" spc="-27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7</a:t>
            </a:r>
            <a:r>
              <a:rPr sz="1269" b="1" spc="-9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классах</a:t>
            </a:r>
            <a:r>
              <a:rPr sz="1269" b="1" spc="5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-</a:t>
            </a:r>
            <a:r>
              <a:rPr sz="1269" b="1" i="1" spc="-32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3</a:t>
            </a:r>
            <a:r>
              <a:rPr sz="1269" b="1" i="1" spc="-5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часа</a:t>
            </a:r>
            <a:r>
              <a:rPr sz="1269" b="1" i="1" spc="-9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в</a:t>
            </a:r>
            <a:r>
              <a:rPr sz="1269" b="1" i="1" spc="-18" dirty="0">
                <a:latin typeface="Arial"/>
                <a:cs typeface="Arial"/>
              </a:rPr>
              <a:t> </a:t>
            </a:r>
            <a:r>
              <a:rPr sz="1269" b="1" i="1" spc="-9" dirty="0">
                <a:latin typeface="Arial"/>
                <a:cs typeface="Arial"/>
              </a:rPr>
              <a:t>неделю</a:t>
            </a:r>
            <a:endParaRPr sz="1269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64897" y="2238743"/>
            <a:ext cx="2659445" cy="908529"/>
          </a:xfrm>
          <a:prstGeom prst="rect">
            <a:avLst/>
          </a:prstGeom>
        </p:spPr>
        <p:txBody>
          <a:bodyPr vert="horz" wrap="square" lIns="0" tIns="116279" rIns="0" bIns="0" rtlCol="0">
            <a:spAutoFit/>
          </a:bodyPr>
          <a:lstStyle/>
          <a:p>
            <a:pPr marL="11513">
              <a:spcBef>
                <a:spcPts val="916"/>
              </a:spcBef>
            </a:pPr>
            <a:r>
              <a:rPr sz="1269" b="1" dirty="0">
                <a:latin typeface="Arial"/>
                <a:cs typeface="Arial"/>
              </a:rPr>
              <a:t>В</a:t>
            </a:r>
            <a:r>
              <a:rPr sz="1269" b="1" spc="-23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5</a:t>
            </a:r>
            <a:r>
              <a:rPr sz="1269" b="1" spc="-9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–</a:t>
            </a:r>
            <a:r>
              <a:rPr sz="1269" b="1" spc="-27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7</a:t>
            </a:r>
            <a:r>
              <a:rPr sz="1269" b="1" spc="-9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классах </a:t>
            </a:r>
            <a:r>
              <a:rPr sz="1269" b="1" i="1" dirty="0">
                <a:latin typeface="Arial"/>
                <a:cs typeface="Arial"/>
              </a:rPr>
              <a:t>-</a:t>
            </a:r>
            <a:r>
              <a:rPr sz="1269" b="1" i="1" spc="-32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3</a:t>
            </a:r>
            <a:r>
              <a:rPr sz="1269" b="1" i="1" spc="-5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часа</a:t>
            </a:r>
            <a:r>
              <a:rPr sz="1269" b="1" i="1" spc="-9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в</a:t>
            </a:r>
            <a:r>
              <a:rPr sz="1269" b="1" i="1" spc="-18" dirty="0">
                <a:latin typeface="Arial"/>
                <a:cs typeface="Arial"/>
              </a:rPr>
              <a:t> </a:t>
            </a:r>
            <a:r>
              <a:rPr sz="1269" b="1" i="1" spc="-9" dirty="0">
                <a:latin typeface="Arial"/>
                <a:cs typeface="Arial"/>
              </a:rPr>
              <a:t>неделю</a:t>
            </a:r>
            <a:endParaRPr sz="1269">
              <a:latin typeface="Arial"/>
              <a:cs typeface="Arial"/>
            </a:endParaRPr>
          </a:p>
          <a:p>
            <a:pPr marL="11513">
              <a:spcBef>
                <a:spcPts val="829"/>
              </a:spcBef>
            </a:pPr>
            <a:r>
              <a:rPr sz="1269" b="1" dirty="0">
                <a:latin typeface="Arial"/>
                <a:cs typeface="Arial"/>
              </a:rPr>
              <a:t>В</a:t>
            </a:r>
            <a:r>
              <a:rPr sz="1269" b="1" spc="-27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8</a:t>
            </a:r>
            <a:r>
              <a:rPr sz="1269" b="1" spc="-14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классе</a:t>
            </a:r>
            <a:r>
              <a:rPr sz="1269" b="1" spc="-5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–</a:t>
            </a:r>
            <a:r>
              <a:rPr sz="1269" b="1" i="1" spc="-36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3</a:t>
            </a:r>
            <a:r>
              <a:rPr sz="1269" b="1" i="1" spc="-9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часа</a:t>
            </a:r>
            <a:r>
              <a:rPr sz="1269" b="1" i="1" spc="-14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в</a:t>
            </a:r>
            <a:r>
              <a:rPr sz="1269" b="1" i="1" spc="-23" dirty="0">
                <a:latin typeface="Arial"/>
                <a:cs typeface="Arial"/>
              </a:rPr>
              <a:t> </a:t>
            </a:r>
            <a:r>
              <a:rPr sz="1269" b="1" i="1" spc="-9" dirty="0">
                <a:latin typeface="Arial"/>
                <a:cs typeface="Arial"/>
              </a:rPr>
              <a:t>неделю</a:t>
            </a:r>
            <a:endParaRPr sz="1269">
              <a:latin typeface="Arial"/>
              <a:cs typeface="Arial"/>
            </a:endParaRPr>
          </a:p>
          <a:p>
            <a:pPr marL="11513">
              <a:spcBef>
                <a:spcPts val="848"/>
              </a:spcBef>
            </a:pPr>
            <a:r>
              <a:rPr sz="1269" b="1" dirty="0">
                <a:latin typeface="Arial"/>
                <a:cs typeface="Arial"/>
              </a:rPr>
              <a:t>В</a:t>
            </a:r>
            <a:r>
              <a:rPr sz="1269" b="1" spc="-27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9</a:t>
            </a:r>
            <a:r>
              <a:rPr sz="1269" b="1" spc="-14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классе</a:t>
            </a:r>
            <a:r>
              <a:rPr sz="1269" b="1" spc="-5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–</a:t>
            </a:r>
            <a:r>
              <a:rPr sz="1269" b="1" i="1" spc="-36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2</a:t>
            </a:r>
            <a:r>
              <a:rPr sz="1269" b="1" i="1" spc="-9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часа</a:t>
            </a:r>
            <a:r>
              <a:rPr sz="1269" b="1" i="1" spc="-14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в</a:t>
            </a:r>
            <a:r>
              <a:rPr sz="1269" b="1" i="1" spc="-23" dirty="0">
                <a:latin typeface="Arial"/>
                <a:cs typeface="Arial"/>
              </a:rPr>
              <a:t> </a:t>
            </a:r>
            <a:r>
              <a:rPr sz="1269" b="1" i="1" spc="-9" dirty="0">
                <a:latin typeface="Arial"/>
                <a:cs typeface="Arial"/>
              </a:rPr>
              <a:t>неделю</a:t>
            </a:r>
            <a:endParaRPr sz="1269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90469" y="2419147"/>
            <a:ext cx="3886704" cy="846954"/>
          </a:xfrm>
          <a:prstGeom prst="rect">
            <a:avLst/>
          </a:prstGeom>
        </p:spPr>
        <p:txBody>
          <a:bodyPr vert="horz" wrap="square" lIns="0" tIns="25328" rIns="0" bIns="0" rtlCol="0">
            <a:spAutoFit/>
          </a:bodyPr>
          <a:lstStyle/>
          <a:p>
            <a:pPr marL="11513">
              <a:spcBef>
                <a:spcPts val="199"/>
              </a:spcBef>
            </a:pPr>
            <a:r>
              <a:rPr sz="1269" b="1" dirty="0">
                <a:latin typeface="Arial"/>
                <a:cs typeface="Arial"/>
              </a:rPr>
              <a:t>В</a:t>
            </a:r>
            <a:r>
              <a:rPr sz="1269" b="1" spc="-32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8</a:t>
            </a:r>
            <a:r>
              <a:rPr sz="1269" b="1" spc="-18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–</a:t>
            </a:r>
            <a:r>
              <a:rPr sz="1269" b="1" spc="-36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9</a:t>
            </a:r>
            <a:r>
              <a:rPr sz="1269" b="1" spc="-18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классах</a:t>
            </a:r>
            <a:r>
              <a:rPr sz="1269" b="1" spc="-9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без</a:t>
            </a:r>
            <a:r>
              <a:rPr sz="1269" b="1" i="1" spc="-23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изменений</a:t>
            </a:r>
            <a:r>
              <a:rPr sz="1269" b="1" i="1" spc="23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-</a:t>
            </a:r>
            <a:r>
              <a:rPr sz="1269" b="1" i="1" spc="-41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2</a:t>
            </a:r>
            <a:r>
              <a:rPr sz="1269" b="1" i="1" spc="-18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часа</a:t>
            </a:r>
            <a:r>
              <a:rPr sz="1269" b="1" i="1" spc="-14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в</a:t>
            </a:r>
            <a:r>
              <a:rPr sz="1269" b="1" i="1" spc="-32" dirty="0">
                <a:latin typeface="Arial"/>
                <a:cs typeface="Arial"/>
              </a:rPr>
              <a:t> </a:t>
            </a:r>
            <a:r>
              <a:rPr sz="1269" b="1" i="1" spc="-9" dirty="0">
                <a:latin typeface="Arial"/>
                <a:cs typeface="Arial"/>
              </a:rPr>
              <a:t>неделю</a:t>
            </a:r>
            <a:endParaRPr sz="1269">
              <a:latin typeface="Arial"/>
              <a:cs typeface="Arial"/>
            </a:endParaRPr>
          </a:p>
          <a:p>
            <a:pPr marL="11513" marR="526699">
              <a:lnSpc>
                <a:spcPct val="107100"/>
              </a:lnSpc>
            </a:pPr>
            <a:r>
              <a:rPr sz="1269" b="1" dirty="0">
                <a:latin typeface="Arial"/>
                <a:cs typeface="Arial"/>
              </a:rPr>
              <a:t>В</a:t>
            </a:r>
            <a:r>
              <a:rPr sz="1269" b="1" spc="-36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10</a:t>
            </a:r>
            <a:r>
              <a:rPr sz="1269" b="1" spc="-27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–</a:t>
            </a:r>
            <a:r>
              <a:rPr sz="1269" b="1" spc="-23" dirty="0">
                <a:latin typeface="Arial"/>
                <a:cs typeface="Arial"/>
              </a:rPr>
              <a:t> </a:t>
            </a:r>
            <a:r>
              <a:rPr sz="1269" b="1" spc="-9" dirty="0">
                <a:latin typeface="Arial"/>
                <a:cs typeface="Arial"/>
              </a:rPr>
              <a:t>11</a:t>
            </a:r>
            <a:r>
              <a:rPr sz="1269" b="1" spc="-41" dirty="0">
                <a:latin typeface="Arial"/>
                <a:cs typeface="Arial"/>
              </a:rPr>
              <a:t> </a:t>
            </a:r>
            <a:r>
              <a:rPr sz="1269" b="1" dirty="0">
                <a:latin typeface="Arial"/>
                <a:cs typeface="Arial"/>
              </a:rPr>
              <a:t>класс</a:t>
            </a:r>
            <a:r>
              <a:rPr sz="1269" b="1" spc="-18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(2</a:t>
            </a:r>
            <a:r>
              <a:rPr sz="1269" b="1" i="1" spc="-23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часа</a:t>
            </a:r>
            <a:r>
              <a:rPr sz="1269" b="1" i="1" spc="-41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на</a:t>
            </a:r>
            <a:r>
              <a:rPr sz="1269" b="1" i="1" spc="-32" dirty="0">
                <a:latin typeface="Arial"/>
                <a:cs typeface="Arial"/>
              </a:rPr>
              <a:t> </a:t>
            </a:r>
            <a:r>
              <a:rPr sz="1269" b="1" i="1" spc="-9" dirty="0">
                <a:latin typeface="Arial"/>
                <a:cs typeface="Arial"/>
              </a:rPr>
              <a:t>базовом</a:t>
            </a:r>
            <a:r>
              <a:rPr sz="1269" b="1" i="1" spc="5" dirty="0">
                <a:latin typeface="Arial"/>
                <a:cs typeface="Arial"/>
              </a:rPr>
              <a:t> </a:t>
            </a:r>
            <a:r>
              <a:rPr sz="1269" b="1" i="1" spc="-9" dirty="0">
                <a:latin typeface="Arial"/>
                <a:cs typeface="Arial"/>
              </a:rPr>
              <a:t>уровне </a:t>
            </a:r>
            <a:r>
              <a:rPr sz="1269" b="1" i="1" dirty="0">
                <a:latin typeface="Arial"/>
                <a:cs typeface="Arial"/>
              </a:rPr>
              <a:t>и</a:t>
            </a:r>
            <a:r>
              <a:rPr sz="1269" b="1" i="1" spc="-18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4</a:t>
            </a:r>
            <a:r>
              <a:rPr sz="1269" b="1" i="1" spc="-27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часа</a:t>
            </a:r>
            <a:r>
              <a:rPr sz="1269" b="1" i="1" spc="-14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в</a:t>
            </a:r>
            <a:r>
              <a:rPr sz="1269" b="1" i="1" spc="-23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неделю</a:t>
            </a:r>
            <a:r>
              <a:rPr sz="1269" b="1" i="1" spc="9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на</a:t>
            </a:r>
            <a:r>
              <a:rPr sz="1269" b="1" i="1" spc="-9" dirty="0">
                <a:latin typeface="Arial"/>
                <a:cs typeface="Arial"/>
              </a:rPr>
              <a:t> углубленном)</a:t>
            </a:r>
            <a:endParaRPr sz="1269">
              <a:latin typeface="Arial"/>
              <a:cs typeface="Arial"/>
            </a:endParaRPr>
          </a:p>
          <a:p>
            <a:pPr marL="11513">
              <a:spcBef>
                <a:spcPts val="109"/>
              </a:spcBef>
            </a:pPr>
            <a:r>
              <a:rPr sz="1269" b="1" i="1" dirty="0">
                <a:latin typeface="Arial"/>
                <a:cs typeface="Arial"/>
              </a:rPr>
              <a:t>«История</a:t>
            </a:r>
            <a:r>
              <a:rPr sz="1269" b="1" i="1" spc="-45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России»,</a:t>
            </a:r>
            <a:r>
              <a:rPr sz="1269" b="1" i="1" spc="-45" dirty="0">
                <a:latin typeface="Arial"/>
                <a:cs typeface="Arial"/>
              </a:rPr>
              <a:t> </a:t>
            </a:r>
            <a:r>
              <a:rPr sz="1269" b="1" i="1" dirty="0">
                <a:latin typeface="Arial"/>
                <a:cs typeface="Arial"/>
              </a:rPr>
              <a:t>«Всеобщая</a:t>
            </a:r>
            <a:r>
              <a:rPr sz="1269" b="1" i="1" spc="-63" dirty="0">
                <a:latin typeface="Arial"/>
                <a:cs typeface="Arial"/>
              </a:rPr>
              <a:t> </a:t>
            </a:r>
            <a:r>
              <a:rPr sz="1269" b="1" i="1" spc="-9" dirty="0">
                <a:latin typeface="Arial"/>
                <a:cs typeface="Arial"/>
              </a:rPr>
              <a:t>история».</a:t>
            </a:r>
            <a:endParaRPr sz="1269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60637" y="1664441"/>
            <a:ext cx="2763059" cy="49339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wrap="square" lIns="0" tIns="33963" rIns="0" bIns="0" rtlCol="0">
            <a:spAutoFit/>
          </a:bodyPr>
          <a:lstStyle/>
          <a:p>
            <a:pPr marL="2878" algn="ctr">
              <a:spcBef>
                <a:spcPts val="267"/>
              </a:spcBef>
            </a:pPr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с</a:t>
            </a:r>
            <a:r>
              <a:rPr sz="1450" spc="27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1</a:t>
            </a:r>
            <a:r>
              <a:rPr sz="1450" spc="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сентября</a:t>
            </a:r>
            <a:r>
              <a:rPr sz="1450" spc="-41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2026</a:t>
            </a:r>
            <a:r>
              <a:rPr sz="1450" spc="-14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spc="-18" dirty="0">
                <a:solidFill>
                  <a:srgbClr val="FFFFFF"/>
                </a:solidFill>
                <a:latin typeface="Arial Black"/>
                <a:cs typeface="Arial Black"/>
              </a:rPr>
              <a:t>года</a:t>
            </a:r>
            <a:endParaRPr sz="1450">
              <a:latin typeface="Arial Black"/>
              <a:cs typeface="Arial Black"/>
            </a:endParaRPr>
          </a:p>
          <a:p>
            <a:pPr marL="5181" algn="ctr">
              <a:spcBef>
                <a:spcPts val="131"/>
              </a:spcBef>
            </a:pPr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Новая</a:t>
            </a:r>
            <a:r>
              <a:rPr sz="1450" spc="-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spc="-9" dirty="0">
                <a:solidFill>
                  <a:srgbClr val="FFFFFF"/>
                </a:solidFill>
                <a:latin typeface="Arial Black"/>
                <a:cs typeface="Arial Black"/>
              </a:rPr>
              <a:t>программа</a:t>
            </a:r>
            <a:endParaRPr sz="1450">
              <a:latin typeface="Arial Black"/>
              <a:cs typeface="Arial Black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76309" y="1683782"/>
            <a:ext cx="2763059" cy="4538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wrap="square" lIns="0" tIns="7483" rIns="0" bIns="0" rtlCol="0">
            <a:spAutoFit/>
          </a:bodyPr>
          <a:lstStyle/>
          <a:p>
            <a:pPr marR="119155" algn="ctr">
              <a:spcBef>
                <a:spcPts val="59"/>
              </a:spcBef>
            </a:pPr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с</a:t>
            </a:r>
            <a:r>
              <a:rPr sz="1450" spc="-14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1</a:t>
            </a:r>
            <a:r>
              <a:rPr sz="1450" spc="9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сентября</a:t>
            </a:r>
            <a:r>
              <a:rPr sz="1450" spc="-63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r>
              <a:rPr sz="1450" spc="-32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spc="-18" dirty="0">
                <a:solidFill>
                  <a:srgbClr val="FFFFFF"/>
                </a:solidFill>
                <a:latin typeface="Arial Black"/>
                <a:cs typeface="Arial Black"/>
              </a:rPr>
              <a:t>года</a:t>
            </a:r>
            <a:endParaRPr sz="1450" dirty="0">
              <a:latin typeface="Arial Black"/>
              <a:cs typeface="Arial Black"/>
            </a:endParaRPr>
          </a:p>
          <a:p>
            <a:pPr marR="88647" algn="ctr"/>
            <a:r>
              <a:rPr sz="1450" dirty="0">
                <a:solidFill>
                  <a:srgbClr val="FFFFFF"/>
                </a:solidFill>
                <a:latin typeface="Arial Black"/>
                <a:cs typeface="Arial Black"/>
              </a:rPr>
              <a:t>Старая</a:t>
            </a:r>
            <a:r>
              <a:rPr sz="1450" spc="-41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450" spc="-9" dirty="0">
                <a:solidFill>
                  <a:srgbClr val="FFFFFF"/>
                </a:solidFill>
                <a:latin typeface="Arial Black"/>
                <a:cs typeface="Arial Black"/>
              </a:rPr>
              <a:t>программа</a:t>
            </a:r>
            <a:endParaRPr sz="1450" dirty="0">
              <a:latin typeface="Arial Black"/>
              <a:cs typeface="Arial Black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247522" y="3905282"/>
            <a:ext cx="9624082" cy="1735547"/>
            <a:chOff x="1376172" y="4306823"/>
            <a:chExt cx="10616565" cy="1914525"/>
          </a:xfrm>
        </p:grpSpPr>
        <p:sp>
          <p:nvSpPr>
            <p:cNvPr id="11" name="object 11"/>
            <p:cNvSpPr/>
            <p:nvPr/>
          </p:nvSpPr>
          <p:spPr>
            <a:xfrm>
              <a:off x="4239767" y="5935979"/>
              <a:ext cx="7752715" cy="0"/>
            </a:xfrm>
            <a:custGeom>
              <a:avLst/>
              <a:gdLst/>
              <a:ahLst/>
              <a:cxnLst/>
              <a:rect l="l" t="t" r="r" b="b"/>
              <a:pathLst>
                <a:path w="7752715">
                  <a:moveTo>
                    <a:pt x="5507736" y="0"/>
                  </a:moveTo>
                  <a:lnTo>
                    <a:pt x="5675376" y="0"/>
                  </a:lnTo>
                </a:path>
                <a:path w="7752715">
                  <a:moveTo>
                    <a:pt x="7077456" y="0"/>
                  </a:moveTo>
                  <a:lnTo>
                    <a:pt x="7752588" y="0"/>
                  </a:lnTo>
                </a:path>
                <a:path w="7752715">
                  <a:moveTo>
                    <a:pt x="0" y="0"/>
                  </a:moveTo>
                  <a:lnTo>
                    <a:pt x="1350264" y="0"/>
                  </a:lnTo>
                </a:path>
                <a:path w="7752715">
                  <a:moveTo>
                    <a:pt x="1969008" y="0"/>
                  </a:moveTo>
                  <a:lnTo>
                    <a:pt x="2136648" y="0"/>
                  </a:lnTo>
                </a:path>
                <a:path w="7752715">
                  <a:moveTo>
                    <a:pt x="2752343" y="0"/>
                  </a:moveTo>
                  <a:lnTo>
                    <a:pt x="2919984" y="0"/>
                  </a:lnTo>
                </a:path>
                <a:path w="7752715">
                  <a:moveTo>
                    <a:pt x="6291072" y="0"/>
                  </a:moveTo>
                  <a:lnTo>
                    <a:pt x="6458712" y="0"/>
                  </a:lnTo>
                </a:path>
              </a:pathLst>
            </a:custGeom>
            <a:ln w="9144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76172" y="5935979"/>
              <a:ext cx="675640" cy="0"/>
            </a:xfrm>
            <a:custGeom>
              <a:avLst/>
              <a:gdLst/>
              <a:ahLst/>
              <a:cxnLst/>
              <a:rect l="l" t="t" r="r" b="b"/>
              <a:pathLst>
                <a:path w="675639">
                  <a:moveTo>
                    <a:pt x="0" y="0"/>
                  </a:moveTo>
                  <a:lnTo>
                    <a:pt x="675132" y="0"/>
                  </a:lnTo>
                </a:path>
              </a:pathLst>
            </a:custGeom>
            <a:ln w="9144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76172" y="4530851"/>
              <a:ext cx="10616565" cy="1405255"/>
            </a:xfrm>
            <a:custGeom>
              <a:avLst/>
              <a:gdLst/>
              <a:ahLst/>
              <a:cxnLst/>
              <a:rect l="l" t="t" r="r" b="b"/>
              <a:pathLst>
                <a:path w="10616565" h="1405254">
                  <a:moveTo>
                    <a:pt x="6402324" y="1405128"/>
                  </a:moveTo>
                  <a:lnTo>
                    <a:pt x="7752587" y="1405128"/>
                  </a:lnTo>
                </a:path>
                <a:path w="10616565" h="1405254">
                  <a:moveTo>
                    <a:pt x="1293876" y="1405128"/>
                  </a:moveTo>
                  <a:lnTo>
                    <a:pt x="2244852" y="1405128"/>
                  </a:lnTo>
                </a:path>
                <a:path w="10616565" h="1405254">
                  <a:moveTo>
                    <a:pt x="1293876" y="1124712"/>
                  </a:moveTo>
                  <a:lnTo>
                    <a:pt x="2244852" y="1124712"/>
                  </a:lnTo>
                </a:path>
                <a:path w="10616565" h="1405254">
                  <a:moveTo>
                    <a:pt x="9154668" y="1124712"/>
                  </a:moveTo>
                  <a:lnTo>
                    <a:pt x="10616184" y="1124712"/>
                  </a:lnTo>
                </a:path>
                <a:path w="10616565" h="1405254">
                  <a:moveTo>
                    <a:pt x="4832604" y="1124712"/>
                  </a:moveTo>
                  <a:lnTo>
                    <a:pt x="5000244" y="1124712"/>
                  </a:lnTo>
                </a:path>
                <a:path w="10616565" h="1405254">
                  <a:moveTo>
                    <a:pt x="5615939" y="1124712"/>
                  </a:moveTo>
                  <a:lnTo>
                    <a:pt x="7752587" y="1124712"/>
                  </a:lnTo>
                </a:path>
                <a:path w="10616565" h="1405254">
                  <a:moveTo>
                    <a:pt x="0" y="1124712"/>
                  </a:moveTo>
                  <a:lnTo>
                    <a:pt x="675132" y="1124712"/>
                  </a:lnTo>
                </a:path>
                <a:path w="10616565" h="1405254">
                  <a:moveTo>
                    <a:pt x="2863595" y="1124712"/>
                  </a:moveTo>
                  <a:lnTo>
                    <a:pt x="4213860" y="1124712"/>
                  </a:lnTo>
                </a:path>
                <a:path w="10616565" h="1405254">
                  <a:moveTo>
                    <a:pt x="8371332" y="1124712"/>
                  </a:moveTo>
                  <a:lnTo>
                    <a:pt x="8538972" y="1124712"/>
                  </a:lnTo>
                </a:path>
                <a:path w="10616565" h="1405254">
                  <a:moveTo>
                    <a:pt x="9154668" y="841248"/>
                  </a:moveTo>
                  <a:lnTo>
                    <a:pt x="10616184" y="841248"/>
                  </a:lnTo>
                </a:path>
                <a:path w="10616565" h="1405254">
                  <a:moveTo>
                    <a:pt x="5615939" y="841248"/>
                  </a:moveTo>
                  <a:lnTo>
                    <a:pt x="8538972" y="841248"/>
                  </a:lnTo>
                </a:path>
                <a:path w="10616565" h="1405254">
                  <a:moveTo>
                    <a:pt x="0" y="841248"/>
                  </a:moveTo>
                  <a:lnTo>
                    <a:pt x="675132" y="841248"/>
                  </a:lnTo>
                </a:path>
                <a:path w="10616565" h="1405254">
                  <a:moveTo>
                    <a:pt x="1293876" y="841248"/>
                  </a:moveTo>
                  <a:lnTo>
                    <a:pt x="2244852" y="841248"/>
                  </a:lnTo>
                </a:path>
                <a:path w="10616565" h="1405254">
                  <a:moveTo>
                    <a:pt x="2863595" y="841248"/>
                  </a:moveTo>
                  <a:lnTo>
                    <a:pt x="5000244" y="841248"/>
                  </a:lnTo>
                </a:path>
                <a:path w="10616565" h="1405254">
                  <a:moveTo>
                    <a:pt x="1293876" y="560832"/>
                  </a:moveTo>
                  <a:lnTo>
                    <a:pt x="5000244" y="560832"/>
                  </a:lnTo>
                </a:path>
                <a:path w="10616565" h="1405254">
                  <a:moveTo>
                    <a:pt x="9154668" y="560832"/>
                  </a:moveTo>
                  <a:lnTo>
                    <a:pt x="10616184" y="560832"/>
                  </a:lnTo>
                </a:path>
                <a:path w="10616565" h="1405254">
                  <a:moveTo>
                    <a:pt x="5615939" y="560832"/>
                  </a:moveTo>
                  <a:lnTo>
                    <a:pt x="8538972" y="560832"/>
                  </a:lnTo>
                </a:path>
                <a:path w="10616565" h="1405254">
                  <a:moveTo>
                    <a:pt x="0" y="560832"/>
                  </a:moveTo>
                  <a:lnTo>
                    <a:pt x="675132" y="560832"/>
                  </a:lnTo>
                </a:path>
                <a:path w="10616565" h="1405254">
                  <a:moveTo>
                    <a:pt x="0" y="280416"/>
                  </a:moveTo>
                  <a:lnTo>
                    <a:pt x="675132" y="280416"/>
                  </a:lnTo>
                </a:path>
                <a:path w="10616565" h="1405254">
                  <a:moveTo>
                    <a:pt x="1293876" y="280416"/>
                  </a:moveTo>
                  <a:lnTo>
                    <a:pt x="5000244" y="280416"/>
                  </a:lnTo>
                </a:path>
                <a:path w="10616565" h="1405254">
                  <a:moveTo>
                    <a:pt x="5615939" y="280416"/>
                  </a:moveTo>
                  <a:lnTo>
                    <a:pt x="8538972" y="280416"/>
                  </a:lnTo>
                </a:path>
                <a:path w="10616565" h="1405254">
                  <a:moveTo>
                    <a:pt x="9154668" y="280416"/>
                  </a:moveTo>
                  <a:lnTo>
                    <a:pt x="10616184" y="280416"/>
                  </a:lnTo>
                </a:path>
                <a:path w="10616565" h="1405254">
                  <a:moveTo>
                    <a:pt x="0" y="0"/>
                  </a:moveTo>
                  <a:lnTo>
                    <a:pt x="675132" y="0"/>
                  </a:lnTo>
                </a:path>
                <a:path w="10616565" h="1405254">
                  <a:moveTo>
                    <a:pt x="1293876" y="0"/>
                  </a:moveTo>
                  <a:lnTo>
                    <a:pt x="10616184" y="0"/>
                  </a:lnTo>
                </a:path>
              </a:pathLst>
            </a:custGeom>
            <a:ln w="9144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051304" y="4306823"/>
              <a:ext cx="7696200" cy="1908175"/>
            </a:xfrm>
            <a:custGeom>
              <a:avLst/>
              <a:gdLst/>
              <a:ahLst/>
              <a:cxnLst/>
              <a:rect l="l" t="t" r="r" b="b"/>
              <a:pathLst>
                <a:path w="7696200" h="1908175">
                  <a:moveTo>
                    <a:pt x="618744" y="0"/>
                  </a:moveTo>
                  <a:lnTo>
                    <a:pt x="0" y="0"/>
                  </a:lnTo>
                  <a:lnTo>
                    <a:pt x="0" y="1908048"/>
                  </a:lnTo>
                  <a:lnTo>
                    <a:pt x="618744" y="1908060"/>
                  </a:lnTo>
                  <a:lnTo>
                    <a:pt x="618744" y="0"/>
                  </a:lnTo>
                  <a:close/>
                </a:path>
                <a:path w="7696200" h="1908175">
                  <a:moveTo>
                    <a:pt x="4157472" y="1121664"/>
                  </a:moveTo>
                  <a:lnTo>
                    <a:pt x="3538728" y="1121664"/>
                  </a:lnTo>
                  <a:lnTo>
                    <a:pt x="3538728" y="1908048"/>
                  </a:lnTo>
                  <a:lnTo>
                    <a:pt x="4157472" y="1908048"/>
                  </a:lnTo>
                  <a:lnTo>
                    <a:pt x="4157472" y="1121664"/>
                  </a:lnTo>
                  <a:close/>
                </a:path>
                <a:path w="7696200" h="1908175">
                  <a:moveTo>
                    <a:pt x="7696200" y="1121664"/>
                  </a:moveTo>
                  <a:lnTo>
                    <a:pt x="7077456" y="1121664"/>
                  </a:lnTo>
                  <a:lnTo>
                    <a:pt x="7077456" y="1908048"/>
                  </a:lnTo>
                  <a:lnTo>
                    <a:pt x="7696200" y="1908048"/>
                  </a:lnTo>
                  <a:lnTo>
                    <a:pt x="7696200" y="1121664"/>
                  </a:lnTo>
                  <a:close/>
                </a:path>
              </a:pathLst>
            </a:custGeom>
            <a:solidFill>
              <a:srgbClr val="B9AF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376416" y="4614671"/>
              <a:ext cx="4154804" cy="1600200"/>
            </a:xfrm>
            <a:custGeom>
              <a:avLst/>
              <a:gdLst/>
              <a:ahLst/>
              <a:cxnLst/>
              <a:rect l="l" t="t" r="r" b="b"/>
              <a:pathLst>
                <a:path w="4154804" h="1600200">
                  <a:moveTo>
                    <a:pt x="615696" y="0"/>
                  </a:moveTo>
                  <a:lnTo>
                    <a:pt x="0" y="0"/>
                  </a:lnTo>
                  <a:lnTo>
                    <a:pt x="0" y="1600200"/>
                  </a:lnTo>
                  <a:lnTo>
                    <a:pt x="615696" y="1600200"/>
                  </a:lnTo>
                  <a:lnTo>
                    <a:pt x="615696" y="0"/>
                  </a:lnTo>
                  <a:close/>
                </a:path>
                <a:path w="4154804" h="1600200">
                  <a:moveTo>
                    <a:pt x="4154424" y="0"/>
                  </a:moveTo>
                  <a:lnTo>
                    <a:pt x="3538728" y="0"/>
                  </a:lnTo>
                  <a:lnTo>
                    <a:pt x="3538728" y="1600200"/>
                  </a:lnTo>
                  <a:lnTo>
                    <a:pt x="4154424" y="1600200"/>
                  </a:lnTo>
                  <a:lnTo>
                    <a:pt x="4154424" y="0"/>
                  </a:lnTo>
                  <a:close/>
                </a:path>
              </a:pathLst>
            </a:custGeom>
            <a:solidFill>
              <a:srgbClr val="8063A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621024" y="5260847"/>
              <a:ext cx="7696200" cy="954405"/>
            </a:xfrm>
            <a:custGeom>
              <a:avLst/>
              <a:gdLst/>
              <a:ahLst/>
              <a:cxnLst/>
              <a:rect l="l" t="t" r="r" b="b"/>
              <a:pathLst>
                <a:path w="7696200" h="954404">
                  <a:moveTo>
                    <a:pt x="618744" y="0"/>
                  </a:moveTo>
                  <a:lnTo>
                    <a:pt x="0" y="0"/>
                  </a:lnTo>
                  <a:lnTo>
                    <a:pt x="0" y="954024"/>
                  </a:lnTo>
                  <a:lnTo>
                    <a:pt x="618744" y="954024"/>
                  </a:lnTo>
                  <a:lnTo>
                    <a:pt x="618744" y="0"/>
                  </a:lnTo>
                  <a:close/>
                </a:path>
                <a:path w="7696200" h="954404">
                  <a:moveTo>
                    <a:pt x="4157472" y="478536"/>
                  </a:moveTo>
                  <a:lnTo>
                    <a:pt x="3538728" y="478536"/>
                  </a:lnTo>
                  <a:lnTo>
                    <a:pt x="3538728" y="954024"/>
                  </a:lnTo>
                  <a:lnTo>
                    <a:pt x="4157472" y="954024"/>
                  </a:lnTo>
                  <a:lnTo>
                    <a:pt x="4157472" y="478536"/>
                  </a:lnTo>
                  <a:close/>
                </a:path>
                <a:path w="7696200" h="954404">
                  <a:moveTo>
                    <a:pt x="7696200" y="478536"/>
                  </a:moveTo>
                  <a:lnTo>
                    <a:pt x="7077456" y="478536"/>
                  </a:lnTo>
                  <a:lnTo>
                    <a:pt x="7077456" y="954024"/>
                  </a:lnTo>
                  <a:lnTo>
                    <a:pt x="7696200" y="954024"/>
                  </a:lnTo>
                  <a:lnTo>
                    <a:pt x="7696200" y="478536"/>
                  </a:lnTo>
                  <a:close/>
                </a:path>
              </a:pathLst>
            </a:custGeom>
            <a:solidFill>
              <a:srgbClr val="6951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376172" y="6216395"/>
              <a:ext cx="10616565" cy="0"/>
            </a:xfrm>
            <a:custGeom>
              <a:avLst/>
              <a:gdLst/>
              <a:ahLst/>
              <a:cxnLst/>
              <a:rect l="l" t="t" r="r" b="b"/>
              <a:pathLst>
                <a:path w="10616565">
                  <a:moveTo>
                    <a:pt x="0" y="0"/>
                  </a:moveTo>
                  <a:lnTo>
                    <a:pt x="10616184" y="0"/>
                  </a:lnTo>
                </a:path>
              </a:pathLst>
            </a:custGeom>
            <a:ln w="9144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/>
          <p:nvPr/>
        </p:nvSpPr>
        <p:spPr>
          <a:xfrm>
            <a:off x="1247522" y="3599964"/>
            <a:ext cx="9624082" cy="0"/>
          </a:xfrm>
          <a:custGeom>
            <a:avLst/>
            <a:gdLst/>
            <a:ahLst/>
            <a:cxnLst/>
            <a:rect l="l" t="t" r="r" b="b"/>
            <a:pathLst>
              <a:path w="10616565">
                <a:moveTo>
                  <a:pt x="0" y="0"/>
                </a:moveTo>
                <a:lnTo>
                  <a:pt x="10616184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230241" y="4650848"/>
            <a:ext cx="238890" cy="205772"/>
          </a:xfrm>
          <a:prstGeom prst="rect">
            <a:avLst/>
          </a:prstGeom>
        </p:spPr>
        <p:txBody>
          <a:bodyPr vert="horz" wrap="square" lIns="0" tIns="10361" rIns="0" bIns="0" rtlCol="0">
            <a:spAutoFit/>
          </a:bodyPr>
          <a:lstStyle/>
          <a:p>
            <a:pPr marL="11513">
              <a:spcBef>
                <a:spcPts val="82"/>
              </a:spcBef>
            </a:pPr>
            <a:r>
              <a:rPr sz="1269" spc="-23" dirty="0">
                <a:latin typeface="Arial Black"/>
                <a:cs typeface="Arial Black"/>
              </a:rPr>
              <a:t>28</a:t>
            </a:r>
            <a:endParaRPr sz="1269">
              <a:latin typeface="Arial Black"/>
              <a:cs typeface="Arial Black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338457" y="4650848"/>
            <a:ext cx="2650235" cy="205772"/>
          </a:xfrm>
          <a:prstGeom prst="rect">
            <a:avLst/>
          </a:prstGeom>
        </p:spPr>
        <p:txBody>
          <a:bodyPr vert="horz" wrap="square" lIns="0" tIns="10361" rIns="0" bIns="0" rtlCol="0">
            <a:spAutoFit/>
          </a:bodyPr>
          <a:lstStyle/>
          <a:p>
            <a:pPr marR="314868" algn="r">
              <a:spcBef>
                <a:spcPts val="82"/>
              </a:spcBef>
            </a:pPr>
            <a:r>
              <a:rPr sz="1269" spc="-23" dirty="0">
                <a:latin typeface="Arial Black"/>
                <a:cs typeface="Arial Black"/>
              </a:rPr>
              <a:t>28</a:t>
            </a:r>
            <a:endParaRPr sz="1269">
              <a:latin typeface="Arial Black"/>
              <a:cs typeface="Arial Black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236009" y="3544634"/>
            <a:ext cx="9647107" cy="1137115"/>
          </a:xfrm>
          <a:prstGeom prst="rect">
            <a:avLst/>
          </a:prstGeom>
        </p:spPr>
        <p:txBody>
          <a:bodyPr vert="horz" wrap="square" lIns="0" tIns="98434" rIns="0" bIns="0" rtlCol="0">
            <a:spAutoFit/>
          </a:bodyPr>
          <a:lstStyle/>
          <a:p>
            <a:pPr marL="11513">
              <a:spcBef>
                <a:spcPts val="775"/>
              </a:spcBef>
              <a:tabLst>
                <a:tab pos="796668" algn="l"/>
                <a:tab pos="9634853" algn="l"/>
              </a:tabLst>
            </a:pPr>
            <a:r>
              <a:rPr sz="1269" u="sng" dirty="0">
                <a:uFill>
                  <a:solidFill>
                    <a:srgbClr val="D9D9D9"/>
                  </a:solidFill>
                </a:uFill>
                <a:latin typeface="Arial Black"/>
                <a:cs typeface="Arial Black"/>
              </a:rPr>
              <a:t>	</a:t>
            </a:r>
            <a:r>
              <a:rPr sz="1269" u="sng" spc="-23" dirty="0">
                <a:uFill>
                  <a:solidFill>
                    <a:srgbClr val="D9D9D9"/>
                  </a:solidFill>
                </a:uFill>
                <a:latin typeface="Arial Black"/>
                <a:cs typeface="Arial Black"/>
              </a:rPr>
              <a:t>68</a:t>
            </a:r>
            <a:r>
              <a:rPr sz="1269" u="sng" dirty="0">
                <a:uFill>
                  <a:solidFill>
                    <a:srgbClr val="D9D9D9"/>
                  </a:solidFill>
                </a:uFill>
                <a:latin typeface="Arial Black"/>
                <a:cs typeface="Arial Black"/>
              </a:rPr>
              <a:t>	</a:t>
            </a:r>
            <a:endParaRPr sz="1269" dirty="0">
              <a:latin typeface="Arial Black"/>
              <a:cs typeface="Arial Black"/>
            </a:endParaRPr>
          </a:p>
          <a:p>
            <a:pPr marL="4716692">
              <a:spcBef>
                <a:spcPts val="680"/>
              </a:spcBef>
              <a:tabLst>
                <a:tab pos="7925815" algn="l"/>
              </a:tabLst>
            </a:pPr>
            <a:r>
              <a:rPr sz="1269" spc="-23" dirty="0">
                <a:latin typeface="Arial Black"/>
                <a:cs typeface="Arial Black"/>
              </a:rPr>
              <a:t>57</a:t>
            </a:r>
            <a:r>
              <a:rPr sz="1269" dirty="0">
                <a:latin typeface="Arial Black"/>
                <a:cs typeface="Arial Black"/>
              </a:rPr>
              <a:t>	</a:t>
            </a:r>
            <a:r>
              <a:rPr sz="1269" spc="-23" dirty="0">
                <a:latin typeface="Arial Black"/>
                <a:cs typeface="Arial Black"/>
              </a:rPr>
              <a:t>57</a:t>
            </a:r>
            <a:endParaRPr sz="1269" dirty="0">
              <a:latin typeface="Arial Black"/>
              <a:cs typeface="Arial Black"/>
            </a:endParaRPr>
          </a:p>
          <a:p>
            <a:pPr>
              <a:spcBef>
                <a:spcPts val="1296"/>
              </a:spcBef>
            </a:pPr>
            <a:endParaRPr sz="1269" dirty="0">
              <a:latin typeface="Arial Black"/>
              <a:cs typeface="Arial Black"/>
            </a:endParaRPr>
          </a:p>
          <a:p>
            <a:pPr marL="2219044">
              <a:spcBef>
                <a:spcPts val="5"/>
              </a:spcBef>
            </a:pPr>
            <a:r>
              <a:rPr sz="1269" spc="-23" dirty="0">
                <a:latin typeface="Arial Black"/>
                <a:cs typeface="Arial Black"/>
              </a:rPr>
              <a:t>34</a:t>
            </a:r>
            <a:endParaRPr sz="1269" dirty="0">
              <a:latin typeface="Arial Black"/>
              <a:cs typeface="Arial Black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652756" y="4931068"/>
            <a:ext cx="238890" cy="205772"/>
          </a:xfrm>
          <a:prstGeom prst="rect">
            <a:avLst/>
          </a:prstGeom>
        </p:spPr>
        <p:txBody>
          <a:bodyPr vert="horz" wrap="square" lIns="0" tIns="10361" rIns="0" bIns="0" rtlCol="0">
            <a:spAutoFit/>
          </a:bodyPr>
          <a:lstStyle/>
          <a:p>
            <a:pPr marL="11513">
              <a:spcBef>
                <a:spcPts val="82"/>
              </a:spcBef>
            </a:pPr>
            <a:r>
              <a:rPr sz="1269" spc="-23" dirty="0">
                <a:latin typeface="Arial Black"/>
                <a:cs typeface="Arial Black"/>
              </a:rPr>
              <a:t>17</a:t>
            </a:r>
            <a:endParaRPr sz="1269">
              <a:latin typeface="Arial Black"/>
              <a:cs typeface="Arial Black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861705" y="4931068"/>
            <a:ext cx="238890" cy="205772"/>
          </a:xfrm>
          <a:prstGeom prst="rect">
            <a:avLst/>
          </a:prstGeom>
        </p:spPr>
        <p:txBody>
          <a:bodyPr vert="horz" wrap="square" lIns="0" tIns="10361" rIns="0" bIns="0" rtlCol="0">
            <a:spAutoFit/>
          </a:bodyPr>
          <a:lstStyle/>
          <a:p>
            <a:pPr marL="11513">
              <a:spcBef>
                <a:spcPts val="82"/>
              </a:spcBef>
            </a:pPr>
            <a:r>
              <a:rPr sz="1269" spc="-23" dirty="0">
                <a:latin typeface="Arial Black"/>
                <a:cs typeface="Arial Black"/>
              </a:rPr>
              <a:t>17</a:t>
            </a:r>
            <a:endParaRPr sz="1269">
              <a:latin typeface="Arial Black"/>
              <a:cs typeface="Arial Black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391419" y="5800833"/>
            <a:ext cx="1132279" cy="545618"/>
          </a:xfrm>
          <a:prstGeom prst="rect">
            <a:avLst/>
          </a:prstGeom>
        </p:spPr>
        <p:txBody>
          <a:bodyPr vert="horz" wrap="square" lIns="0" tIns="11513" rIns="0" bIns="0" rtlCol="0">
            <a:spAutoFit/>
          </a:bodyPr>
          <a:lstStyle/>
          <a:p>
            <a:pPr marL="217012">
              <a:spcBef>
                <a:spcPts val="91"/>
              </a:spcBef>
            </a:pPr>
            <a:r>
              <a:rPr sz="1632" dirty="0">
                <a:latin typeface="Arial Black"/>
                <a:cs typeface="Arial Black"/>
              </a:rPr>
              <a:t>6</a:t>
            </a:r>
            <a:r>
              <a:rPr sz="1632" spc="-5" dirty="0">
                <a:latin typeface="Arial Black"/>
                <a:cs typeface="Arial Black"/>
              </a:rPr>
              <a:t> </a:t>
            </a:r>
            <a:r>
              <a:rPr sz="1632" spc="-9" dirty="0">
                <a:latin typeface="Arial Black"/>
                <a:cs typeface="Arial Black"/>
              </a:rPr>
              <a:t>класс</a:t>
            </a:r>
            <a:endParaRPr sz="1632">
              <a:latin typeface="Arial Black"/>
              <a:cs typeface="Arial Black"/>
            </a:endParaRPr>
          </a:p>
          <a:p>
            <a:pPr marL="11513">
              <a:spcBef>
                <a:spcPts val="924"/>
              </a:spcBef>
            </a:pPr>
            <a:r>
              <a:rPr sz="1088" dirty="0">
                <a:latin typeface="Microsoft Sans Serif"/>
                <a:cs typeface="Microsoft Sans Serif"/>
              </a:rPr>
              <a:t>История</a:t>
            </a:r>
            <a:r>
              <a:rPr sz="1088" spc="-41" dirty="0">
                <a:latin typeface="Microsoft Sans Serif"/>
                <a:cs typeface="Microsoft Sans Serif"/>
              </a:rPr>
              <a:t> </a:t>
            </a:r>
            <a:r>
              <a:rPr sz="1088" spc="-9" dirty="0">
                <a:latin typeface="Microsoft Sans Serif"/>
                <a:cs typeface="Microsoft Sans Serif"/>
              </a:rPr>
              <a:t>России</a:t>
            </a:r>
            <a:endParaRPr sz="1088">
              <a:latin typeface="Microsoft Sans Serif"/>
              <a:cs typeface="Microsoft Sans Serif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857104" y="5800833"/>
            <a:ext cx="1876001" cy="545618"/>
          </a:xfrm>
          <a:prstGeom prst="rect">
            <a:avLst/>
          </a:prstGeom>
        </p:spPr>
        <p:txBody>
          <a:bodyPr vert="horz" wrap="square" lIns="0" tIns="11513" rIns="0" bIns="0" rtlCol="0">
            <a:spAutoFit/>
          </a:bodyPr>
          <a:lstStyle/>
          <a:p>
            <a:pPr marL="960147">
              <a:spcBef>
                <a:spcPts val="91"/>
              </a:spcBef>
            </a:pPr>
            <a:r>
              <a:rPr sz="1632" dirty="0">
                <a:latin typeface="Arial Black"/>
                <a:cs typeface="Arial Black"/>
              </a:rPr>
              <a:t>7</a:t>
            </a:r>
            <a:r>
              <a:rPr sz="1632" spc="-5" dirty="0">
                <a:latin typeface="Arial Black"/>
                <a:cs typeface="Arial Black"/>
              </a:rPr>
              <a:t> </a:t>
            </a:r>
            <a:r>
              <a:rPr sz="1632" spc="-9" dirty="0">
                <a:latin typeface="Arial Black"/>
                <a:cs typeface="Arial Black"/>
              </a:rPr>
              <a:t>класс</a:t>
            </a:r>
            <a:endParaRPr sz="1632">
              <a:latin typeface="Arial Black"/>
              <a:cs typeface="Arial Black"/>
            </a:endParaRPr>
          </a:p>
          <a:p>
            <a:pPr marL="11513">
              <a:spcBef>
                <a:spcPts val="924"/>
              </a:spcBef>
            </a:pPr>
            <a:r>
              <a:rPr sz="1088" dirty="0">
                <a:latin typeface="Microsoft Sans Serif"/>
                <a:cs typeface="Microsoft Sans Serif"/>
              </a:rPr>
              <a:t>История</a:t>
            </a:r>
            <a:r>
              <a:rPr sz="1088" spc="-36" dirty="0">
                <a:latin typeface="Microsoft Sans Serif"/>
                <a:cs typeface="Microsoft Sans Serif"/>
              </a:rPr>
              <a:t> </a:t>
            </a:r>
            <a:r>
              <a:rPr sz="1088" dirty="0">
                <a:latin typeface="Microsoft Sans Serif"/>
                <a:cs typeface="Microsoft Sans Serif"/>
              </a:rPr>
              <a:t>нашего</a:t>
            </a:r>
            <a:r>
              <a:rPr sz="1088" spc="-27" dirty="0">
                <a:latin typeface="Microsoft Sans Serif"/>
                <a:cs typeface="Microsoft Sans Serif"/>
              </a:rPr>
              <a:t> </a:t>
            </a:r>
            <a:r>
              <a:rPr sz="1088" spc="-18" dirty="0">
                <a:latin typeface="Microsoft Sans Serif"/>
                <a:cs typeface="Microsoft Sans Serif"/>
              </a:rPr>
              <a:t>края</a:t>
            </a:r>
            <a:endParaRPr sz="1088">
              <a:latin typeface="Microsoft Sans Serif"/>
              <a:cs typeface="Microsoft Sans Serif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660826" y="6231779"/>
            <a:ext cx="69076" cy="69076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0"/>
                </a:moveTo>
                <a:lnTo>
                  <a:pt x="0" y="0"/>
                </a:lnTo>
                <a:lnTo>
                  <a:pt x="0" y="76200"/>
                </a:lnTo>
                <a:lnTo>
                  <a:pt x="76200" y="76200"/>
                </a:lnTo>
                <a:lnTo>
                  <a:pt x="76200" y="0"/>
                </a:lnTo>
                <a:close/>
              </a:path>
            </a:pathLst>
          </a:custGeom>
          <a:solidFill>
            <a:srgbClr val="B9AF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388205" y="5800833"/>
            <a:ext cx="1597394" cy="545618"/>
          </a:xfrm>
          <a:prstGeom prst="rect">
            <a:avLst/>
          </a:prstGeom>
        </p:spPr>
        <p:txBody>
          <a:bodyPr vert="horz" wrap="square" lIns="0" tIns="11513" rIns="0" bIns="0" rtlCol="0">
            <a:spAutoFit/>
          </a:bodyPr>
          <a:lstStyle/>
          <a:p>
            <a:pPr marL="11513">
              <a:spcBef>
                <a:spcPts val="91"/>
              </a:spcBef>
            </a:pPr>
            <a:r>
              <a:rPr sz="1632" dirty="0">
                <a:latin typeface="Arial Black"/>
                <a:cs typeface="Arial Black"/>
              </a:rPr>
              <a:t>5</a:t>
            </a:r>
            <a:r>
              <a:rPr sz="1632" spc="-5" dirty="0">
                <a:latin typeface="Arial Black"/>
                <a:cs typeface="Arial Black"/>
              </a:rPr>
              <a:t> </a:t>
            </a:r>
            <a:r>
              <a:rPr sz="1632" spc="-9" dirty="0">
                <a:latin typeface="Arial Black"/>
                <a:cs typeface="Arial Black"/>
              </a:rPr>
              <a:t>класс</a:t>
            </a:r>
            <a:endParaRPr sz="1632" dirty="0">
              <a:latin typeface="Arial Black"/>
              <a:cs typeface="Arial Black"/>
            </a:endParaRPr>
          </a:p>
          <a:p>
            <a:pPr marL="373582">
              <a:spcBef>
                <a:spcPts val="924"/>
              </a:spcBef>
            </a:pPr>
            <a:r>
              <a:rPr sz="1088" dirty="0">
                <a:latin typeface="Microsoft Sans Serif"/>
                <a:cs typeface="Microsoft Sans Serif"/>
              </a:rPr>
              <a:t>Всеобщая</a:t>
            </a:r>
            <a:r>
              <a:rPr sz="1088" spc="-45" dirty="0">
                <a:latin typeface="Microsoft Sans Serif"/>
                <a:cs typeface="Microsoft Sans Serif"/>
              </a:rPr>
              <a:t> </a:t>
            </a:r>
            <a:r>
              <a:rPr sz="1088" spc="-9" dirty="0">
                <a:latin typeface="Microsoft Sans Serif"/>
                <a:cs typeface="Microsoft Sans Serif"/>
              </a:rPr>
              <a:t>история</a:t>
            </a:r>
            <a:endParaRPr sz="1088" dirty="0">
              <a:latin typeface="Microsoft Sans Serif"/>
              <a:cs typeface="Microsoft Sans Serif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5302310" y="6231779"/>
            <a:ext cx="69076" cy="69076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0"/>
                </a:moveTo>
                <a:lnTo>
                  <a:pt x="0" y="0"/>
                </a:lnTo>
                <a:lnTo>
                  <a:pt x="0" y="76200"/>
                </a:lnTo>
                <a:lnTo>
                  <a:pt x="76200" y="76200"/>
                </a:lnTo>
                <a:lnTo>
                  <a:pt x="76200" y="0"/>
                </a:lnTo>
                <a:close/>
              </a:path>
            </a:pathLst>
          </a:custGeom>
          <a:solidFill>
            <a:srgbClr val="8063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766960" y="6231779"/>
            <a:ext cx="69076" cy="69076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0"/>
                </a:moveTo>
                <a:lnTo>
                  <a:pt x="0" y="0"/>
                </a:lnTo>
                <a:lnTo>
                  <a:pt x="0" y="76200"/>
                </a:lnTo>
                <a:lnTo>
                  <a:pt x="76200" y="76200"/>
                </a:lnTo>
                <a:lnTo>
                  <a:pt x="76200" y="0"/>
                </a:lnTo>
                <a:close/>
              </a:path>
            </a:pathLst>
          </a:custGeom>
          <a:solidFill>
            <a:srgbClr val="69518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0" name="object 3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98149" y="150285"/>
            <a:ext cx="676950" cy="701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0435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41720" y="0"/>
            <a:ext cx="6050280" cy="6857998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933094" y="991615"/>
            <a:ext cx="3704590" cy="580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5B9EAC"/>
                </a:solidFill>
              </a:rPr>
              <a:t>РАСПРЕДЕЛИТЬ</a:t>
            </a:r>
            <a:r>
              <a:rPr sz="1800" spc="-125" dirty="0">
                <a:solidFill>
                  <a:srgbClr val="5B9EAC"/>
                </a:solidFill>
              </a:rPr>
              <a:t> </a:t>
            </a:r>
            <a:r>
              <a:rPr sz="1800" spc="-10" dirty="0">
                <a:solidFill>
                  <a:srgbClr val="5B9EAC"/>
                </a:solidFill>
              </a:rPr>
              <a:t>УЧЕБНИКИ,</a:t>
            </a:r>
            <a:endParaRPr sz="1800"/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800" dirty="0">
                <a:solidFill>
                  <a:srgbClr val="000000"/>
                </a:solidFill>
                <a:latin typeface="Microsoft Sans Serif"/>
                <a:cs typeface="Microsoft Sans Serif"/>
              </a:rPr>
              <a:t>в</a:t>
            </a:r>
            <a:r>
              <a:rPr sz="1800" spc="-40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000000"/>
                </a:solidFill>
                <a:latin typeface="Microsoft Sans Serif"/>
                <a:cs typeface="Microsoft Sans Serif"/>
              </a:rPr>
              <a:t>первую</a:t>
            </a:r>
            <a:r>
              <a:rPr sz="1800" spc="-50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000000"/>
                </a:solidFill>
                <a:latin typeface="Microsoft Sans Serif"/>
                <a:cs typeface="Microsoft Sans Serif"/>
              </a:rPr>
              <a:t>очередь,</a:t>
            </a:r>
            <a:r>
              <a:rPr sz="1800" spc="-60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000000"/>
                </a:solidFill>
                <a:latin typeface="Microsoft Sans Serif"/>
                <a:cs typeface="Microsoft Sans Serif"/>
              </a:rPr>
              <a:t>обучающимся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35445" y="844296"/>
            <a:ext cx="5432425" cy="1746885"/>
            <a:chOff x="435445" y="844296"/>
            <a:chExt cx="5432425" cy="1746885"/>
          </a:xfrm>
        </p:grpSpPr>
        <p:sp>
          <p:nvSpPr>
            <p:cNvPr id="13" name="object 13"/>
            <p:cNvSpPr/>
            <p:nvPr/>
          </p:nvSpPr>
          <p:spPr>
            <a:xfrm>
              <a:off x="826008" y="850392"/>
              <a:ext cx="5035550" cy="1734820"/>
            </a:xfrm>
            <a:custGeom>
              <a:avLst/>
              <a:gdLst/>
              <a:ahLst/>
              <a:cxnLst/>
              <a:rect l="l" t="t" r="r" b="b"/>
              <a:pathLst>
                <a:path w="5035550" h="1734820">
                  <a:moveTo>
                    <a:pt x="0" y="177800"/>
                  </a:moveTo>
                  <a:lnTo>
                    <a:pt x="6350" y="130542"/>
                  </a:lnTo>
                  <a:lnTo>
                    <a:pt x="24271" y="88072"/>
                  </a:lnTo>
                  <a:lnTo>
                    <a:pt x="52069" y="52085"/>
                  </a:lnTo>
                  <a:lnTo>
                    <a:pt x="88051" y="24280"/>
                  </a:lnTo>
                  <a:lnTo>
                    <a:pt x="130521" y="6352"/>
                  </a:lnTo>
                  <a:lnTo>
                    <a:pt x="177787" y="0"/>
                  </a:lnTo>
                  <a:lnTo>
                    <a:pt x="4857495" y="0"/>
                  </a:lnTo>
                  <a:lnTo>
                    <a:pt x="4904753" y="6352"/>
                  </a:lnTo>
                  <a:lnTo>
                    <a:pt x="4947223" y="24280"/>
                  </a:lnTo>
                  <a:lnTo>
                    <a:pt x="4983210" y="52085"/>
                  </a:lnTo>
                  <a:lnTo>
                    <a:pt x="5011015" y="88072"/>
                  </a:lnTo>
                  <a:lnTo>
                    <a:pt x="5028943" y="130542"/>
                  </a:lnTo>
                  <a:lnTo>
                    <a:pt x="5035295" y="177800"/>
                  </a:lnTo>
                  <a:lnTo>
                    <a:pt x="5035295" y="1556512"/>
                  </a:lnTo>
                  <a:lnTo>
                    <a:pt x="5028943" y="1603769"/>
                  </a:lnTo>
                  <a:lnTo>
                    <a:pt x="5011015" y="1646239"/>
                  </a:lnTo>
                  <a:lnTo>
                    <a:pt x="4983210" y="1682226"/>
                  </a:lnTo>
                  <a:lnTo>
                    <a:pt x="4947223" y="1710031"/>
                  </a:lnTo>
                  <a:lnTo>
                    <a:pt x="4904753" y="1727959"/>
                  </a:lnTo>
                  <a:lnTo>
                    <a:pt x="4857495" y="1734312"/>
                  </a:lnTo>
                  <a:lnTo>
                    <a:pt x="177787" y="1734312"/>
                  </a:lnTo>
                  <a:lnTo>
                    <a:pt x="130521" y="1727959"/>
                  </a:lnTo>
                  <a:lnTo>
                    <a:pt x="88051" y="1710031"/>
                  </a:lnTo>
                  <a:lnTo>
                    <a:pt x="52069" y="1682226"/>
                  </a:lnTo>
                  <a:lnTo>
                    <a:pt x="24271" y="1646239"/>
                  </a:lnTo>
                  <a:lnTo>
                    <a:pt x="6350" y="1603769"/>
                  </a:lnTo>
                  <a:lnTo>
                    <a:pt x="0" y="1556512"/>
                  </a:lnTo>
                  <a:lnTo>
                    <a:pt x="0" y="177800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51952" y="1325863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435445" y="2795016"/>
            <a:ext cx="5426075" cy="1362710"/>
            <a:chOff x="435445" y="2795016"/>
            <a:chExt cx="5426075" cy="1362710"/>
          </a:xfrm>
        </p:grpSpPr>
        <p:sp>
          <p:nvSpPr>
            <p:cNvPr id="16" name="object 16"/>
            <p:cNvSpPr/>
            <p:nvPr/>
          </p:nvSpPr>
          <p:spPr>
            <a:xfrm>
              <a:off x="819912" y="2801112"/>
              <a:ext cx="5035550" cy="1350645"/>
            </a:xfrm>
            <a:custGeom>
              <a:avLst/>
              <a:gdLst/>
              <a:ahLst/>
              <a:cxnLst/>
              <a:rect l="l" t="t" r="r" b="b"/>
              <a:pathLst>
                <a:path w="5035550" h="1350645">
                  <a:moveTo>
                    <a:pt x="0" y="138429"/>
                  </a:moveTo>
                  <a:lnTo>
                    <a:pt x="7057" y="94674"/>
                  </a:lnTo>
                  <a:lnTo>
                    <a:pt x="26707" y="56674"/>
                  </a:lnTo>
                  <a:lnTo>
                    <a:pt x="56671" y="26708"/>
                  </a:lnTo>
                  <a:lnTo>
                    <a:pt x="94668" y="7057"/>
                  </a:lnTo>
                  <a:lnTo>
                    <a:pt x="138417" y="0"/>
                  </a:lnTo>
                  <a:lnTo>
                    <a:pt x="4896866" y="0"/>
                  </a:lnTo>
                  <a:lnTo>
                    <a:pt x="4940621" y="7057"/>
                  </a:lnTo>
                  <a:lnTo>
                    <a:pt x="4978621" y="26708"/>
                  </a:lnTo>
                  <a:lnTo>
                    <a:pt x="5008587" y="56674"/>
                  </a:lnTo>
                  <a:lnTo>
                    <a:pt x="5028238" y="94674"/>
                  </a:lnTo>
                  <a:lnTo>
                    <a:pt x="5035296" y="138429"/>
                  </a:lnTo>
                  <a:lnTo>
                    <a:pt x="5035296" y="1211833"/>
                  </a:lnTo>
                  <a:lnTo>
                    <a:pt x="5028238" y="1255589"/>
                  </a:lnTo>
                  <a:lnTo>
                    <a:pt x="5008587" y="1293589"/>
                  </a:lnTo>
                  <a:lnTo>
                    <a:pt x="4978621" y="1323555"/>
                  </a:lnTo>
                  <a:lnTo>
                    <a:pt x="4940621" y="1343206"/>
                  </a:lnTo>
                  <a:lnTo>
                    <a:pt x="4896866" y="1350264"/>
                  </a:lnTo>
                  <a:lnTo>
                    <a:pt x="138417" y="1350264"/>
                  </a:lnTo>
                  <a:lnTo>
                    <a:pt x="94668" y="1343206"/>
                  </a:lnTo>
                  <a:lnTo>
                    <a:pt x="56671" y="1323555"/>
                  </a:lnTo>
                  <a:lnTo>
                    <a:pt x="26707" y="1293589"/>
                  </a:lnTo>
                  <a:lnTo>
                    <a:pt x="7057" y="1255589"/>
                  </a:lnTo>
                  <a:lnTo>
                    <a:pt x="0" y="1211833"/>
                  </a:lnTo>
                  <a:lnTo>
                    <a:pt x="0" y="138429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51952" y="3118087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8" name="object 18"/>
          <p:cNvGrpSpPr/>
          <p:nvPr/>
        </p:nvGrpSpPr>
        <p:grpSpPr>
          <a:xfrm>
            <a:off x="435445" y="4349496"/>
            <a:ext cx="5426075" cy="1490980"/>
            <a:chOff x="435445" y="4349496"/>
            <a:chExt cx="5426075" cy="1490980"/>
          </a:xfrm>
        </p:grpSpPr>
        <p:sp>
          <p:nvSpPr>
            <p:cNvPr id="19" name="object 19"/>
            <p:cNvSpPr/>
            <p:nvPr/>
          </p:nvSpPr>
          <p:spPr>
            <a:xfrm>
              <a:off x="819912" y="4355592"/>
              <a:ext cx="5035550" cy="1478280"/>
            </a:xfrm>
            <a:custGeom>
              <a:avLst/>
              <a:gdLst/>
              <a:ahLst/>
              <a:cxnLst/>
              <a:rect l="l" t="t" r="r" b="b"/>
              <a:pathLst>
                <a:path w="5035550" h="1478279">
                  <a:moveTo>
                    <a:pt x="0" y="151510"/>
                  </a:moveTo>
                  <a:lnTo>
                    <a:pt x="7725" y="103615"/>
                  </a:lnTo>
                  <a:lnTo>
                    <a:pt x="29237" y="62023"/>
                  </a:lnTo>
                  <a:lnTo>
                    <a:pt x="62040" y="29228"/>
                  </a:lnTo>
                  <a:lnTo>
                    <a:pt x="103638" y="7722"/>
                  </a:lnTo>
                  <a:lnTo>
                    <a:pt x="151536" y="0"/>
                  </a:lnTo>
                  <a:lnTo>
                    <a:pt x="4883785" y="0"/>
                  </a:lnTo>
                  <a:lnTo>
                    <a:pt x="4931680" y="7722"/>
                  </a:lnTo>
                  <a:lnTo>
                    <a:pt x="4973272" y="29228"/>
                  </a:lnTo>
                  <a:lnTo>
                    <a:pt x="5006067" y="62023"/>
                  </a:lnTo>
                  <a:lnTo>
                    <a:pt x="5027573" y="103615"/>
                  </a:lnTo>
                  <a:lnTo>
                    <a:pt x="5035296" y="151510"/>
                  </a:lnTo>
                  <a:lnTo>
                    <a:pt x="5035296" y="1326743"/>
                  </a:lnTo>
                  <a:lnTo>
                    <a:pt x="5027573" y="1374641"/>
                  </a:lnTo>
                  <a:lnTo>
                    <a:pt x="5006067" y="1416239"/>
                  </a:lnTo>
                  <a:lnTo>
                    <a:pt x="4973272" y="1449042"/>
                  </a:lnTo>
                  <a:lnTo>
                    <a:pt x="4931680" y="1470554"/>
                  </a:lnTo>
                  <a:lnTo>
                    <a:pt x="4883785" y="1478279"/>
                  </a:lnTo>
                  <a:lnTo>
                    <a:pt x="151536" y="1478279"/>
                  </a:lnTo>
                  <a:lnTo>
                    <a:pt x="103638" y="1470554"/>
                  </a:lnTo>
                  <a:lnTo>
                    <a:pt x="62040" y="1449042"/>
                  </a:lnTo>
                  <a:lnTo>
                    <a:pt x="29237" y="1416239"/>
                  </a:lnTo>
                  <a:lnTo>
                    <a:pt x="7725" y="1374641"/>
                  </a:lnTo>
                  <a:lnTo>
                    <a:pt x="0" y="1326743"/>
                  </a:lnTo>
                  <a:lnTo>
                    <a:pt x="0" y="151510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51952" y="4672567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933094" y="1546047"/>
            <a:ext cx="4773930" cy="40074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7018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Microsoft Sans Serif"/>
                <a:cs typeface="Microsoft Sans Serif"/>
              </a:rPr>
              <a:t>из</a:t>
            </a:r>
            <a:r>
              <a:rPr sz="1800" spc="-8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малообеспеченных,</a:t>
            </a:r>
            <a:r>
              <a:rPr sz="1800" spc="-75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многодетных </a:t>
            </a:r>
            <a:r>
              <a:rPr sz="1800" spc="-10" dirty="0">
                <a:latin typeface="Microsoft Sans Serif"/>
                <a:cs typeface="Microsoft Sans Serif"/>
              </a:rPr>
              <a:t>семей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-3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детям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участников</a:t>
            </a:r>
            <a:r>
              <a:rPr sz="1800" spc="-3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специальной</a:t>
            </a:r>
            <a:r>
              <a:rPr sz="1800" spc="-9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военной операции</a:t>
            </a:r>
            <a:endParaRPr sz="1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1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90"/>
              </a:spcBef>
            </a:pPr>
            <a:endParaRPr sz="1800">
              <a:latin typeface="Microsoft Sans Serif"/>
              <a:cs typeface="Microsoft Sans Serif"/>
            </a:endParaRPr>
          </a:p>
          <a:p>
            <a:pPr marL="69215" marR="217804">
              <a:lnSpc>
                <a:spcPct val="102200"/>
              </a:lnSpc>
            </a:pPr>
            <a:r>
              <a:rPr sz="1800" dirty="0">
                <a:solidFill>
                  <a:srgbClr val="5B9EAC"/>
                </a:solidFill>
                <a:latin typeface="Arial Black"/>
                <a:cs typeface="Arial Black"/>
              </a:rPr>
              <a:t>ПРОВЕСТИ</a:t>
            </a:r>
            <a:r>
              <a:rPr sz="1800" spc="-15" dirty="0">
                <a:solidFill>
                  <a:srgbClr val="5B9EAC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школах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начале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учебного </a:t>
            </a:r>
            <a:r>
              <a:rPr sz="1800" dirty="0">
                <a:latin typeface="Microsoft Sans Serif"/>
                <a:cs typeface="Microsoft Sans Serif"/>
              </a:rPr>
              <a:t>года</a:t>
            </a:r>
            <a:r>
              <a:rPr sz="1800" spc="-20" dirty="0">
                <a:latin typeface="Microsoft Sans Serif"/>
                <a:cs typeface="Microsoft Sans Serif"/>
              </a:rPr>
              <a:t> родительские</a:t>
            </a:r>
            <a:r>
              <a:rPr sz="1800" spc="-6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собрания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о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ситуации</a:t>
            </a:r>
            <a:endParaRPr sz="1800">
              <a:latin typeface="Microsoft Sans Serif"/>
              <a:cs typeface="Microsoft Sans Serif"/>
            </a:endParaRPr>
          </a:p>
          <a:p>
            <a:pPr marL="69215">
              <a:lnSpc>
                <a:spcPct val="100000"/>
              </a:lnSpc>
            </a:pPr>
            <a:r>
              <a:rPr sz="1800" dirty="0">
                <a:latin typeface="Microsoft Sans Serif"/>
                <a:cs typeface="Microsoft Sans Serif"/>
              </a:rPr>
              <a:t>с</a:t>
            </a:r>
            <a:r>
              <a:rPr sz="1800" spc="-10" dirty="0">
                <a:latin typeface="Microsoft Sans Serif"/>
                <a:cs typeface="Microsoft Sans Serif"/>
              </a:rPr>
              <a:t> обеспеченностью</a:t>
            </a:r>
            <a:r>
              <a:rPr sz="1800" spc="-5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учебников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республике</a:t>
            </a:r>
            <a:endParaRPr sz="1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1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245"/>
              </a:spcBef>
            </a:pPr>
            <a:endParaRPr sz="1800">
              <a:latin typeface="Microsoft Sans Serif"/>
              <a:cs typeface="Microsoft Sans Serif"/>
            </a:endParaRPr>
          </a:p>
          <a:p>
            <a:pPr marL="109855" marR="250190">
              <a:lnSpc>
                <a:spcPct val="100800"/>
              </a:lnSpc>
            </a:pPr>
            <a:r>
              <a:rPr sz="1800" dirty="0">
                <a:solidFill>
                  <a:srgbClr val="5B9EAC"/>
                </a:solidFill>
                <a:latin typeface="Arial Black"/>
                <a:cs typeface="Arial Black"/>
              </a:rPr>
              <a:t>СОЗДАТЬ</a:t>
            </a:r>
            <a:r>
              <a:rPr sz="1800" spc="-130" dirty="0">
                <a:solidFill>
                  <a:srgbClr val="5B9EAC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муниципалитетах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обменно- резервный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-25" dirty="0">
                <a:latin typeface="Microsoft Sans Serif"/>
                <a:cs typeface="Microsoft Sans Serif"/>
              </a:rPr>
              <a:t>библиотечный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фонд</a:t>
            </a:r>
            <a:r>
              <a:rPr sz="1800" spc="-30" dirty="0">
                <a:latin typeface="Microsoft Sans Serif"/>
                <a:cs typeface="Microsoft Sans Serif"/>
              </a:rPr>
              <a:t> </a:t>
            </a:r>
            <a:r>
              <a:rPr sz="1800" spc="-25" dirty="0">
                <a:latin typeface="Microsoft Sans Serif"/>
                <a:cs typeface="Microsoft Sans Serif"/>
              </a:rPr>
              <a:t>для </a:t>
            </a:r>
            <a:r>
              <a:rPr sz="1800" spc="-10" dirty="0">
                <a:latin typeface="Microsoft Sans Serif"/>
                <a:cs typeface="Microsoft Sans Serif"/>
              </a:rPr>
              <a:t>оперативного</a:t>
            </a:r>
            <a:r>
              <a:rPr sz="1800" spc="-6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перераспределения </a:t>
            </a:r>
            <a:r>
              <a:rPr sz="1800" spc="-20" dirty="0">
                <a:latin typeface="Microsoft Sans Serif"/>
                <a:cs typeface="Microsoft Sans Serif"/>
              </a:rPr>
              <a:t>учебников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между</a:t>
            </a:r>
            <a:r>
              <a:rPr sz="1800" spc="-6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школами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935227" y="395097"/>
            <a:ext cx="974090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spc="-10" dirty="0">
                <a:solidFill>
                  <a:srgbClr val="2C4788"/>
                </a:solidFill>
                <a:latin typeface="Arial Black"/>
                <a:cs typeface="Arial Black"/>
              </a:rPr>
              <a:t>ВАЖНО:</a:t>
            </a:r>
            <a:endParaRPr sz="16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19657" y="3957573"/>
            <a:ext cx="4654550" cy="23787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1458595">
              <a:lnSpc>
                <a:spcPct val="100000"/>
              </a:lnSpc>
              <a:spcBef>
                <a:spcPts val="90"/>
              </a:spcBef>
            </a:pPr>
            <a:r>
              <a:rPr sz="1400" dirty="0">
                <a:latin typeface="Arial Black"/>
                <a:cs typeface="Arial Black"/>
              </a:rPr>
              <a:t>ВНЕДРЕНИЕ</a:t>
            </a:r>
            <a:r>
              <a:rPr sz="1400" spc="-70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РЕГИОНАЛЬНОЙ ИНФОРМАЦИОННОЙ</a:t>
            </a:r>
            <a:r>
              <a:rPr sz="1400" spc="5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СИСТЕМЫ</a:t>
            </a:r>
            <a:endParaRPr sz="1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400" spc="-10" dirty="0">
                <a:latin typeface="Arial Black"/>
                <a:cs typeface="Arial Black"/>
              </a:rPr>
              <a:t>ЭЛЕКТРОННЫХ</a:t>
            </a:r>
            <a:r>
              <a:rPr sz="1400" spc="-3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ЖУРНАЛОВ</a:t>
            </a:r>
            <a:r>
              <a:rPr sz="1400" spc="-3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И</a:t>
            </a:r>
            <a:r>
              <a:rPr sz="1400" spc="-7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ДНЕВНИКОВ</a:t>
            </a:r>
            <a:r>
              <a:rPr sz="1400" spc="-10" dirty="0">
                <a:latin typeface="Arial Black"/>
                <a:cs typeface="Arial Black"/>
              </a:rPr>
              <a:t> </a:t>
            </a:r>
            <a:r>
              <a:rPr sz="1400" b="1" spc="-50" dirty="0">
                <a:latin typeface="Arial"/>
                <a:cs typeface="Arial"/>
              </a:rPr>
              <a:t>–</a:t>
            </a:r>
            <a:endParaRPr sz="1400">
              <a:latin typeface="Arial"/>
              <a:cs typeface="Arial"/>
            </a:endParaRPr>
          </a:p>
          <a:p>
            <a:pPr marL="12700" marR="114935">
              <a:lnSpc>
                <a:spcPct val="100000"/>
              </a:lnSpc>
              <a:spcBef>
                <a:spcPts val="45"/>
              </a:spcBef>
            </a:pPr>
            <a:r>
              <a:rPr sz="1400" b="1" dirty="0">
                <a:latin typeface="Arial"/>
                <a:cs typeface="Arial"/>
              </a:rPr>
              <a:t>это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требование</a:t>
            </a:r>
            <a:r>
              <a:rPr sz="1400" b="1" spc="-1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федерального</a:t>
            </a:r>
            <a:r>
              <a:rPr sz="1400" b="1" spc="-1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законодательства, </a:t>
            </a:r>
            <a:r>
              <a:rPr sz="1400" b="1" dirty="0">
                <a:latin typeface="Arial"/>
                <a:cs typeface="Arial"/>
              </a:rPr>
              <a:t>вызванное</a:t>
            </a:r>
            <a:r>
              <a:rPr sz="1400" b="1" spc="-50" dirty="0">
                <a:latin typeface="Arial"/>
                <a:cs typeface="Arial"/>
              </a:rPr>
              <a:t> </a:t>
            </a:r>
            <a:r>
              <a:rPr sz="1400" b="1" spc="-20" dirty="0">
                <a:latin typeface="Arial"/>
                <a:cs typeface="Arial"/>
              </a:rPr>
              <a:t>необходимостью</a:t>
            </a:r>
            <a:r>
              <a:rPr sz="1400" b="1" spc="20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исполнения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пункта</a:t>
            </a:r>
            <a:r>
              <a:rPr sz="1400" b="1" i="1" spc="-45" dirty="0">
                <a:latin typeface="Arial"/>
                <a:cs typeface="Arial"/>
              </a:rPr>
              <a:t> </a:t>
            </a:r>
            <a:r>
              <a:rPr sz="1400" b="1" i="1" spc="-50" dirty="0">
                <a:latin typeface="Arial"/>
                <a:cs typeface="Arial"/>
              </a:rPr>
              <a:t>2 </a:t>
            </a:r>
            <a:r>
              <a:rPr sz="1400" b="1" i="1" dirty="0">
                <a:latin typeface="Arial"/>
                <a:cs typeface="Arial"/>
              </a:rPr>
              <a:t>Перечня</a:t>
            </a:r>
            <a:r>
              <a:rPr sz="1400" b="1" i="1" spc="-70" dirty="0">
                <a:latin typeface="Arial"/>
                <a:cs typeface="Arial"/>
              </a:rPr>
              <a:t> </a:t>
            </a:r>
            <a:r>
              <a:rPr sz="1400" b="1" i="1" spc="-10" dirty="0">
                <a:latin typeface="Arial"/>
                <a:cs typeface="Arial"/>
              </a:rPr>
              <a:t>поручений</a:t>
            </a:r>
            <a:r>
              <a:rPr sz="1400" b="1" i="1" spc="-50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Президента</a:t>
            </a:r>
            <a:r>
              <a:rPr sz="1400" b="1" i="1" spc="-70" dirty="0">
                <a:latin typeface="Arial"/>
                <a:cs typeface="Arial"/>
              </a:rPr>
              <a:t> </a:t>
            </a:r>
            <a:r>
              <a:rPr sz="1400" b="1" i="1" spc="-10" dirty="0">
                <a:latin typeface="Arial"/>
                <a:cs typeface="Arial"/>
              </a:rPr>
              <a:t>Российской</a:t>
            </a: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400" b="1" i="1" dirty="0">
                <a:latin typeface="Arial"/>
                <a:cs typeface="Arial"/>
              </a:rPr>
              <a:t>Федерации от</a:t>
            </a:r>
            <a:r>
              <a:rPr sz="1400" b="1" i="1" spc="-4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16</a:t>
            </a:r>
            <a:r>
              <a:rPr sz="1400" b="1" i="1" spc="-40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февраля</a:t>
            </a:r>
            <a:r>
              <a:rPr sz="1400" b="1" i="1" spc="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2022</a:t>
            </a:r>
            <a:r>
              <a:rPr sz="1400" b="1" i="1" spc="-40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года</a:t>
            </a:r>
            <a:r>
              <a:rPr sz="1400" b="1" i="1" spc="-3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№</a:t>
            </a:r>
            <a:r>
              <a:rPr sz="1400" b="1" i="1" spc="-60" dirty="0">
                <a:latin typeface="Arial"/>
                <a:cs typeface="Arial"/>
              </a:rPr>
              <a:t> </a:t>
            </a:r>
            <a:r>
              <a:rPr sz="1400" b="1" i="1" spc="-20" dirty="0">
                <a:latin typeface="Arial"/>
                <a:cs typeface="Arial"/>
              </a:rPr>
              <a:t>Пр-</a:t>
            </a:r>
            <a:r>
              <a:rPr sz="1400" b="1" i="1" dirty="0">
                <a:latin typeface="Arial"/>
                <a:cs typeface="Arial"/>
              </a:rPr>
              <a:t>346</a:t>
            </a:r>
            <a:r>
              <a:rPr sz="1400" b="1" i="1" spc="-15" dirty="0">
                <a:latin typeface="Arial"/>
                <a:cs typeface="Arial"/>
              </a:rPr>
              <a:t> </a:t>
            </a:r>
            <a:r>
              <a:rPr sz="1400" b="1" i="1" spc="-25" dirty="0">
                <a:latin typeface="Arial"/>
                <a:cs typeface="Arial"/>
              </a:rPr>
              <a:t>по </a:t>
            </a:r>
            <a:r>
              <a:rPr sz="1400" b="1" i="1" dirty="0">
                <a:latin typeface="Arial"/>
                <a:cs typeface="Arial"/>
              </a:rPr>
              <a:t>вопросам</a:t>
            </a:r>
            <a:r>
              <a:rPr sz="1400" b="1" i="1" spc="-1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создания</a:t>
            </a:r>
            <a:r>
              <a:rPr sz="1400" b="1" i="1" spc="-3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и</a:t>
            </a:r>
            <a:r>
              <a:rPr sz="1400" b="1" i="1" spc="-7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развития</a:t>
            </a:r>
            <a:r>
              <a:rPr sz="1400" b="1" i="1" spc="-20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ФГИС</a:t>
            </a:r>
            <a:r>
              <a:rPr sz="1400" b="1" i="1" spc="-6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«Моя</a:t>
            </a:r>
            <a:r>
              <a:rPr sz="1400" b="1" i="1" spc="-60" dirty="0">
                <a:latin typeface="Arial"/>
                <a:cs typeface="Arial"/>
              </a:rPr>
              <a:t> </a:t>
            </a:r>
            <a:r>
              <a:rPr sz="1400" b="1" i="1" spc="-10" dirty="0">
                <a:latin typeface="Arial"/>
                <a:cs typeface="Arial"/>
              </a:rPr>
              <a:t>школа» </a:t>
            </a:r>
            <a:r>
              <a:rPr sz="1400" b="1" i="1" dirty="0">
                <a:latin typeface="Arial"/>
                <a:cs typeface="Arial"/>
              </a:rPr>
              <a:t>и</a:t>
            </a:r>
            <a:r>
              <a:rPr sz="1400" b="1" i="1" spc="-40" dirty="0">
                <a:latin typeface="Arial"/>
                <a:cs typeface="Arial"/>
              </a:rPr>
              <a:t> </a:t>
            </a:r>
            <a:r>
              <a:rPr sz="1400" b="1" i="1" spc="-10" dirty="0">
                <a:latin typeface="Arial"/>
                <a:cs typeface="Arial"/>
              </a:rPr>
              <a:t>постановлением</a:t>
            </a:r>
            <a:r>
              <a:rPr sz="1400" b="1" i="1" spc="60" dirty="0">
                <a:latin typeface="Arial"/>
                <a:cs typeface="Arial"/>
              </a:rPr>
              <a:t> </a:t>
            </a:r>
            <a:r>
              <a:rPr sz="1400" b="1" i="1" spc="-10" dirty="0">
                <a:latin typeface="Arial"/>
                <a:cs typeface="Arial"/>
              </a:rPr>
              <a:t>Правительства</a:t>
            </a:r>
            <a:r>
              <a:rPr sz="1400" b="1" i="1" spc="50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РФ</a:t>
            </a:r>
            <a:r>
              <a:rPr sz="1400" b="1" i="1" spc="-50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от</a:t>
            </a:r>
            <a:r>
              <a:rPr sz="1400" b="1" i="1" spc="-20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13</a:t>
            </a:r>
            <a:r>
              <a:rPr sz="1400" b="1" i="1" spc="-35" dirty="0">
                <a:latin typeface="Arial"/>
                <a:cs typeface="Arial"/>
              </a:rPr>
              <a:t> </a:t>
            </a:r>
            <a:r>
              <a:rPr sz="1400" b="1" i="1" spc="-20" dirty="0">
                <a:latin typeface="Arial"/>
                <a:cs typeface="Arial"/>
              </a:rPr>
              <a:t>июля </a:t>
            </a:r>
            <a:r>
              <a:rPr sz="1400" b="1" i="1" dirty="0">
                <a:latin typeface="Arial"/>
                <a:cs typeface="Arial"/>
              </a:rPr>
              <a:t>2022</a:t>
            </a:r>
            <a:r>
              <a:rPr sz="1400" b="1" i="1" spc="-4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г.</a:t>
            </a:r>
            <a:r>
              <a:rPr sz="1400" b="1" i="1" spc="-4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№</a:t>
            </a:r>
            <a:r>
              <a:rPr sz="1400" b="1" i="1" spc="-50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1241</a:t>
            </a:r>
            <a:r>
              <a:rPr sz="1400" b="1" i="1" spc="-4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«О</a:t>
            </a:r>
            <a:r>
              <a:rPr sz="1400" b="1" i="1" spc="-40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федеральной</a:t>
            </a:r>
            <a:r>
              <a:rPr sz="1400" b="1" i="1" spc="10" dirty="0">
                <a:latin typeface="Arial"/>
                <a:cs typeface="Arial"/>
              </a:rPr>
              <a:t> </a:t>
            </a:r>
            <a:r>
              <a:rPr sz="1400" b="1" i="1" spc="-10" dirty="0">
                <a:latin typeface="Arial"/>
                <a:cs typeface="Arial"/>
              </a:rPr>
              <a:t>государственной информационной</a:t>
            </a:r>
            <a:r>
              <a:rPr sz="1400" b="1" i="1" spc="2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системе</a:t>
            </a:r>
            <a:r>
              <a:rPr sz="1400" b="1" i="1" spc="-3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«Моя</a:t>
            </a:r>
            <a:r>
              <a:rPr sz="1400" b="1" i="1" spc="-50" dirty="0">
                <a:latin typeface="Arial"/>
                <a:cs typeface="Arial"/>
              </a:rPr>
              <a:t> </a:t>
            </a:r>
            <a:r>
              <a:rPr sz="1400" b="1" i="1" spc="-10" dirty="0">
                <a:latin typeface="Arial"/>
                <a:cs typeface="Arial"/>
              </a:rPr>
              <a:t>школа».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27887" y="716280"/>
            <a:ext cx="338455" cy="2569845"/>
          </a:xfrm>
          <a:custGeom>
            <a:avLst/>
            <a:gdLst/>
            <a:ahLst/>
            <a:cxnLst/>
            <a:rect l="l" t="t" r="r" b="b"/>
            <a:pathLst>
              <a:path w="338455" h="2569845">
                <a:moveTo>
                  <a:pt x="338328" y="0"/>
                </a:moveTo>
                <a:lnTo>
                  <a:pt x="0" y="0"/>
                </a:lnTo>
                <a:lnTo>
                  <a:pt x="0" y="2569464"/>
                </a:lnTo>
                <a:lnTo>
                  <a:pt x="338328" y="2569464"/>
                </a:lnTo>
                <a:lnTo>
                  <a:pt x="338328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26041" y="889516"/>
            <a:ext cx="313690" cy="2320290"/>
          </a:xfrm>
          <a:prstGeom prst="rect">
            <a:avLst/>
          </a:prstGeom>
        </p:spPr>
        <p:txBody>
          <a:bodyPr vert="vert270" wrap="square" lIns="0" tIns="342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1600" dirty="0">
                <a:solidFill>
                  <a:srgbClr val="FFFFFF"/>
                </a:solidFill>
                <a:latin typeface="Arial Black"/>
                <a:cs typeface="Arial Black"/>
              </a:rPr>
              <a:t>с</a:t>
            </a:r>
            <a:r>
              <a:rPr sz="1600" spc="-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FFFFFF"/>
                </a:solidFill>
                <a:latin typeface="Arial Black"/>
                <a:cs typeface="Arial Black"/>
              </a:rPr>
              <a:t>1</a:t>
            </a:r>
            <a:r>
              <a:rPr sz="1600" spc="-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FFFFFF"/>
                </a:solidFill>
                <a:latin typeface="Arial Black"/>
                <a:cs typeface="Arial Black"/>
              </a:rPr>
              <a:t>сентября</a:t>
            </a:r>
            <a:r>
              <a:rPr sz="1600" spc="-7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FFFFFF"/>
                </a:solidFill>
                <a:latin typeface="Arial Black"/>
                <a:cs typeface="Arial Black"/>
              </a:rPr>
              <a:t>2024</a:t>
            </a:r>
            <a:r>
              <a:rPr sz="1600" spc="-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Arial Black"/>
                <a:cs typeface="Arial Black"/>
              </a:rPr>
              <a:t>г.</a:t>
            </a:r>
            <a:endParaRPr sz="160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77848" y="781304"/>
            <a:ext cx="4702810" cy="21386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latin typeface="Arial Black"/>
                <a:cs typeface="Arial Black"/>
              </a:rPr>
              <a:t>ВНЕДРЕНА</a:t>
            </a:r>
            <a:r>
              <a:rPr sz="1600" spc="-55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РЕГИОНАЛЬНАЯ</a:t>
            </a:r>
            <a:endParaRPr sz="1600">
              <a:latin typeface="Arial Black"/>
              <a:cs typeface="Arial Black"/>
            </a:endParaRPr>
          </a:p>
          <a:p>
            <a:pPr marL="635" algn="ctr">
              <a:lnSpc>
                <a:spcPct val="100000"/>
              </a:lnSpc>
            </a:pPr>
            <a:r>
              <a:rPr sz="1600" dirty="0">
                <a:latin typeface="Arial Black"/>
                <a:cs typeface="Arial Black"/>
              </a:rPr>
              <a:t>ИНФОРМАЦИОННАЯ</a:t>
            </a:r>
            <a:r>
              <a:rPr sz="1600" spc="-135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СИСТЕМА</a:t>
            </a:r>
            <a:endParaRPr sz="16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latin typeface="Arial Black"/>
                <a:cs typeface="Arial Black"/>
              </a:rPr>
              <a:t>«Электронное</a:t>
            </a:r>
            <a:r>
              <a:rPr sz="1600" spc="-13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образование</a:t>
            </a:r>
            <a:r>
              <a:rPr sz="1600" spc="-12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Дагестана».</a:t>
            </a:r>
            <a:endParaRPr sz="16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  <a:spcBef>
                <a:spcPts val="60"/>
              </a:spcBef>
            </a:pPr>
            <a:r>
              <a:rPr sz="1800" b="1" spc="-10" dirty="0">
                <a:latin typeface="Arial"/>
                <a:cs typeface="Arial"/>
              </a:rPr>
              <a:t>Ключевой</a:t>
            </a:r>
            <a:r>
              <a:rPr sz="1800" b="1" spc="-114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ценностью</a:t>
            </a:r>
            <a:r>
              <a:rPr sz="1800" b="1" spc="-10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является</a:t>
            </a:r>
            <a:r>
              <a:rPr sz="1800" b="1" spc="-10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наличие</a:t>
            </a:r>
            <a:endParaRPr sz="1800">
              <a:latin typeface="Arial"/>
              <a:cs typeface="Arial"/>
            </a:endParaRPr>
          </a:p>
          <a:p>
            <a:pPr marL="247015" marR="236220" algn="ctr">
              <a:lnSpc>
                <a:spcPct val="100000"/>
              </a:lnSpc>
            </a:pPr>
            <a:r>
              <a:rPr sz="1800" b="1" dirty="0">
                <a:latin typeface="Arial"/>
                <a:cs typeface="Arial"/>
              </a:rPr>
              <a:t>всех</a:t>
            </a:r>
            <a:r>
              <a:rPr sz="1800" b="1" spc="-114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необходимых</a:t>
            </a:r>
            <a:r>
              <a:rPr sz="1800" b="1" spc="-10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учебных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изданий </a:t>
            </a:r>
            <a:r>
              <a:rPr sz="1800" b="1" dirty="0">
                <a:latin typeface="Arial"/>
                <a:cs typeface="Arial"/>
              </a:rPr>
              <a:t>с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1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по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11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классы</a:t>
            </a:r>
            <a:r>
              <a:rPr sz="1800" b="1" spc="-6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действующего федерального</a:t>
            </a:r>
            <a:r>
              <a:rPr sz="1800" b="1" spc="-6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перечня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учебников</a:t>
            </a:r>
            <a:endParaRPr sz="1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800" b="1" dirty="0">
                <a:latin typeface="Arial"/>
                <a:cs typeface="Arial"/>
              </a:rPr>
              <a:t>в</a:t>
            </a:r>
            <a:r>
              <a:rPr sz="1800" b="1" spc="-6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соответствии</a:t>
            </a:r>
            <a:r>
              <a:rPr sz="1800" b="1" spc="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с</a:t>
            </a:r>
            <a:r>
              <a:rPr sz="1800" b="1" spc="-55" dirty="0">
                <a:latin typeface="Arial"/>
                <a:cs typeface="Arial"/>
              </a:rPr>
              <a:t> </a:t>
            </a:r>
            <a:r>
              <a:rPr sz="1800" b="1" spc="-20" dirty="0">
                <a:latin typeface="Arial"/>
                <a:cs typeface="Arial"/>
              </a:rPr>
              <a:t>ФГОС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66216" y="3072383"/>
            <a:ext cx="4325620" cy="768350"/>
          </a:xfrm>
          <a:custGeom>
            <a:avLst/>
            <a:gdLst/>
            <a:ahLst/>
            <a:cxnLst/>
            <a:rect l="l" t="t" r="r" b="b"/>
            <a:pathLst>
              <a:path w="4325620" h="768350">
                <a:moveTo>
                  <a:pt x="4325112" y="0"/>
                </a:moveTo>
                <a:lnTo>
                  <a:pt x="0" y="0"/>
                </a:lnTo>
                <a:lnTo>
                  <a:pt x="2162556" y="768095"/>
                </a:lnTo>
                <a:lnTo>
                  <a:pt x="4325112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6446520" y="0"/>
            <a:ext cx="5745480" cy="6858000"/>
            <a:chOff x="6446520" y="0"/>
            <a:chExt cx="5745480" cy="685800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52616" y="0"/>
              <a:ext cx="5724144" cy="685799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46520" y="0"/>
              <a:ext cx="5745480" cy="68580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59184" y="3563067"/>
              <a:ext cx="274320" cy="328510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9247" y="195071"/>
            <a:ext cx="5078095" cy="5318760"/>
            <a:chOff x="79247" y="195071"/>
            <a:chExt cx="5078095" cy="5318760"/>
          </a:xfrm>
        </p:grpSpPr>
        <p:sp>
          <p:nvSpPr>
            <p:cNvPr id="3" name="object 3"/>
            <p:cNvSpPr/>
            <p:nvPr/>
          </p:nvSpPr>
          <p:spPr>
            <a:xfrm>
              <a:off x="85343" y="801623"/>
              <a:ext cx="5066030" cy="4706620"/>
            </a:xfrm>
            <a:custGeom>
              <a:avLst/>
              <a:gdLst/>
              <a:ahLst/>
              <a:cxnLst/>
              <a:rect l="l" t="t" r="r" b="b"/>
              <a:pathLst>
                <a:path w="5066030" h="4706620">
                  <a:moveTo>
                    <a:pt x="0" y="91059"/>
                  </a:moveTo>
                  <a:lnTo>
                    <a:pt x="7152" y="55614"/>
                  </a:lnTo>
                  <a:lnTo>
                    <a:pt x="26658" y="26669"/>
                  </a:lnTo>
                  <a:lnTo>
                    <a:pt x="55590" y="7155"/>
                  </a:lnTo>
                  <a:lnTo>
                    <a:pt x="91020" y="0"/>
                  </a:lnTo>
                  <a:lnTo>
                    <a:pt x="4974717" y="0"/>
                  </a:lnTo>
                  <a:lnTo>
                    <a:pt x="5010161" y="7155"/>
                  </a:lnTo>
                  <a:lnTo>
                    <a:pt x="5039106" y="26670"/>
                  </a:lnTo>
                  <a:lnTo>
                    <a:pt x="5058620" y="55614"/>
                  </a:lnTo>
                  <a:lnTo>
                    <a:pt x="5065776" y="91059"/>
                  </a:lnTo>
                  <a:lnTo>
                    <a:pt x="5065776" y="4615053"/>
                  </a:lnTo>
                  <a:lnTo>
                    <a:pt x="5058620" y="4650497"/>
                  </a:lnTo>
                  <a:lnTo>
                    <a:pt x="5039106" y="4679442"/>
                  </a:lnTo>
                  <a:lnTo>
                    <a:pt x="5010161" y="4698956"/>
                  </a:lnTo>
                  <a:lnTo>
                    <a:pt x="4974717" y="4706112"/>
                  </a:lnTo>
                  <a:lnTo>
                    <a:pt x="91020" y="4706112"/>
                  </a:lnTo>
                  <a:lnTo>
                    <a:pt x="55590" y="4698956"/>
                  </a:lnTo>
                  <a:lnTo>
                    <a:pt x="26658" y="4679442"/>
                  </a:lnTo>
                  <a:lnTo>
                    <a:pt x="7152" y="4650497"/>
                  </a:lnTo>
                  <a:lnTo>
                    <a:pt x="0" y="4615053"/>
                  </a:lnTo>
                  <a:lnTo>
                    <a:pt x="0" y="91059"/>
                  </a:lnTo>
                  <a:close/>
                </a:path>
              </a:pathLst>
            </a:custGeom>
            <a:ln w="12192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1936" y="195071"/>
              <a:ext cx="3412998" cy="170599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0056" y="393192"/>
              <a:ext cx="2840736" cy="1133855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496823" y="5608320"/>
            <a:ext cx="3456940" cy="902335"/>
          </a:xfrm>
          <a:custGeom>
            <a:avLst/>
            <a:gdLst/>
            <a:ahLst/>
            <a:cxnLst/>
            <a:rect l="l" t="t" r="r" b="b"/>
            <a:pathLst>
              <a:path w="3456940" h="902334">
                <a:moveTo>
                  <a:pt x="3405631" y="0"/>
                </a:moveTo>
                <a:lnTo>
                  <a:pt x="50825" y="0"/>
                </a:lnTo>
                <a:lnTo>
                  <a:pt x="31043" y="3994"/>
                </a:lnTo>
                <a:lnTo>
                  <a:pt x="14887" y="14887"/>
                </a:lnTo>
                <a:lnTo>
                  <a:pt x="3994" y="31043"/>
                </a:lnTo>
                <a:lnTo>
                  <a:pt x="0" y="50825"/>
                </a:lnTo>
                <a:lnTo>
                  <a:pt x="0" y="851382"/>
                </a:lnTo>
                <a:lnTo>
                  <a:pt x="3994" y="871164"/>
                </a:lnTo>
                <a:lnTo>
                  <a:pt x="14887" y="887320"/>
                </a:lnTo>
                <a:lnTo>
                  <a:pt x="31043" y="898213"/>
                </a:lnTo>
                <a:lnTo>
                  <a:pt x="50825" y="902207"/>
                </a:lnTo>
                <a:lnTo>
                  <a:pt x="3405631" y="902207"/>
                </a:lnTo>
                <a:lnTo>
                  <a:pt x="3425410" y="898213"/>
                </a:lnTo>
                <a:lnTo>
                  <a:pt x="3441557" y="887320"/>
                </a:lnTo>
                <a:lnTo>
                  <a:pt x="3452441" y="871164"/>
                </a:lnTo>
                <a:lnTo>
                  <a:pt x="3456431" y="851382"/>
                </a:lnTo>
                <a:lnTo>
                  <a:pt x="3456431" y="50825"/>
                </a:lnTo>
                <a:lnTo>
                  <a:pt x="3452441" y="31043"/>
                </a:lnTo>
                <a:lnTo>
                  <a:pt x="3441557" y="14887"/>
                </a:lnTo>
                <a:lnTo>
                  <a:pt x="3425410" y="3994"/>
                </a:lnTo>
                <a:lnTo>
                  <a:pt x="3405631" y="0"/>
                </a:lnTo>
                <a:close/>
              </a:path>
            </a:pathLst>
          </a:custGeom>
          <a:solidFill>
            <a:srgbClr val="F1F1F1">
              <a:alpha val="8117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050791" y="5608320"/>
            <a:ext cx="3255645" cy="902335"/>
          </a:xfrm>
          <a:custGeom>
            <a:avLst/>
            <a:gdLst/>
            <a:ahLst/>
            <a:cxnLst/>
            <a:rect l="l" t="t" r="r" b="b"/>
            <a:pathLst>
              <a:path w="3255645" h="902334">
                <a:moveTo>
                  <a:pt x="3204464" y="0"/>
                </a:moveTo>
                <a:lnTo>
                  <a:pt x="50800" y="0"/>
                </a:lnTo>
                <a:lnTo>
                  <a:pt x="31021" y="3994"/>
                </a:lnTo>
                <a:lnTo>
                  <a:pt x="14874" y="14887"/>
                </a:lnTo>
                <a:lnTo>
                  <a:pt x="3990" y="31043"/>
                </a:lnTo>
                <a:lnTo>
                  <a:pt x="0" y="50825"/>
                </a:lnTo>
                <a:lnTo>
                  <a:pt x="0" y="851382"/>
                </a:lnTo>
                <a:lnTo>
                  <a:pt x="3990" y="871164"/>
                </a:lnTo>
                <a:lnTo>
                  <a:pt x="14874" y="887320"/>
                </a:lnTo>
                <a:lnTo>
                  <a:pt x="31021" y="898213"/>
                </a:lnTo>
                <a:lnTo>
                  <a:pt x="50800" y="902207"/>
                </a:lnTo>
                <a:lnTo>
                  <a:pt x="3204464" y="902207"/>
                </a:lnTo>
                <a:lnTo>
                  <a:pt x="3224242" y="898213"/>
                </a:lnTo>
                <a:lnTo>
                  <a:pt x="3240389" y="887320"/>
                </a:lnTo>
                <a:lnTo>
                  <a:pt x="3251273" y="871164"/>
                </a:lnTo>
                <a:lnTo>
                  <a:pt x="3255264" y="851382"/>
                </a:lnTo>
                <a:lnTo>
                  <a:pt x="3255264" y="50825"/>
                </a:lnTo>
                <a:lnTo>
                  <a:pt x="3251273" y="31043"/>
                </a:lnTo>
                <a:lnTo>
                  <a:pt x="3240389" y="14887"/>
                </a:lnTo>
                <a:lnTo>
                  <a:pt x="3224242" y="3994"/>
                </a:lnTo>
                <a:lnTo>
                  <a:pt x="3204464" y="0"/>
                </a:lnTo>
                <a:close/>
              </a:path>
            </a:pathLst>
          </a:custGeom>
          <a:solidFill>
            <a:srgbClr val="F1F1F1">
              <a:alpha val="8117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403592" y="5608320"/>
            <a:ext cx="3602990" cy="902335"/>
          </a:xfrm>
          <a:custGeom>
            <a:avLst/>
            <a:gdLst/>
            <a:ahLst/>
            <a:cxnLst/>
            <a:rect l="l" t="t" r="r" b="b"/>
            <a:pathLst>
              <a:path w="3602990" h="902334">
                <a:moveTo>
                  <a:pt x="3551935" y="0"/>
                </a:moveTo>
                <a:lnTo>
                  <a:pt x="50800" y="0"/>
                </a:lnTo>
                <a:lnTo>
                  <a:pt x="31021" y="3994"/>
                </a:lnTo>
                <a:lnTo>
                  <a:pt x="14874" y="14887"/>
                </a:lnTo>
                <a:lnTo>
                  <a:pt x="3990" y="31043"/>
                </a:lnTo>
                <a:lnTo>
                  <a:pt x="0" y="50825"/>
                </a:lnTo>
                <a:lnTo>
                  <a:pt x="0" y="851382"/>
                </a:lnTo>
                <a:lnTo>
                  <a:pt x="3990" y="871164"/>
                </a:lnTo>
                <a:lnTo>
                  <a:pt x="14874" y="887320"/>
                </a:lnTo>
                <a:lnTo>
                  <a:pt x="31021" y="898213"/>
                </a:lnTo>
                <a:lnTo>
                  <a:pt x="50800" y="902207"/>
                </a:lnTo>
                <a:lnTo>
                  <a:pt x="3551935" y="902207"/>
                </a:lnTo>
                <a:lnTo>
                  <a:pt x="3571714" y="898213"/>
                </a:lnTo>
                <a:lnTo>
                  <a:pt x="3587861" y="887320"/>
                </a:lnTo>
                <a:lnTo>
                  <a:pt x="3598745" y="871164"/>
                </a:lnTo>
                <a:lnTo>
                  <a:pt x="3602735" y="851382"/>
                </a:lnTo>
                <a:lnTo>
                  <a:pt x="3602735" y="50825"/>
                </a:lnTo>
                <a:lnTo>
                  <a:pt x="3598745" y="31043"/>
                </a:lnTo>
                <a:lnTo>
                  <a:pt x="3587861" y="14887"/>
                </a:lnTo>
                <a:lnTo>
                  <a:pt x="3571714" y="3994"/>
                </a:lnTo>
                <a:lnTo>
                  <a:pt x="3551935" y="0"/>
                </a:lnTo>
                <a:close/>
              </a:path>
            </a:pathLst>
          </a:custGeom>
          <a:solidFill>
            <a:srgbClr val="F1F1F1">
              <a:alpha val="8117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303682" y="34797"/>
            <a:ext cx="814768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0000"/>
                </a:solidFill>
              </a:rPr>
              <a:t>ПРЕИМУЩЕСТВО</a:t>
            </a:r>
            <a:r>
              <a:rPr sz="1800" spc="-25" dirty="0">
                <a:solidFill>
                  <a:srgbClr val="000000"/>
                </a:solidFill>
              </a:rPr>
              <a:t> </a:t>
            </a:r>
            <a:r>
              <a:rPr sz="1800" dirty="0">
                <a:solidFill>
                  <a:srgbClr val="000000"/>
                </a:solidFill>
              </a:rPr>
              <a:t>ВНЕДРЕНИЯ</a:t>
            </a:r>
            <a:r>
              <a:rPr sz="1800" spc="-65" dirty="0">
                <a:solidFill>
                  <a:srgbClr val="000000"/>
                </a:solidFill>
              </a:rPr>
              <a:t> </a:t>
            </a:r>
            <a:r>
              <a:rPr sz="1800" dirty="0">
                <a:solidFill>
                  <a:srgbClr val="000000"/>
                </a:solidFill>
              </a:rPr>
              <a:t>ЭОД</a:t>
            </a:r>
            <a:r>
              <a:rPr sz="1800" spc="-110" dirty="0">
                <a:solidFill>
                  <a:srgbClr val="000000"/>
                </a:solidFill>
              </a:rPr>
              <a:t> </a:t>
            </a:r>
            <a:r>
              <a:rPr sz="1800" dirty="0">
                <a:solidFill>
                  <a:srgbClr val="000000"/>
                </a:solidFill>
              </a:rPr>
              <a:t>-</a:t>
            </a:r>
            <a:r>
              <a:rPr sz="1800" spc="-95" dirty="0">
                <a:solidFill>
                  <a:srgbClr val="000000"/>
                </a:solidFill>
              </a:rPr>
              <a:t> </a:t>
            </a:r>
            <a:r>
              <a:rPr sz="1800" dirty="0">
                <a:solidFill>
                  <a:srgbClr val="000000"/>
                </a:solidFill>
              </a:rPr>
              <a:t>ЦИФРОВАЯ</a:t>
            </a:r>
            <a:r>
              <a:rPr sz="1800" spc="-50" dirty="0">
                <a:solidFill>
                  <a:srgbClr val="000000"/>
                </a:solidFill>
              </a:rPr>
              <a:t> </a:t>
            </a:r>
            <a:r>
              <a:rPr sz="1800" spc="-10" dirty="0">
                <a:solidFill>
                  <a:srgbClr val="000000"/>
                </a:solidFill>
              </a:rPr>
              <a:t>БИБЛИОТЕКА</a:t>
            </a:r>
            <a:endParaRPr sz="1800"/>
          </a:p>
        </p:txBody>
      </p:sp>
      <p:sp>
        <p:nvSpPr>
          <p:cNvPr id="10" name="object 10"/>
          <p:cNvSpPr txBox="1"/>
          <p:nvPr/>
        </p:nvSpPr>
        <p:spPr>
          <a:xfrm>
            <a:off x="671576" y="5839764"/>
            <a:ext cx="300609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solidFill>
                  <a:srgbClr val="001F5F"/>
                </a:solidFill>
                <a:latin typeface="Arial Black"/>
                <a:cs typeface="Arial Black"/>
              </a:rPr>
              <a:t>ЦИФРОВЫЕ</a:t>
            </a:r>
            <a:endParaRPr sz="12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sz="1200" dirty="0">
                <a:solidFill>
                  <a:srgbClr val="001F5F"/>
                </a:solidFill>
                <a:latin typeface="Arial Black"/>
                <a:cs typeface="Arial Black"/>
              </a:rPr>
              <a:t>ОБРАЗОВАТЕЛЬНЫЕ</a:t>
            </a:r>
            <a:r>
              <a:rPr sz="1200" spc="-8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Arial Black"/>
                <a:cs typeface="Arial Black"/>
              </a:rPr>
              <a:t>МАТЕРИАЛЫ</a:t>
            </a:r>
            <a:endParaRPr sz="1200">
              <a:latin typeface="Arial Black"/>
              <a:cs typeface="Arial Black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51121" y="5890361"/>
            <a:ext cx="26371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001F5F"/>
                </a:solidFill>
                <a:latin typeface="Arial Black"/>
                <a:cs typeface="Arial Black"/>
              </a:rPr>
              <a:t>УНИКАЛЬНЫЕ</a:t>
            </a:r>
            <a:r>
              <a:rPr sz="1200" spc="-65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Arial Black"/>
                <a:cs typeface="Arial Black"/>
              </a:rPr>
              <a:t>ВИРТУАЛЬНЫЕ ЛАБОРАТОРИИ</a:t>
            </a:r>
            <a:endParaRPr sz="1200">
              <a:latin typeface="Arial Black"/>
              <a:cs typeface="Arial Black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55179" y="5808370"/>
            <a:ext cx="291084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001F5F"/>
                </a:solidFill>
                <a:latin typeface="Arial Black"/>
                <a:cs typeface="Arial Black"/>
              </a:rPr>
              <a:t>ИНТЕРАКТИВНЫЕ</a:t>
            </a:r>
            <a:r>
              <a:rPr sz="1200" spc="-8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Arial Black"/>
                <a:cs typeface="Arial Black"/>
              </a:rPr>
              <a:t>ПРИЛОЖЕНИЯ</a:t>
            </a:r>
            <a:endParaRPr sz="12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solidFill>
                  <a:srgbClr val="001F5F"/>
                </a:solidFill>
                <a:latin typeface="Arial Black"/>
                <a:cs typeface="Arial Black"/>
              </a:rPr>
              <a:t>И</a:t>
            </a:r>
            <a:r>
              <a:rPr sz="1200" spc="-3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Arial Black"/>
                <a:cs typeface="Arial Black"/>
              </a:rPr>
              <a:t>ВИДЕОУРОКИ</a:t>
            </a:r>
            <a:endParaRPr sz="1200">
              <a:latin typeface="Arial Black"/>
              <a:cs typeface="Arial Black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5114544" y="616737"/>
            <a:ext cx="7077709" cy="5146675"/>
            <a:chOff x="5114544" y="616737"/>
            <a:chExt cx="7077709" cy="5146675"/>
          </a:xfrm>
        </p:grpSpPr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62140" y="616737"/>
              <a:ext cx="6929859" cy="176804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422392" y="777240"/>
              <a:ext cx="6699504" cy="127101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14544" y="2023808"/>
              <a:ext cx="7077456" cy="373926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312664" y="2221991"/>
              <a:ext cx="6797040" cy="3166872"/>
            </a:xfrm>
            <a:prstGeom prst="rect">
              <a:avLst/>
            </a:prstGeom>
          </p:spPr>
        </p:pic>
      </p:grpSp>
      <p:grpSp>
        <p:nvGrpSpPr>
          <p:cNvPr id="18" name="object 18"/>
          <p:cNvGrpSpPr/>
          <p:nvPr/>
        </p:nvGrpSpPr>
        <p:grpSpPr>
          <a:xfrm>
            <a:off x="417448" y="1543303"/>
            <a:ext cx="3846195" cy="3644900"/>
            <a:chOff x="417448" y="1543303"/>
            <a:chExt cx="3846195" cy="3644900"/>
          </a:xfrm>
        </p:grpSpPr>
        <p:sp>
          <p:nvSpPr>
            <p:cNvPr id="19" name="object 19"/>
            <p:cNvSpPr/>
            <p:nvPr/>
          </p:nvSpPr>
          <p:spPr>
            <a:xfrm>
              <a:off x="2059431" y="1543303"/>
              <a:ext cx="833119" cy="1311275"/>
            </a:xfrm>
            <a:custGeom>
              <a:avLst/>
              <a:gdLst/>
              <a:ahLst/>
              <a:cxnLst/>
              <a:rect l="l" t="t" r="r" b="b"/>
              <a:pathLst>
                <a:path w="833119" h="1311275">
                  <a:moveTo>
                    <a:pt x="198628" y="0"/>
                  </a:moveTo>
                  <a:lnTo>
                    <a:pt x="0" y="1311021"/>
                  </a:lnTo>
                  <a:lnTo>
                    <a:pt x="832738" y="1164463"/>
                  </a:lnTo>
                  <a:lnTo>
                    <a:pt x="198628" y="0"/>
                  </a:lnTo>
                  <a:close/>
                </a:path>
              </a:pathLst>
            </a:custGeom>
            <a:solidFill>
              <a:srgbClr val="C5E7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208912" y="2468371"/>
              <a:ext cx="1010285" cy="1190625"/>
            </a:xfrm>
            <a:custGeom>
              <a:avLst/>
              <a:gdLst/>
              <a:ahLst/>
              <a:cxnLst/>
              <a:rect l="l" t="t" r="r" b="b"/>
              <a:pathLst>
                <a:path w="1010285" h="1190625">
                  <a:moveTo>
                    <a:pt x="573278" y="0"/>
                  </a:moveTo>
                  <a:lnTo>
                    <a:pt x="535038" y="31521"/>
                  </a:lnTo>
                  <a:lnTo>
                    <a:pt x="497974" y="64151"/>
                  </a:lnTo>
                  <a:lnTo>
                    <a:pt x="462101" y="97855"/>
                  </a:lnTo>
                  <a:lnTo>
                    <a:pt x="427435" y="132599"/>
                  </a:lnTo>
                  <a:lnTo>
                    <a:pt x="393993" y="168350"/>
                  </a:lnTo>
                  <a:lnTo>
                    <a:pt x="361790" y="205074"/>
                  </a:lnTo>
                  <a:lnTo>
                    <a:pt x="330844" y="242736"/>
                  </a:lnTo>
                  <a:lnTo>
                    <a:pt x="301171" y="281303"/>
                  </a:lnTo>
                  <a:lnTo>
                    <a:pt x="272786" y="320742"/>
                  </a:lnTo>
                  <a:lnTo>
                    <a:pt x="245707" y="361017"/>
                  </a:lnTo>
                  <a:lnTo>
                    <a:pt x="219948" y="402095"/>
                  </a:lnTo>
                  <a:lnTo>
                    <a:pt x="195528" y="443943"/>
                  </a:lnTo>
                  <a:lnTo>
                    <a:pt x="172461" y="486527"/>
                  </a:lnTo>
                  <a:lnTo>
                    <a:pt x="150764" y="529812"/>
                  </a:lnTo>
                  <a:lnTo>
                    <a:pt x="130454" y="573764"/>
                  </a:lnTo>
                  <a:lnTo>
                    <a:pt x="111547" y="618351"/>
                  </a:lnTo>
                  <a:lnTo>
                    <a:pt x="94059" y="663538"/>
                  </a:lnTo>
                  <a:lnTo>
                    <a:pt x="78006" y="709290"/>
                  </a:lnTo>
                  <a:lnTo>
                    <a:pt x="63404" y="755575"/>
                  </a:lnTo>
                  <a:lnTo>
                    <a:pt x="50271" y="802358"/>
                  </a:lnTo>
                  <a:lnTo>
                    <a:pt x="38621" y="849606"/>
                  </a:lnTo>
                  <a:lnTo>
                    <a:pt x="28472" y="897284"/>
                  </a:lnTo>
                  <a:lnTo>
                    <a:pt x="19840" y="945359"/>
                  </a:lnTo>
                  <a:lnTo>
                    <a:pt x="12741" y="993796"/>
                  </a:lnTo>
                  <a:lnTo>
                    <a:pt x="7191" y="1042563"/>
                  </a:lnTo>
                  <a:lnTo>
                    <a:pt x="3207" y="1091625"/>
                  </a:lnTo>
                  <a:lnTo>
                    <a:pt x="804" y="1140947"/>
                  </a:lnTo>
                  <a:lnTo>
                    <a:pt x="0" y="1190497"/>
                  </a:lnTo>
                  <a:lnTo>
                    <a:pt x="700405" y="1190497"/>
                  </a:lnTo>
                  <a:lnTo>
                    <a:pt x="701914" y="1140637"/>
                  </a:lnTo>
                  <a:lnTo>
                    <a:pt x="706404" y="1091261"/>
                  </a:lnTo>
                  <a:lnTo>
                    <a:pt x="713817" y="1042489"/>
                  </a:lnTo>
                  <a:lnTo>
                    <a:pt x="724096" y="994439"/>
                  </a:lnTo>
                  <a:lnTo>
                    <a:pt x="737183" y="947231"/>
                  </a:lnTo>
                  <a:lnTo>
                    <a:pt x="753021" y="900984"/>
                  </a:lnTo>
                  <a:lnTo>
                    <a:pt x="771553" y="855817"/>
                  </a:lnTo>
                  <a:lnTo>
                    <a:pt x="792722" y="811848"/>
                  </a:lnTo>
                  <a:lnTo>
                    <a:pt x="816469" y="769197"/>
                  </a:lnTo>
                  <a:lnTo>
                    <a:pt x="842739" y="727982"/>
                  </a:lnTo>
                  <a:lnTo>
                    <a:pt x="871472" y="688323"/>
                  </a:lnTo>
                  <a:lnTo>
                    <a:pt x="902613" y="650339"/>
                  </a:lnTo>
                  <a:lnTo>
                    <a:pt x="936103" y="614148"/>
                  </a:lnTo>
                  <a:lnTo>
                    <a:pt x="971886" y="579870"/>
                  </a:lnTo>
                  <a:lnTo>
                    <a:pt x="1009904" y="547624"/>
                  </a:lnTo>
                  <a:lnTo>
                    <a:pt x="573278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208912" y="2468371"/>
              <a:ext cx="1010285" cy="1190625"/>
            </a:xfrm>
            <a:custGeom>
              <a:avLst/>
              <a:gdLst/>
              <a:ahLst/>
              <a:cxnLst/>
              <a:rect l="l" t="t" r="r" b="b"/>
              <a:pathLst>
                <a:path w="1010285" h="1190625">
                  <a:moveTo>
                    <a:pt x="0" y="1190497"/>
                  </a:moveTo>
                  <a:lnTo>
                    <a:pt x="804" y="1140947"/>
                  </a:lnTo>
                  <a:lnTo>
                    <a:pt x="3207" y="1091625"/>
                  </a:lnTo>
                  <a:lnTo>
                    <a:pt x="7191" y="1042563"/>
                  </a:lnTo>
                  <a:lnTo>
                    <a:pt x="12741" y="993796"/>
                  </a:lnTo>
                  <a:lnTo>
                    <a:pt x="19840" y="945359"/>
                  </a:lnTo>
                  <a:lnTo>
                    <a:pt x="28472" y="897284"/>
                  </a:lnTo>
                  <a:lnTo>
                    <a:pt x="38621" y="849606"/>
                  </a:lnTo>
                  <a:lnTo>
                    <a:pt x="50271" y="802358"/>
                  </a:lnTo>
                  <a:lnTo>
                    <a:pt x="63404" y="755575"/>
                  </a:lnTo>
                  <a:lnTo>
                    <a:pt x="78006" y="709290"/>
                  </a:lnTo>
                  <a:lnTo>
                    <a:pt x="94059" y="663538"/>
                  </a:lnTo>
                  <a:lnTo>
                    <a:pt x="111547" y="618351"/>
                  </a:lnTo>
                  <a:lnTo>
                    <a:pt x="130454" y="573764"/>
                  </a:lnTo>
                  <a:lnTo>
                    <a:pt x="150764" y="529812"/>
                  </a:lnTo>
                  <a:lnTo>
                    <a:pt x="172461" y="486527"/>
                  </a:lnTo>
                  <a:lnTo>
                    <a:pt x="195528" y="443943"/>
                  </a:lnTo>
                  <a:lnTo>
                    <a:pt x="219948" y="402095"/>
                  </a:lnTo>
                  <a:lnTo>
                    <a:pt x="245707" y="361017"/>
                  </a:lnTo>
                  <a:lnTo>
                    <a:pt x="272786" y="320742"/>
                  </a:lnTo>
                  <a:lnTo>
                    <a:pt x="301171" y="281303"/>
                  </a:lnTo>
                  <a:lnTo>
                    <a:pt x="330844" y="242736"/>
                  </a:lnTo>
                  <a:lnTo>
                    <a:pt x="361790" y="205074"/>
                  </a:lnTo>
                  <a:lnTo>
                    <a:pt x="393993" y="168350"/>
                  </a:lnTo>
                  <a:lnTo>
                    <a:pt x="427435" y="132599"/>
                  </a:lnTo>
                  <a:lnTo>
                    <a:pt x="462101" y="97855"/>
                  </a:lnTo>
                  <a:lnTo>
                    <a:pt x="497974" y="64151"/>
                  </a:lnTo>
                  <a:lnTo>
                    <a:pt x="535038" y="31521"/>
                  </a:lnTo>
                  <a:lnTo>
                    <a:pt x="573278" y="0"/>
                  </a:lnTo>
                  <a:lnTo>
                    <a:pt x="1009904" y="547624"/>
                  </a:lnTo>
                  <a:lnTo>
                    <a:pt x="971886" y="579870"/>
                  </a:lnTo>
                  <a:lnTo>
                    <a:pt x="936103" y="614148"/>
                  </a:lnTo>
                  <a:lnTo>
                    <a:pt x="902613" y="650339"/>
                  </a:lnTo>
                  <a:lnTo>
                    <a:pt x="871472" y="688323"/>
                  </a:lnTo>
                  <a:lnTo>
                    <a:pt x="842739" y="727982"/>
                  </a:lnTo>
                  <a:lnTo>
                    <a:pt x="816469" y="769197"/>
                  </a:lnTo>
                  <a:lnTo>
                    <a:pt x="792722" y="811848"/>
                  </a:lnTo>
                  <a:lnTo>
                    <a:pt x="771553" y="855817"/>
                  </a:lnTo>
                  <a:lnTo>
                    <a:pt x="753021" y="900984"/>
                  </a:lnTo>
                  <a:lnTo>
                    <a:pt x="737183" y="947231"/>
                  </a:lnTo>
                  <a:lnTo>
                    <a:pt x="724096" y="994439"/>
                  </a:lnTo>
                  <a:lnTo>
                    <a:pt x="713817" y="1042489"/>
                  </a:lnTo>
                  <a:lnTo>
                    <a:pt x="706404" y="1091261"/>
                  </a:lnTo>
                  <a:lnTo>
                    <a:pt x="701914" y="1140637"/>
                  </a:lnTo>
                  <a:lnTo>
                    <a:pt x="700405" y="1190497"/>
                  </a:lnTo>
                  <a:lnTo>
                    <a:pt x="0" y="1190497"/>
                  </a:lnTo>
                  <a:close/>
                </a:path>
              </a:pathLst>
            </a:custGeom>
            <a:ln w="182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782190" y="2136241"/>
              <a:ext cx="1288415" cy="880110"/>
            </a:xfrm>
            <a:custGeom>
              <a:avLst/>
              <a:gdLst/>
              <a:ahLst/>
              <a:cxnLst/>
              <a:rect l="l" t="t" r="r" b="b"/>
              <a:pathLst>
                <a:path w="1288414" h="880110">
                  <a:moveTo>
                    <a:pt x="947243" y="0"/>
                  </a:moveTo>
                  <a:lnTo>
                    <a:pt x="898587" y="851"/>
                  </a:lnTo>
                  <a:lnTo>
                    <a:pt x="850054" y="3252"/>
                  </a:lnTo>
                  <a:lnTo>
                    <a:pt x="801679" y="7194"/>
                  </a:lnTo>
                  <a:lnTo>
                    <a:pt x="753500" y="12668"/>
                  </a:lnTo>
                  <a:lnTo>
                    <a:pt x="705554" y="19667"/>
                  </a:lnTo>
                  <a:lnTo>
                    <a:pt x="657876" y="28182"/>
                  </a:lnTo>
                  <a:lnTo>
                    <a:pt x="610504" y="38205"/>
                  </a:lnTo>
                  <a:lnTo>
                    <a:pt x="563475" y="49726"/>
                  </a:lnTo>
                  <a:lnTo>
                    <a:pt x="516825" y="62739"/>
                  </a:lnTo>
                  <a:lnTo>
                    <a:pt x="470592" y="77234"/>
                  </a:lnTo>
                  <a:lnTo>
                    <a:pt x="424811" y="93203"/>
                  </a:lnTo>
                  <a:lnTo>
                    <a:pt x="379520" y="110638"/>
                  </a:lnTo>
                  <a:lnTo>
                    <a:pt x="334755" y="129530"/>
                  </a:lnTo>
                  <a:lnTo>
                    <a:pt x="290554" y="149871"/>
                  </a:lnTo>
                  <a:lnTo>
                    <a:pt x="246952" y="171653"/>
                  </a:lnTo>
                  <a:lnTo>
                    <a:pt x="203987" y="194868"/>
                  </a:lnTo>
                  <a:lnTo>
                    <a:pt x="161696" y="219506"/>
                  </a:lnTo>
                  <a:lnTo>
                    <a:pt x="120114" y="245559"/>
                  </a:lnTo>
                  <a:lnTo>
                    <a:pt x="79280" y="273020"/>
                  </a:lnTo>
                  <a:lnTo>
                    <a:pt x="39230" y="301880"/>
                  </a:lnTo>
                  <a:lnTo>
                    <a:pt x="0" y="332130"/>
                  </a:lnTo>
                  <a:lnTo>
                    <a:pt x="436625" y="879754"/>
                  </a:lnTo>
                  <a:lnTo>
                    <a:pt x="476550" y="849868"/>
                  </a:lnTo>
                  <a:lnTo>
                    <a:pt x="517954" y="822613"/>
                  </a:lnTo>
                  <a:lnTo>
                    <a:pt x="560709" y="798017"/>
                  </a:lnTo>
                  <a:lnTo>
                    <a:pt x="604685" y="776110"/>
                  </a:lnTo>
                  <a:lnTo>
                    <a:pt x="649755" y="756922"/>
                  </a:lnTo>
                  <a:lnTo>
                    <a:pt x="695789" y="740481"/>
                  </a:lnTo>
                  <a:lnTo>
                    <a:pt x="742658" y="726817"/>
                  </a:lnTo>
                  <a:lnTo>
                    <a:pt x="790233" y="715960"/>
                  </a:lnTo>
                  <a:lnTo>
                    <a:pt x="838385" y="707939"/>
                  </a:lnTo>
                  <a:lnTo>
                    <a:pt x="886986" y="702782"/>
                  </a:lnTo>
                  <a:lnTo>
                    <a:pt x="935907" y="700520"/>
                  </a:lnTo>
                  <a:lnTo>
                    <a:pt x="985018" y="701182"/>
                  </a:lnTo>
                  <a:lnTo>
                    <a:pt x="1034190" y="704797"/>
                  </a:lnTo>
                  <a:lnTo>
                    <a:pt x="1083295" y="711395"/>
                  </a:lnTo>
                  <a:lnTo>
                    <a:pt x="1132204" y="721004"/>
                  </a:lnTo>
                  <a:lnTo>
                    <a:pt x="1288160" y="38125"/>
                  </a:lnTo>
                  <a:lnTo>
                    <a:pt x="1239680" y="27897"/>
                  </a:lnTo>
                  <a:lnTo>
                    <a:pt x="1191064" y="19276"/>
                  </a:lnTo>
                  <a:lnTo>
                    <a:pt x="1142350" y="12255"/>
                  </a:lnTo>
                  <a:lnTo>
                    <a:pt x="1093574" y="6825"/>
                  </a:lnTo>
                  <a:lnTo>
                    <a:pt x="1044773" y="2978"/>
                  </a:lnTo>
                  <a:lnTo>
                    <a:pt x="995984" y="706"/>
                  </a:lnTo>
                  <a:lnTo>
                    <a:pt x="947243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782190" y="2136241"/>
              <a:ext cx="1288415" cy="880110"/>
            </a:xfrm>
            <a:custGeom>
              <a:avLst/>
              <a:gdLst/>
              <a:ahLst/>
              <a:cxnLst/>
              <a:rect l="l" t="t" r="r" b="b"/>
              <a:pathLst>
                <a:path w="1288414" h="880110">
                  <a:moveTo>
                    <a:pt x="0" y="332130"/>
                  </a:moveTo>
                  <a:lnTo>
                    <a:pt x="39230" y="301880"/>
                  </a:lnTo>
                  <a:lnTo>
                    <a:pt x="79280" y="273020"/>
                  </a:lnTo>
                  <a:lnTo>
                    <a:pt x="120114" y="245559"/>
                  </a:lnTo>
                  <a:lnTo>
                    <a:pt x="161696" y="219506"/>
                  </a:lnTo>
                  <a:lnTo>
                    <a:pt x="203987" y="194868"/>
                  </a:lnTo>
                  <a:lnTo>
                    <a:pt x="246952" y="171653"/>
                  </a:lnTo>
                  <a:lnTo>
                    <a:pt x="290554" y="149871"/>
                  </a:lnTo>
                  <a:lnTo>
                    <a:pt x="334755" y="129530"/>
                  </a:lnTo>
                  <a:lnTo>
                    <a:pt x="379520" y="110638"/>
                  </a:lnTo>
                  <a:lnTo>
                    <a:pt x="424811" y="93203"/>
                  </a:lnTo>
                  <a:lnTo>
                    <a:pt x="470592" y="77234"/>
                  </a:lnTo>
                  <a:lnTo>
                    <a:pt x="516825" y="62739"/>
                  </a:lnTo>
                  <a:lnTo>
                    <a:pt x="563475" y="49726"/>
                  </a:lnTo>
                  <a:lnTo>
                    <a:pt x="610504" y="38205"/>
                  </a:lnTo>
                  <a:lnTo>
                    <a:pt x="657876" y="28182"/>
                  </a:lnTo>
                  <a:lnTo>
                    <a:pt x="705554" y="19667"/>
                  </a:lnTo>
                  <a:lnTo>
                    <a:pt x="753500" y="12668"/>
                  </a:lnTo>
                  <a:lnTo>
                    <a:pt x="801679" y="7194"/>
                  </a:lnTo>
                  <a:lnTo>
                    <a:pt x="850054" y="3252"/>
                  </a:lnTo>
                  <a:lnTo>
                    <a:pt x="898587" y="851"/>
                  </a:lnTo>
                  <a:lnTo>
                    <a:pt x="947243" y="0"/>
                  </a:lnTo>
                  <a:lnTo>
                    <a:pt x="995984" y="706"/>
                  </a:lnTo>
                  <a:lnTo>
                    <a:pt x="1044773" y="2978"/>
                  </a:lnTo>
                  <a:lnTo>
                    <a:pt x="1093574" y="6825"/>
                  </a:lnTo>
                  <a:lnTo>
                    <a:pt x="1142350" y="12255"/>
                  </a:lnTo>
                  <a:lnTo>
                    <a:pt x="1191064" y="19276"/>
                  </a:lnTo>
                  <a:lnTo>
                    <a:pt x="1239680" y="27897"/>
                  </a:lnTo>
                  <a:lnTo>
                    <a:pt x="1288160" y="38125"/>
                  </a:lnTo>
                  <a:lnTo>
                    <a:pt x="1132204" y="721004"/>
                  </a:lnTo>
                  <a:lnTo>
                    <a:pt x="1083295" y="711395"/>
                  </a:lnTo>
                  <a:lnTo>
                    <a:pt x="1034190" y="704797"/>
                  </a:lnTo>
                  <a:lnTo>
                    <a:pt x="985018" y="701182"/>
                  </a:lnTo>
                  <a:lnTo>
                    <a:pt x="935907" y="700520"/>
                  </a:lnTo>
                  <a:lnTo>
                    <a:pt x="886986" y="702782"/>
                  </a:lnTo>
                  <a:lnTo>
                    <a:pt x="838385" y="707939"/>
                  </a:lnTo>
                  <a:lnTo>
                    <a:pt x="790233" y="715960"/>
                  </a:lnTo>
                  <a:lnTo>
                    <a:pt x="742658" y="726817"/>
                  </a:lnTo>
                  <a:lnTo>
                    <a:pt x="695789" y="740481"/>
                  </a:lnTo>
                  <a:lnTo>
                    <a:pt x="649755" y="756922"/>
                  </a:lnTo>
                  <a:lnTo>
                    <a:pt x="604685" y="776110"/>
                  </a:lnTo>
                  <a:lnTo>
                    <a:pt x="560709" y="798017"/>
                  </a:lnTo>
                  <a:lnTo>
                    <a:pt x="517954" y="822613"/>
                  </a:lnTo>
                  <a:lnTo>
                    <a:pt x="476550" y="849868"/>
                  </a:lnTo>
                  <a:lnTo>
                    <a:pt x="436625" y="879754"/>
                  </a:lnTo>
                  <a:lnTo>
                    <a:pt x="0" y="332130"/>
                  </a:lnTo>
                  <a:close/>
                </a:path>
              </a:pathLst>
            </a:custGeom>
            <a:ln w="182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914395" y="2174366"/>
              <a:ext cx="1189355" cy="1127760"/>
            </a:xfrm>
            <a:custGeom>
              <a:avLst/>
              <a:gdLst/>
              <a:ahLst/>
              <a:cxnLst/>
              <a:rect l="l" t="t" r="r" b="b"/>
              <a:pathLst>
                <a:path w="1189354" h="1127760">
                  <a:moveTo>
                    <a:pt x="155956" y="0"/>
                  </a:moveTo>
                  <a:lnTo>
                    <a:pt x="0" y="682879"/>
                  </a:lnTo>
                  <a:lnTo>
                    <a:pt x="48261" y="695433"/>
                  </a:lnTo>
                  <a:lnTo>
                    <a:pt x="95389" y="710789"/>
                  </a:lnTo>
                  <a:lnTo>
                    <a:pt x="141281" y="728866"/>
                  </a:lnTo>
                  <a:lnTo>
                    <a:pt x="185834" y="749579"/>
                  </a:lnTo>
                  <a:lnTo>
                    <a:pt x="228943" y="772846"/>
                  </a:lnTo>
                  <a:lnTo>
                    <a:pt x="270505" y="798585"/>
                  </a:lnTo>
                  <a:lnTo>
                    <a:pt x="310418" y="826711"/>
                  </a:lnTo>
                  <a:lnTo>
                    <a:pt x="348577" y="857143"/>
                  </a:lnTo>
                  <a:lnTo>
                    <a:pt x="384880" y="889798"/>
                  </a:lnTo>
                  <a:lnTo>
                    <a:pt x="419222" y="924592"/>
                  </a:lnTo>
                  <a:lnTo>
                    <a:pt x="451500" y="961444"/>
                  </a:lnTo>
                  <a:lnTo>
                    <a:pt x="481612" y="1000269"/>
                  </a:lnTo>
                  <a:lnTo>
                    <a:pt x="509453" y="1040985"/>
                  </a:lnTo>
                  <a:lnTo>
                    <a:pt x="534920" y="1083510"/>
                  </a:lnTo>
                  <a:lnTo>
                    <a:pt x="557911" y="1127760"/>
                  </a:lnTo>
                  <a:lnTo>
                    <a:pt x="1188846" y="823849"/>
                  </a:lnTo>
                  <a:lnTo>
                    <a:pt x="1166626" y="779563"/>
                  </a:lnTo>
                  <a:lnTo>
                    <a:pt x="1143065" y="736174"/>
                  </a:lnTo>
                  <a:lnTo>
                    <a:pt x="1118191" y="693706"/>
                  </a:lnTo>
                  <a:lnTo>
                    <a:pt x="1092036" y="652183"/>
                  </a:lnTo>
                  <a:lnTo>
                    <a:pt x="1064627" y="611627"/>
                  </a:lnTo>
                  <a:lnTo>
                    <a:pt x="1035995" y="572062"/>
                  </a:lnTo>
                  <a:lnTo>
                    <a:pt x="1006169" y="533513"/>
                  </a:lnTo>
                  <a:lnTo>
                    <a:pt x="975178" y="496001"/>
                  </a:lnTo>
                  <a:lnTo>
                    <a:pt x="943051" y="459551"/>
                  </a:lnTo>
                  <a:lnTo>
                    <a:pt x="909818" y="424187"/>
                  </a:lnTo>
                  <a:lnTo>
                    <a:pt x="875509" y="389931"/>
                  </a:lnTo>
                  <a:lnTo>
                    <a:pt x="840152" y="356808"/>
                  </a:lnTo>
                  <a:lnTo>
                    <a:pt x="803776" y="324840"/>
                  </a:lnTo>
                  <a:lnTo>
                    <a:pt x="766413" y="294052"/>
                  </a:lnTo>
                  <a:lnTo>
                    <a:pt x="728090" y="264467"/>
                  </a:lnTo>
                  <a:lnTo>
                    <a:pt x="688837" y="236107"/>
                  </a:lnTo>
                  <a:lnTo>
                    <a:pt x="648683" y="208998"/>
                  </a:lnTo>
                  <a:lnTo>
                    <a:pt x="607658" y="183162"/>
                  </a:lnTo>
                  <a:lnTo>
                    <a:pt x="565792" y="158622"/>
                  </a:lnTo>
                  <a:lnTo>
                    <a:pt x="523113" y="135403"/>
                  </a:lnTo>
                  <a:lnTo>
                    <a:pt x="479651" y="113528"/>
                  </a:lnTo>
                  <a:lnTo>
                    <a:pt x="435435" y="93019"/>
                  </a:lnTo>
                  <a:lnTo>
                    <a:pt x="390495" y="73902"/>
                  </a:lnTo>
                  <a:lnTo>
                    <a:pt x="344859" y="56199"/>
                  </a:lnTo>
                  <a:lnTo>
                    <a:pt x="298558" y="39934"/>
                  </a:lnTo>
                  <a:lnTo>
                    <a:pt x="251621" y="25130"/>
                  </a:lnTo>
                  <a:lnTo>
                    <a:pt x="204077" y="11810"/>
                  </a:lnTo>
                  <a:lnTo>
                    <a:pt x="155956" y="0"/>
                  </a:lnTo>
                  <a:close/>
                </a:path>
              </a:pathLst>
            </a:custGeom>
            <a:solidFill>
              <a:srgbClr val="A4A4A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2914395" y="2174366"/>
              <a:ext cx="1189355" cy="1127760"/>
            </a:xfrm>
            <a:custGeom>
              <a:avLst/>
              <a:gdLst/>
              <a:ahLst/>
              <a:cxnLst/>
              <a:rect l="l" t="t" r="r" b="b"/>
              <a:pathLst>
                <a:path w="1189354" h="1127760">
                  <a:moveTo>
                    <a:pt x="155956" y="0"/>
                  </a:moveTo>
                  <a:lnTo>
                    <a:pt x="204077" y="11810"/>
                  </a:lnTo>
                  <a:lnTo>
                    <a:pt x="251621" y="25130"/>
                  </a:lnTo>
                  <a:lnTo>
                    <a:pt x="298558" y="39934"/>
                  </a:lnTo>
                  <a:lnTo>
                    <a:pt x="344859" y="56199"/>
                  </a:lnTo>
                  <a:lnTo>
                    <a:pt x="390495" y="73902"/>
                  </a:lnTo>
                  <a:lnTo>
                    <a:pt x="435435" y="93019"/>
                  </a:lnTo>
                  <a:lnTo>
                    <a:pt x="479651" y="113528"/>
                  </a:lnTo>
                  <a:lnTo>
                    <a:pt x="523113" y="135403"/>
                  </a:lnTo>
                  <a:lnTo>
                    <a:pt x="565792" y="158622"/>
                  </a:lnTo>
                  <a:lnTo>
                    <a:pt x="607658" y="183162"/>
                  </a:lnTo>
                  <a:lnTo>
                    <a:pt x="648683" y="208998"/>
                  </a:lnTo>
                  <a:lnTo>
                    <a:pt x="688837" y="236107"/>
                  </a:lnTo>
                  <a:lnTo>
                    <a:pt x="728090" y="264467"/>
                  </a:lnTo>
                  <a:lnTo>
                    <a:pt x="766413" y="294052"/>
                  </a:lnTo>
                  <a:lnTo>
                    <a:pt x="803776" y="324840"/>
                  </a:lnTo>
                  <a:lnTo>
                    <a:pt x="840152" y="356808"/>
                  </a:lnTo>
                  <a:lnTo>
                    <a:pt x="875509" y="389931"/>
                  </a:lnTo>
                  <a:lnTo>
                    <a:pt x="909818" y="424187"/>
                  </a:lnTo>
                  <a:lnTo>
                    <a:pt x="943051" y="459551"/>
                  </a:lnTo>
                  <a:lnTo>
                    <a:pt x="975178" y="496001"/>
                  </a:lnTo>
                  <a:lnTo>
                    <a:pt x="1006169" y="533513"/>
                  </a:lnTo>
                  <a:lnTo>
                    <a:pt x="1035995" y="572062"/>
                  </a:lnTo>
                  <a:lnTo>
                    <a:pt x="1064627" y="611627"/>
                  </a:lnTo>
                  <a:lnTo>
                    <a:pt x="1092036" y="652183"/>
                  </a:lnTo>
                  <a:lnTo>
                    <a:pt x="1118191" y="693706"/>
                  </a:lnTo>
                  <a:lnTo>
                    <a:pt x="1143065" y="736174"/>
                  </a:lnTo>
                  <a:lnTo>
                    <a:pt x="1166626" y="779563"/>
                  </a:lnTo>
                  <a:lnTo>
                    <a:pt x="1188846" y="823849"/>
                  </a:lnTo>
                  <a:lnTo>
                    <a:pt x="557911" y="1127760"/>
                  </a:lnTo>
                  <a:lnTo>
                    <a:pt x="534920" y="1083510"/>
                  </a:lnTo>
                  <a:lnTo>
                    <a:pt x="509453" y="1040985"/>
                  </a:lnTo>
                  <a:lnTo>
                    <a:pt x="481612" y="1000269"/>
                  </a:lnTo>
                  <a:lnTo>
                    <a:pt x="451500" y="961444"/>
                  </a:lnTo>
                  <a:lnTo>
                    <a:pt x="419222" y="924592"/>
                  </a:lnTo>
                  <a:lnTo>
                    <a:pt x="384880" y="889798"/>
                  </a:lnTo>
                  <a:lnTo>
                    <a:pt x="348577" y="857143"/>
                  </a:lnTo>
                  <a:lnTo>
                    <a:pt x="310418" y="826711"/>
                  </a:lnTo>
                  <a:lnTo>
                    <a:pt x="270505" y="798585"/>
                  </a:lnTo>
                  <a:lnTo>
                    <a:pt x="228943" y="772846"/>
                  </a:lnTo>
                  <a:lnTo>
                    <a:pt x="185834" y="749579"/>
                  </a:lnTo>
                  <a:lnTo>
                    <a:pt x="141281" y="728866"/>
                  </a:lnTo>
                  <a:lnTo>
                    <a:pt x="95389" y="710789"/>
                  </a:lnTo>
                  <a:lnTo>
                    <a:pt x="48261" y="695433"/>
                  </a:lnTo>
                  <a:lnTo>
                    <a:pt x="0" y="682879"/>
                  </a:lnTo>
                  <a:lnTo>
                    <a:pt x="155956" y="0"/>
                  </a:lnTo>
                  <a:close/>
                </a:path>
              </a:pathLst>
            </a:custGeom>
            <a:ln w="1828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3472306" y="2998215"/>
              <a:ext cx="782320" cy="1321435"/>
            </a:xfrm>
            <a:custGeom>
              <a:avLst/>
              <a:gdLst/>
              <a:ahLst/>
              <a:cxnLst/>
              <a:rect l="l" t="t" r="r" b="b"/>
              <a:pathLst>
                <a:path w="782320" h="1321435">
                  <a:moveTo>
                    <a:pt x="630935" y="0"/>
                  </a:moveTo>
                  <a:lnTo>
                    <a:pt x="0" y="303911"/>
                  </a:lnTo>
                  <a:lnTo>
                    <a:pt x="20269" y="349468"/>
                  </a:lnTo>
                  <a:lnTo>
                    <a:pt x="37642" y="395883"/>
                  </a:lnTo>
                  <a:lnTo>
                    <a:pt x="52120" y="443023"/>
                  </a:lnTo>
                  <a:lnTo>
                    <a:pt x="63703" y="490758"/>
                  </a:lnTo>
                  <a:lnTo>
                    <a:pt x="72389" y="538955"/>
                  </a:lnTo>
                  <a:lnTo>
                    <a:pt x="78181" y="587482"/>
                  </a:lnTo>
                  <a:lnTo>
                    <a:pt x="81076" y="636209"/>
                  </a:lnTo>
                  <a:lnTo>
                    <a:pt x="81076" y="685003"/>
                  </a:lnTo>
                  <a:lnTo>
                    <a:pt x="78181" y="733733"/>
                  </a:lnTo>
                  <a:lnTo>
                    <a:pt x="72389" y="782268"/>
                  </a:lnTo>
                  <a:lnTo>
                    <a:pt x="63703" y="830475"/>
                  </a:lnTo>
                  <a:lnTo>
                    <a:pt x="52120" y="878223"/>
                  </a:lnTo>
                  <a:lnTo>
                    <a:pt x="37642" y="925380"/>
                  </a:lnTo>
                  <a:lnTo>
                    <a:pt x="20269" y="971815"/>
                  </a:lnTo>
                  <a:lnTo>
                    <a:pt x="0" y="1017397"/>
                  </a:lnTo>
                  <a:lnTo>
                    <a:pt x="630935" y="1321181"/>
                  </a:lnTo>
                  <a:lnTo>
                    <a:pt x="651706" y="1276197"/>
                  </a:lnTo>
                  <a:lnTo>
                    <a:pt x="670939" y="1230724"/>
                  </a:lnTo>
                  <a:lnTo>
                    <a:pt x="688632" y="1184799"/>
                  </a:lnTo>
                  <a:lnTo>
                    <a:pt x="704787" y="1138461"/>
                  </a:lnTo>
                  <a:lnTo>
                    <a:pt x="719404" y="1091746"/>
                  </a:lnTo>
                  <a:lnTo>
                    <a:pt x="732482" y="1044693"/>
                  </a:lnTo>
                  <a:lnTo>
                    <a:pt x="744021" y="997338"/>
                  </a:lnTo>
                  <a:lnTo>
                    <a:pt x="754022" y="949721"/>
                  </a:lnTo>
                  <a:lnTo>
                    <a:pt x="762484" y="901877"/>
                  </a:lnTo>
                  <a:lnTo>
                    <a:pt x="769408" y="853845"/>
                  </a:lnTo>
                  <a:lnTo>
                    <a:pt x="774793" y="805663"/>
                  </a:lnTo>
                  <a:lnTo>
                    <a:pt x="778639" y="757368"/>
                  </a:lnTo>
                  <a:lnTo>
                    <a:pt x="780947" y="708998"/>
                  </a:lnTo>
                  <a:lnTo>
                    <a:pt x="781716" y="660590"/>
                  </a:lnTo>
                  <a:lnTo>
                    <a:pt x="780947" y="612182"/>
                  </a:lnTo>
                  <a:lnTo>
                    <a:pt x="778639" y="563812"/>
                  </a:lnTo>
                  <a:lnTo>
                    <a:pt x="774793" y="515517"/>
                  </a:lnTo>
                  <a:lnTo>
                    <a:pt x="769408" y="467335"/>
                  </a:lnTo>
                  <a:lnTo>
                    <a:pt x="762484" y="419303"/>
                  </a:lnTo>
                  <a:lnTo>
                    <a:pt x="754022" y="371459"/>
                  </a:lnTo>
                  <a:lnTo>
                    <a:pt x="744021" y="323842"/>
                  </a:lnTo>
                  <a:lnTo>
                    <a:pt x="732482" y="276487"/>
                  </a:lnTo>
                  <a:lnTo>
                    <a:pt x="719404" y="229434"/>
                  </a:lnTo>
                  <a:lnTo>
                    <a:pt x="704787" y="182719"/>
                  </a:lnTo>
                  <a:lnTo>
                    <a:pt x="688632" y="136381"/>
                  </a:lnTo>
                  <a:lnTo>
                    <a:pt x="670939" y="90456"/>
                  </a:lnTo>
                  <a:lnTo>
                    <a:pt x="651706" y="44983"/>
                  </a:lnTo>
                  <a:lnTo>
                    <a:pt x="630935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3472306" y="2998215"/>
              <a:ext cx="782320" cy="1321435"/>
            </a:xfrm>
            <a:custGeom>
              <a:avLst/>
              <a:gdLst/>
              <a:ahLst/>
              <a:cxnLst/>
              <a:rect l="l" t="t" r="r" b="b"/>
              <a:pathLst>
                <a:path w="782320" h="1321435">
                  <a:moveTo>
                    <a:pt x="630935" y="0"/>
                  </a:moveTo>
                  <a:lnTo>
                    <a:pt x="651706" y="44983"/>
                  </a:lnTo>
                  <a:lnTo>
                    <a:pt x="670939" y="90456"/>
                  </a:lnTo>
                  <a:lnTo>
                    <a:pt x="688632" y="136381"/>
                  </a:lnTo>
                  <a:lnTo>
                    <a:pt x="704787" y="182719"/>
                  </a:lnTo>
                  <a:lnTo>
                    <a:pt x="719404" y="229434"/>
                  </a:lnTo>
                  <a:lnTo>
                    <a:pt x="732482" y="276487"/>
                  </a:lnTo>
                  <a:lnTo>
                    <a:pt x="744021" y="323842"/>
                  </a:lnTo>
                  <a:lnTo>
                    <a:pt x="754022" y="371459"/>
                  </a:lnTo>
                  <a:lnTo>
                    <a:pt x="762484" y="419303"/>
                  </a:lnTo>
                  <a:lnTo>
                    <a:pt x="769408" y="467335"/>
                  </a:lnTo>
                  <a:lnTo>
                    <a:pt x="774793" y="515517"/>
                  </a:lnTo>
                  <a:lnTo>
                    <a:pt x="778639" y="563812"/>
                  </a:lnTo>
                  <a:lnTo>
                    <a:pt x="780947" y="612182"/>
                  </a:lnTo>
                  <a:lnTo>
                    <a:pt x="781716" y="660590"/>
                  </a:lnTo>
                  <a:lnTo>
                    <a:pt x="780947" y="708998"/>
                  </a:lnTo>
                  <a:lnTo>
                    <a:pt x="778639" y="757368"/>
                  </a:lnTo>
                  <a:lnTo>
                    <a:pt x="774793" y="805663"/>
                  </a:lnTo>
                  <a:lnTo>
                    <a:pt x="769408" y="853845"/>
                  </a:lnTo>
                  <a:lnTo>
                    <a:pt x="762484" y="901877"/>
                  </a:lnTo>
                  <a:lnTo>
                    <a:pt x="754022" y="949721"/>
                  </a:lnTo>
                  <a:lnTo>
                    <a:pt x="744021" y="997338"/>
                  </a:lnTo>
                  <a:lnTo>
                    <a:pt x="732482" y="1044693"/>
                  </a:lnTo>
                  <a:lnTo>
                    <a:pt x="719404" y="1091746"/>
                  </a:lnTo>
                  <a:lnTo>
                    <a:pt x="704787" y="1138461"/>
                  </a:lnTo>
                  <a:lnTo>
                    <a:pt x="688632" y="1184799"/>
                  </a:lnTo>
                  <a:lnTo>
                    <a:pt x="670939" y="1230724"/>
                  </a:lnTo>
                  <a:lnTo>
                    <a:pt x="651706" y="1276197"/>
                  </a:lnTo>
                  <a:lnTo>
                    <a:pt x="630935" y="1321181"/>
                  </a:lnTo>
                  <a:lnTo>
                    <a:pt x="0" y="1017397"/>
                  </a:lnTo>
                  <a:lnTo>
                    <a:pt x="20269" y="971815"/>
                  </a:lnTo>
                  <a:lnTo>
                    <a:pt x="37642" y="925380"/>
                  </a:lnTo>
                  <a:lnTo>
                    <a:pt x="52120" y="878223"/>
                  </a:lnTo>
                  <a:lnTo>
                    <a:pt x="63703" y="830475"/>
                  </a:lnTo>
                  <a:lnTo>
                    <a:pt x="72389" y="782268"/>
                  </a:lnTo>
                  <a:lnTo>
                    <a:pt x="78181" y="733733"/>
                  </a:lnTo>
                  <a:lnTo>
                    <a:pt x="81076" y="685003"/>
                  </a:lnTo>
                  <a:lnTo>
                    <a:pt x="81076" y="636209"/>
                  </a:lnTo>
                  <a:lnTo>
                    <a:pt x="78181" y="587482"/>
                  </a:lnTo>
                  <a:lnTo>
                    <a:pt x="72389" y="538955"/>
                  </a:lnTo>
                  <a:lnTo>
                    <a:pt x="63703" y="490758"/>
                  </a:lnTo>
                  <a:lnTo>
                    <a:pt x="52120" y="443023"/>
                  </a:lnTo>
                  <a:lnTo>
                    <a:pt x="37642" y="395883"/>
                  </a:lnTo>
                  <a:lnTo>
                    <a:pt x="20269" y="349468"/>
                  </a:lnTo>
                  <a:lnTo>
                    <a:pt x="0" y="303911"/>
                  </a:lnTo>
                  <a:lnTo>
                    <a:pt x="630935" y="0"/>
                  </a:lnTo>
                  <a:close/>
                </a:path>
              </a:pathLst>
            </a:custGeom>
            <a:ln w="182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914395" y="4015612"/>
              <a:ext cx="1189355" cy="1127760"/>
            </a:xfrm>
            <a:custGeom>
              <a:avLst/>
              <a:gdLst/>
              <a:ahLst/>
              <a:cxnLst/>
              <a:rect l="l" t="t" r="r" b="b"/>
              <a:pathLst>
                <a:path w="1189354" h="1127760">
                  <a:moveTo>
                    <a:pt x="557911" y="0"/>
                  </a:moveTo>
                  <a:lnTo>
                    <a:pt x="534920" y="44248"/>
                  </a:lnTo>
                  <a:lnTo>
                    <a:pt x="509453" y="86768"/>
                  </a:lnTo>
                  <a:lnTo>
                    <a:pt x="481612" y="127477"/>
                  </a:lnTo>
                  <a:lnTo>
                    <a:pt x="451500" y="166293"/>
                  </a:lnTo>
                  <a:lnTo>
                    <a:pt x="419222" y="203134"/>
                  </a:lnTo>
                  <a:lnTo>
                    <a:pt x="384880" y="237916"/>
                  </a:lnTo>
                  <a:lnTo>
                    <a:pt x="348577" y="270558"/>
                  </a:lnTo>
                  <a:lnTo>
                    <a:pt x="310418" y="300978"/>
                  </a:lnTo>
                  <a:lnTo>
                    <a:pt x="270505" y="329092"/>
                  </a:lnTo>
                  <a:lnTo>
                    <a:pt x="228943" y="354819"/>
                  </a:lnTo>
                  <a:lnTo>
                    <a:pt x="185834" y="378075"/>
                  </a:lnTo>
                  <a:lnTo>
                    <a:pt x="141281" y="398780"/>
                  </a:lnTo>
                  <a:lnTo>
                    <a:pt x="95389" y="416849"/>
                  </a:lnTo>
                  <a:lnTo>
                    <a:pt x="48261" y="432201"/>
                  </a:lnTo>
                  <a:lnTo>
                    <a:pt x="0" y="444754"/>
                  </a:lnTo>
                  <a:lnTo>
                    <a:pt x="155956" y="1127633"/>
                  </a:lnTo>
                  <a:lnTo>
                    <a:pt x="204077" y="1115822"/>
                  </a:lnTo>
                  <a:lnTo>
                    <a:pt x="251621" y="1102504"/>
                  </a:lnTo>
                  <a:lnTo>
                    <a:pt x="298558" y="1087702"/>
                  </a:lnTo>
                  <a:lnTo>
                    <a:pt x="344859" y="1071440"/>
                  </a:lnTo>
                  <a:lnTo>
                    <a:pt x="390495" y="1053740"/>
                  </a:lnTo>
                  <a:lnTo>
                    <a:pt x="435435" y="1034626"/>
                  </a:lnTo>
                  <a:lnTo>
                    <a:pt x="479651" y="1014122"/>
                  </a:lnTo>
                  <a:lnTo>
                    <a:pt x="523113" y="992251"/>
                  </a:lnTo>
                  <a:lnTo>
                    <a:pt x="565792" y="969037"/>
                  </a:lnTo>
                  <a:lnTo>
                    <a:pt x="607658" y="944502"/>
                  </a:lnTo>
                  <a:lnTo>
                    <a:pt x="648683" y="918670"/>
                  </a:lnTo>
                  <a:lnTo>
                    <a:pt x="688837" y="891565"/>
                  </a:lnTo>
                  <a:lnTo>
                    <a:pt x="728090" y="863209"/>
                  </a:lnTo>
                  <a:lnTo>
                    <a:pt x="766413" y="833628"/>
                  </a:lnTo>
                  <a:lnTo>
                    <a:pt x="803776" y="802842"/>
                  </a:lnTo>
                  <a:lnTo>
                    <a:pt x="840152" y="770877"/>
                  </a:lnTo>
                  <a:lnTo>
                    <a:pt x="875509" y="737756"/>
                  </a:lnTo>
                  <a:lnTo>
                    <a:pt x="909818" y="703501"/>
                  </a:lnTo>
                  <a:lnTo>
                    <a:pt x="943051" y="668137"/>
                  </a:lnTo>
                  <a:lnTo>
                    <a:pt x="975178" y="631686"/>
                  </a:lnTo>
                  <a:lnTo>
                    <a:pt x="1006169" y="594173"/>
                  </a:lnTo>
                  <a:lnTo>
                    <a:pt x="1035995" y="555620"/>
                  </a:lnTo>
                  <a:lnTo>
                    <a:pt x="1064627" y="516051"/>
                  </a:lnTo>
                  <a:lnTo>
                    <a:pt x="1092036" y="475489"/>
                  </a:lnTo>
                  <a:lnTo>
                    <a:pt x="1118191" y="433958"/>
                  </a:lnTo>
                  <a:lnTo>
                    <a:pt x="1143065" y="391481"/>
                  </a:lnTo>
                  <a:lnTo>
                    <a:pt x="1166626" y="348082"/>
                  </a:lnTo>
                  <a:lnTo>
                    <a:pt x="1188846" y="303784"/>
                  </a:lnTo>
                  <a:lnTo>
                    <a:pt x="557911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2914395" y="4015612"/>
              <a:ext cx="1189355" cy="1127760"/>
            </a:xfrm>
            <a:custGeom>
              <a:avLst/>
              <a:gdLst/>
              <a:ahLst/>
              <a:cxnLst/>
              <a:rect l="l" t="t" r="r" b="b"/>
              <a:pathLst>
                <a:path w="1189354" h="1127760">
                  <a:moveTo>
                    <a:pt x="1188846" y="303784"/>
                  </a:moveTo>
                  <a:lnTo>
                    <a:pt x="1166626" y="348082"/>
                  </a:lnTo>
                  <a:lnTo>
                    <a:pt x="1143065" y="391481"/>
                  </a:lnTo>
                  <a:lnTo>
                    <a:pt x="1118191" y="433958"/>
                  </a:lnTo>
                  <a:lnTo>
                    <a:pt x="1092036" y="475489"/>
                  </a:lnTo>
                  <a:lnTo>
                    <a:pt x="1064627" y="516051"/>
                  </a:lnTo>
                  <a:lnTo>
                    <a:pt x="1035995" y="555620"/>
                  </a:lnTo>
                  <a:lnTo>
                    <a:pt x="1006169" y="594173"/>
                  </a:lnTo>
                  <a:lnTo>
                    <a:pt x="975178" y="631686"/>
                  </a:lnTo>
                  <a:lnTo>
                    <a:pt x="943051" y="668137"/>
                  </a:lnTo>
                  <a:lnTo>
                    <a:pt x="909818" y="703501"/>
                  </a:lnTo>
                  <a:lnTo>
                    <a:pt x="875509" y="737756"/>
                  </a:lnTo>
                  <a:lnTo>
                    <a:pt x="840152" y="770877"/>
                  </a:lnTo>
                  <a:lnTo>
                    <a:pt x="803776" y="802842"/>
                  </a:lnTo>
                  <a:lnTo>
                    <a:pt x="766413" y="833628"/>
                  </a:lnTo>
                  <a:lnTo>
                    <a:pt x="728090" y="863209"/>
                  </a:lnTo>
                  <a:lnTo>
                    <a:pt x="688837" y="891565"/>
                  </a:lnTo>
                  <a:lnTo>
                    <a:pt x="648683" y="918670"/>
                  </a:lnTo>
                  <a:lnTo>
                    <a:pt x="607658" y="944502"/>
                  </a:lnTo>
                  <a:lnTo>
                    <a:pt x="565792" y="969037"/>
                  </a:lnTo>
                  <a:lnTo>
                    <a:pt x="523113" y="992251"/>
                  </a:lnTo>
                  <a:lnTo>
                    <a:pt x="479651" y="1014122"/>
                  </a:lnTo>
                  <a:lnTo>
                    <a:pt x="435435" y="1034626"/>
                  </a:lnTo>
                  <a:lnTo>
                    <a:pt x="390495" y="1053740"/>
                  </a:lnTo>
                  <a:lnTo>
                    <a:pt x="344859" y="1071440"/>
                  </a:lnTo>
                  <a:lnTo>
                    <a:pt x="298558" y="1087702"/>
                  </a:lnTo>
                  <a:lnTo>
                    <a:pt x="251621" y="1102504"/>
                  </a:lnTo>
                  <a:lnTo>
                    <a:pt x="204077" y="1115822"/>
                  </a:lnTo>
                  <a:lnTo>
                    <a:pt x="155956" y="1127633"/>
                  </a:lnTo>
                  <a:lnTo>
                    <a:pt x="0" y="444754"/>
                  </a:lnTo>
                  <a:lnTo>
                    <a:pt x="48261" y="432201"/>
                  </a:lnTo>
                  <a:lnTo>
                    <a:pt x="95389" y="416849"/>
                  </a:lnTo>
                  <a:lnTo>
                    <a:pt x="141281" y="398780"/>
                  </a:lnTo>
                  <a:lnTo>
                    <a:pt x="185834" y="378075"/>
                  </a:lnTo>
                  <a:lnTo>
                    <a:pt x="228943" y="354819"/>
                  </a:lnTo>
                  <a:lnTo>
                    <a:pt x="270505" y="329092"/>
                  </a:lnTo>
                  <a:lnTo>
                    <a:pt x="310418" y="300978"/>
                  </a:lnTo>
                  <a:lnTo>
                    <a:pt x="348577" y="270558"/>
                  </a:lnTo>
                  <a:lnTo>
                    <a:pt x="384880" y="237916"/>
                  </a:lnTo>
                  <a:lnTo>
                    <a:pt x="419222" y="203134"/>
                  </a:lnTo>
                  <a:lnTo>
                    <a:pt x="451500" y="166293"/>
                  </a:lnTo>
                  <a:lnTo>
                    <a:pt x="481612" y="127477"/>
                  </a:lnTo>
                  <a:lnTo>
                    <a:pt x="509453" y="86768"/>
                  </a:lnTo>
                  <a:lnTo>
                    <a:pt x="534920" y="44248"/>
                  </a:lnTo>
                  <a:lnTo>
                    <a:pt x="557911" y="0"/>
                  </a:lnTo>
                  <a:lnTo>
                    <a:pt x="1188846" y="303784"/>
                  </a:lnTo>
                  <a:close/>
                </a:path>
              </a:pathLst>
            </a:custGeom>
            <a:ln w="182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782190" y="4301616"/>
              <a:ext cx="1288415" cy="876935"/>
            </a:xfrm>
            <a:custGeom>
              <a:avLst/>
              <a:gdLst/>
              <a:ahLst/>
              <a:cxnLst/>
              <a:rect l="l" t="t" r="r" b="b"/>
              <a:pathLst>
                <a:path w="1288414" h="876935">
                  <a:moveTo>
                    <a:pt x="436625" y="0"/>
                  </a:moveTo>
                  <a:lnTo>
                    <a:pt x="0" y="547623"/>
                  </a:lnTo>
                  <a:lnTo>
                    <a:pt x="39230" y="577887"/>
                  </a:lnTo>
                  <a:lnTo>
                    <a:pt x="79280" y="606759"/>
                  </a:lnTo>
                  <a:lnTo>
                    <a:pt x="120114" y="634231"/>
                  </a:lnTo>
                  <a:lnTo>
                    <a:pt x="161696" y="660295"/>
                  </a:lnTo>
                  <a:lnTo>
                    <a:pt x="203987" y="684942"/>
                  </a:lnTo>
                  <a:lnTo>
                    <a:pt x="246952" y="708165"/>
                  </a:lnTo>
                  <a:lnTo>
                    <a:pt x="290554" y="729954"/>
                  </a:lnTo>
                  <a:lnTo>
                    <a:pt x="334755" y="750301"/>
                  </a:lnTo>
                  <a:lnTo>
                    <a:pt x="379520" y="769199"/>
                  </a:lnTo>
                  <a:lnTo>
                    <a:pt x="424811" y="786638"/>
                  </a:lnTo>
                  <a:lnTo>
                    <a:pt x="470592" y="802611"/>
                  </a:lnTo>
                  <a:lnTo>
                    <a:pt x="516825" y="817108"/>
                  </a:lnTo>
                  <a:lnTo>
                    <a:pt x="563475" y="830122"/>
                  </a:lnTo>
                  <a:lnTo>
                    <a:pt x="610504" y="841644"/>
                  </a:lnTo>
                  <a:lnTo>
                    <a:pt x="657876" y="851666"/>
                  </a:lnTo>
                  <a:lnTo>
                    <a:pt x="705554" y="860180"/>
                  </a:lnTo>
                  <a:lnTo>
                    <a:pt x="753500" y="867176"/>
                  </a:lnTo>
                  <a:lnTo>
                    <a:pt x="801679" y="872647"/>
                  </a:lnTo>
                  <a:lnTo>
                    <a:pt x="850054" y="876585"/>
                  </a:lnTo>
                  <a:lnTo>
                    <a:pt x="857134" y="876934"/>
                  </a:lnTo>
                  <a:lnTo>
                    <a:pt x="1044773" y="876934"/>
                  </a:lnTo>
                  <a:lnTo>
                    <a:pt x="1093574" y="872975"/>
                  </a:lnTo>
                  <a:lnTo>
                    <a:pt x="1142350" y="867535"/>
                  </a:lnTo>
                  <a:lnTo>
                    <a:pt x="1191064" y="860503"/>
                  </a:lnTo>
                  <a:lnTo>
                    <a:pt x="1239680" y="851870"/>
                  </a:lnTo>
                  <a:lnTo>
                    <a:pt x="1288160" y="841628"/>
                  </a:lnTo>
                  <a:lnTo>
                    <a:pt x="1132204" y="158749"/>
                  </a:lnTo>
                  <a:lnTo>
                    <a:pt x="1083295" y="168383"/>
                  </a:lnTo>
                  <a:lnTo>
                    <a:pt x="1034190" y="175001"/>
                  </a:lnTo>
                  <a:lnTo>
                    <a:pt x="985018" y="178633"/>
                  </a:lnTo>
                  <a:lnTo>
                    <a:pt x="935907" y="179308"/>
                  </a:lnTo>
                  <a:lnTo>
                    <a:pt x="886986" y="177056"/>
                  </a:lnTo>
                  <a:lnTo>
                    <a:pt x="838385" y="171907"/>
                  </a:lnTo>
                  <a:lnTo>
                    <a:pt x="790233" y="163889"/>
                  </a:lnTo>
                  <a:lnTo>
                    <a:pt x="742658" y="153031"/>
                  </a:lnTo>
                  <a:lnTo>
                    <a:pt x="695789" y="139364"/>
                  </a:lnTo>
                  <a:lnTo>
                    <a:pt x="649755" y="122917"/>
                  </a:lnTo>
                  <a:lnTo>
                    <a:pt x="604685" y="103718"/>
                  </a:lnTo>
                  <a:lnTo>
                    <a:pt x="560709" y="81798"/>
                  </a:lnTo>
                  <a:lnTo>
                    <a:pt x="517954" y="57185"/>
                  </a:lnTo>
                  <a:lnTo>
                    <a:pt x="476550" y="29909"/>
                  </a:lnTo>
                  <a:lnTo>
                    <a:pt x="436625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782190" y="4301616"/>
              <a:ext cx="1288415" cy="876935"/>
            </a:xfrm>
            <a:custGeom>
              <a:avLst/>
              <a:gdLst/>
              <a:ahLst/>
              <a:cxnLst/>
              <a:rect l="l" t="t" r="r" b="b"/>
              <a:pathLst>
                <a:path w="1288414" h="876935">
                  <a:moveTo>
                    <a:pt x="857134" y="876934"/>
                  </a:moveTo>
                  <a:lnTo>
                    <a:pt x="801679" y="872647"/>
                  </a:lnTo>
                  <a:lnTo>
                    <a:pt x="753500" y="867176"/>
                  </a:lnTo>
                  <a:lnTo>
                    <a:pt x="705554" y="860180"/>
                  </a:lnTo>
                  <a:lnTo>
                    <a:pt x="657876" y="851666"/>
                  </a:lnTo>
                  <a:lnTo>
                    <a:pt x="610504" y="841644"/>
                  </a:lnTo>
                  <a:lnTo>
                    <a:pt x="563475" y="830122"/>
                  </a:lnTo>
                  <a:lnTo>
                    <a:pt x="516825" y="817108"/>
                  </a:lnTo>
                  <a:lnTo>
                    <a:pt x="470592" y="802611"/>
                  </a:lnTo>
                  <a:lnTo>
                    <a:pt x="424811" y="786638"/>
                  </a:lnTo>
                  <a:lnTo>
                    <a:pt x="379520" y="769199"/>
                  </a:lnTo>
                  <a:lnTo>
                    <a:pt x="334755" y="750301"/>
                  </a:lnTo>
                  <a:lnTo>
                    <a:pt x="290554" y="729954"/>
                  </a:lnTo>
                  <a:lnTo>
                    <a:pt x="246952" y="708165"/>
                  </a:lnTo>
                  <a:lnTo>
                    <a:pt x="203987" y="684942"/>
                  </a:lnTo>
                  <a:lnTo>
                    <a:pt x="161696" y="660295"/>
                  </a:lnTo>
                  <a:lnTo>
                    <a:pt x="120114" y="634231"/>
                  </a:lnTo>
                  <a:lnTo>
                    <a:pt x="79280" y="606759"/>
                  </a:lnTo>
                  <a:lnTo>
                    <a:pt x="39230" y="577887"/>
                  </a:lnTo>
                  <a:lnTo>
                    <a:pt x="0" y="547623"/>
                  </a:lnTo>
                  <a:lnTo>
                    <a:pt x="436625" y="0"/>
                  </a:lnTo>
                  <a:lnTo>
                    <a:pt x="476550" y="29909"/>
                  </a:lnTo>
                  <a:lnTo>
                    <a:pt x="517954" y="57185"/>
                  </a:lnTo>
                  <a:lnTo>
                    <a:pt x="560709" y="81798"/>
                  </a:lnTo>
                  <a:lnTo>
                    <a:pt x="604685" y="103718"/>
                  </a:lnTo>
                  <a:lnTo>
                    <a:pt x="649755" y="122917"/>
                  </a:lnTo>
                  <a:lnTo>
                    <a:pt x="695789" y="139364"/>
                  </a:lnTo>
                  <a:lnTo>
                    <a:pt x="742658" y="153031"/>
                  </a:lnTo>
                  <a:lnTo>
                    <a:pt x="790233" y="163889"/>
                  </a:lnTo>
                  <a:lnTo>
                    <a:pt x="838385" y="171907"/>
                  </a:lnTo>
                  <a:lnTo>
                    <a:pt x="886986" y="177056"/>
                  </a:lnTo>
                  <a:lnTo>
                    <a:pt x="935907" y="179308"/>
                  </a:lnTo>
                  <a:lnTo>
                    <a:pt x="985018" y="178633"/>
                  </a:lnTo>
                  <a:lnTo>
                    <a:pt x="1034190" y="175001"/>
                  </a:lnTo>
                  <a:lnTo>
                    <a:pt x="1083295" y="168383"/>
                  </a:lnTo>
                  <a:lnTo>
                    <a:pt x="1132204" y="158749"/>
                  </a:lnTo>
                  <a:lnTo>
                    <a:pt x="1288160" y="841628"/>
                  </a:lnTo>
                  <a:lnTo>
                    <a:pt x="1239680" y="851870"/>
                  </a:lnTo>
                  <a:lnTo>
                    <a:pt x="1191064" y="860503"/>
                  </a:lnTo>
                  <a:lnTo>
                    <a:pt x="1142350" y="867535"/>
                  </a:lnTo>
                  <a:lnTo>
                    <a:pt x="1093574" y="872975"/>
                  </a:lnTo>
                  <a:lnTo>
                    <a:pt x="1044773" y="876934"/>
                  </a:lnTo>
                </a:path>
              </a:pathLst>
            </a:custGeom>
            <a:ln w="182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208925" y="3658869"/>
              <a:ext cx="1010285" cy="1190625"/>
            </a:xfrm>
            <a:custGeom>
              <a:avLst/>
              <a:gdLst/>
              <a:ahLst/>
              <a:cxnLst/>
              <a:rect l="l" t="t" r="r" b="b"/>
              <a:pathLst>
                <a:path w="1010285" h="1190625">
                  <a:moveTo>
                    <a:pt x="700392" y="0"/>
                  </a:moveTo>
                  <a:lnTo>
                    <a:pt x="0" y="0"/>
                  </a:lnTo>
                  <a:lnTo>
                    <a:pt x="804" y="49536"/>
                  </a:lnTo>
                  <a:lnTo>
                    <a:pt x="3206" y="98847"/>
                  </a:lnTo>
                  <a:lnTo>
                    <a:pt x="7191" y="147897"/>
                  </a:lnTo>
                  <a:lnTo>
                    <a:pt x="12740" y="196654"/>
                  </a:lnTo>
                  <a:lnTo>
                    <a:pt x="19839" y="245082"/>
                  </a:lnTo>
                  <a:lnTo>
                    <a:pt x="28471" y="293148"/>
                  </a:lnTo>
                  <a:lnTo>
                    <a:pt x="38619" y="340818"/>
                  </a:lnTo>
                  <a:lnTo>
                    <a:pt x="50268" y="388058"/>
                  </a:lnTo>
                  <a:lnTo>
                    <a:pt x="63401" y="434835"/>
                  </a:lnTo>
                  <a:lnTo>
                    <a:pt x="78002" y="481114"/>
                  </a:lnTo>
                  <a:lnTo>
                    <a:pt x="94054" y="526861"/>
                  </a:lnTo>
                  <a:lnTo>
                    <a:pt x="111542" y="572043"/>
                  </a:lnTo>
                  <a:lnTo>
                    <a:pt x="130449" y="616625"/>
                  </a:lnTo>
                  <a:lnTo>
                    <a:pt x="150758" y="660574"/>
                  </a:lnTo>
                  <a:lnTo>
                    <a:pt x="172454" y="703856"/>
                  </a:lnTo>
                  <a:lnTo>
                    <a:pt x="195520" y="746437"/>
                  </a:lnTo>
                  <a:lnTo>
                    <a:pt x="219940" y="788282"/>
                  </a:lnTo>
                  <a:lnTo>
                    <a:pt x="245698" y="829359"/>
                  </a:lnTo>
                  <a:lnTo>
                    <a:pt x="272777" y="869633"/>
                  </a:lnTo>
                  <a:lnTo>
                    <a:pt x="301161" y="909070"/>
                  </a:lnTo>
                  <a:lnTo>
                    <a:pt x="330834" y="947636"/>
                  </a:lnTo>
                  <a:lnTo>
                    <a:pt x="361779" y="985297"/>
                  </a:lnTo>
                  <a:lnTo>
                    <a:pt x="393981" y="1022020"/>
                  </a:lnTo>
                  <a:lnTo>
                    <a:pt x="427423" y="1057771"/>
                  </a:lnTo>
                  <a:lnTo>
                    <a:pt x="462088" y="1092515"/>
                  </a:lnTo>
                  <a:lnTo>
                    <a:pt x="497961" y="1126219"/>
                  </a:lnTo>
                  <a:lnTo>
                    <a:pt x="535026" y="1158849"/>
                  </a:lnTo>
                  <a:lnTo>
                    <a:pt x="573265" y="1190370"/>
                  </a:lnTo>
                  <a:lnTo>
                    <a:pt x="1009891" y="642746"/>
                  </a:lnTo>
                  <a:lnTo>
                    <a:pt x="971873" y="610500"/>
                  </a:lnTo>
                  <a:lnTo>
                    <a:pt x="936091" y="576222"/>
                  </a:lnTo>
                  <a:lnTo>
                    <a:pt x="902600" y="540032"/>
                  </a:lnTo>
                  <a:lnTo>
                    <a:pt x="871460" y="502049"/>
                  </a:lnTo>
                  <a:lnTo>
                    <a:pt x="842726" y="462392"/>
                  </a:lnTo>
                  <a:lnTo>
                    <a:pt x="816457" y="421181"/>
                  </a:lnTo>
                  <a:lnTo>
                    <a:pt x="792709" y="378535"/>
                  </a:lnTo>
                  <a:lnTo>
                    <a:pt x="771541" y="334572"/>
                  </a:lnTo>
                  <a:lnTo>
                    <a:pt x="753008" y="289413"/>
                  </a:lnTo>
                  <a:lnTo>
                    <a:pt x="737170" y="243176"/>
                  </a:lnTo>
                  <a:lnTo>
                    <a:pt x="724083" y="195981"/>
                  </a:lnTo>
                  <a:lnTo>
                    <a:pt x="713804" y="147946"/>
                  </a:lnTo>
                  <a:lnTo>
                    <a:pt x="706391" y="99192"/>
                  </a:lnTo>
                  <a:lnTo>
                    <a:pt x="701901" y="49836"/>
                  </a:lnTo>
                  <a:lnTo>
                    <a:pt x="700392" y="0"/>
                  </a:lnTo>
                  <a:close/>
                </a:path>
              </a:pathLst>
            </a:custGeom>
            <a:solidFill>
              <a:srgbClr val="245E9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208925" y="3658869"/>
              <a:ext cx="1010285" cy="1190625"/>
            </a:xfrm>
            <a:custGeom>
              <a:avLst/>
              <a:gdLst/>
              <a:ahLst/>
              <a:cxnLst/>
              <a:rect l="l" t="t" r="r" b="b"/>
              <a:pathLst>
                <a:path w="1010285" h="1190625">
                  <a:moveTo>
                    <a:pt x="573265" y="1190370"/>
                  </a:moveTo>
                  <a:lnTo>
                    <a:pt x="535026" y="1158849"/>
                  </a:lnTo>
                  <a:lnTo>
                    <a:pt x="497961" y="1126219"/>
                  </a:lnTo>
                  <a:lnTo>
                    <a:pt x="462088" y="1092515"/>
                  </a:lnTo>
                  <a:lnTo>
                    <a:pt x="427423" y="1057771"/>
                  </a:lnTo>
                  <a:lnTo>
                    <a:pt x="393981" y="1022020"/>
                  </a:lnTo>
                  <a:lnTo>
                    <a:pt x="361779" y="985297"/>
                  </a:lnTo>
                  <a:lnTo>
                    <a:pt x="330834" y="947636"/>
                  </a:lnTo>
                  <a:lnTo>
                    <a:pt x="301161" y="909070"/>
                  </a:lnTo>
                  <a:lnTo>
                    <a:pt x="272777" y="869633"/>
                  </a:lnTo>
                  <a:lnTo>
                    <a:pt x="245698" y="829359"/>
                  </a:lnTo>
                  <a:lnTo>
                    <a:pt x="219940" y="788282"/>
                  </a:lnTo>
                  <a:lnTo>
                    <a:pt x="195520" y="746437"/>
                  </a:lnTo>
                  <a:lnTo>
                    <a:pt x="172454" y="703856"/>
                  </a:lnTo>
                  <a:lnTo>
                    <a:pt x="150758" y="660574"/>
                  </a:lnTo>
                  <a:lnTo>
                    <a:pt x="130449" y="616625"/>
                  </a:lnTo>
                  <a:lnTo>
                    <a:pt x="111542" y="572043"/>
                  </a:lnTo>
                  <a:lnTo>
                    <a:pt x="94054" y="526861"/>
                  </a:lnTo>
                  <a:lnTo>
                    <a:pt x="78002" y="481114"/>
                  </a:lnTo>
                  <a:lnTo>
                    <a:pt x="63401" y="434835"/>
                  </a:lnTo>
                  <a:lnTo>
                    <a:pt x="50268" y="388058"/>
                  </a:lnTo>
                  <a:lnTo>
                    <a:pt x="38619" y="340818"/>
                  </a:lnTo>
                  <a:lnTo>
                    <a:pt x="28471" y="293148"/>
                  </a:lnTo>
                  <a:lnTo>
                    <a:pt x="19839" y="245082"/>
                  </a:lnTo>
                  <a:lnTo>
                    <a:pt x="12740" y="196654"/>
                  </a:lnTo>
                  <a:lnTo>
                    <a:pt x="7191" y="147897"/>
                  </a:lnTo>
                  <a:lnTo>
                    <a:pt x="3206" y="98847"/>
                  </a:lnTo>
                  <a:lnTo>
                    <a:pt x="804" y="49536"/>
                  </a:lnTo>
                  <a:lnTo>
                    <a:pt x="0" y="0"/>
                  </a:lnTo>
                  <a:lnTo>
                    <a:pt x="700392" y="0"/>
                  </a:lnTo>
                  <a:lnTo>
                    <a:pt x="701901" y="49836"/>
                  </a:lnTo>
                  <a:lnTo>
                    <a:pt x="706391" y="99192"/>
                  </a:lnTo>
                  <a:lnTo>
                    <a:pt x="713804" y="147946"/>
                  </a:lnTo>
                  <a:lnTo>
                    <a:pt x="724083" y="195981"/>
                  </a:lnTo>
                  <a:lnTo>
                    <a:pt x="737170" y="243176"/>
                  </a:lnTo>
                  <a:lnTo>
                    <a:pt x="753008" y="289413"/>
                  </a:lnTo>
                  <a:lnTo>
                    <a:pt x="771541" y="334572"/>
                  </a:lnTo>
                  <a:lnTo>
                    <a:pt x="792709" y="378535"/>
                  </a:lnTo>
                  <a:lnTo>
                    <a:pt x="816457" y="421181"/>
                  </a:lnTo>
                  <a:lnTo>
                    <a:pt x="842726" y="462392"/>
                  </a:lnTo>
                  <a:lnTo>
                    <a:pt x="871460" y="502049"/>
                  </a:lnTo>
                  <a:lnTo>
                    <a:pt x="902600" y="540032"/>
                  </a:lnTo>
                  <a:lnTo>
                    <a:pt x="936091" y="576222"/>
                  </a:lnTo>
                  <a:lnTo>
                    <a:pt x="971873" y="610500"/>
                  </a:lnTo>
                  <a:lnTo>
                    <a:pt x="1009891" y="642746"/>
                  </a:lnTo>
                  <a:lnTo>
                    <a:pt x="573265" y="1190370"/>
                  </a:lnTo>
                  <a:close/>
                </a:path>
              </a:pathLst>
            </a:custGeom>
            <a:ln w="182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417449" y="2043302"/>
              <a:ext cx="1978660" cy="2268220"/>
            </a:xfrm>
            <a:custGeom>
              <a:avLst/>
              <a:gdLst/>
              <a:ahLst/>
              <a:cxnLst/>
              <a:rect l="l" t="t" r="r" b="b"/>
              <a:pathLst>
                <a:path w="1978660" h="2268220">
                  <a:moveTo>
                    <a:pt x="1140079" y="1972437"/>
                  </a:moveTo>
                  <a:lnTo>
                    <a:pt x="210439" y="1949577"/>
                  </a:lnTo>
                  <a:lnTo>
                    <a:pt x="210439" y="1966429"/>
                  </a:lnTo>
                  <a:lnTo>
                    <a:pt x="0" y="2268220"/>
                  </a:lnTo>
                  <a:lnTo>
                    <a:pt x="245452" y="1994446"/>
                  </a:lnTo>
                  <a:lnTo>
                    <a:pt x="1140079" y="1972437"/>
                  </a:lnTo>
                  <a:close/>
                </a:path>
                <a:path w="1978660" h="2268220">
                  <a:moveTo>
                    <a:pt x="1978279" y="366141"/>
                  </a:moveTo>
                  <a:lnTo>
                    <a:pt x="1081112" y="344157"/>
                  </a:lnTo>
                  <a:lnTo>
                    <a:pt x="1009777" y="0"/>
                  </a:lnTo>
                  <a:lnTo>
                    <a:pt x="1041527" y="385445"/>
                  </a:lnTo>
                  <a:lnTo>
                    <a:pt x="1045591" y="384860"/>
                  </a:lnTo>
                  <a:lnTo>
                    <a:pt x="1045591" y="389001"/>
                  </a:lnTo>
                  <a:lnTo>
                    <a:pt x="1978279" y="366141"/>
                  </a:lnTo>
                  <a:close/>
                </a:path>
              </a:pathLst>
            </a:custGeom>
            <a:solidFill>
              <a:srgbClr val="C77A6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159816" y="2974593"/>
            <a:ext cx="1074420" cy="4902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1825"/>
              </a:lnSpc>
              <a:spcBef>
                <a:spcPts val="105"/>
              </a:spcBef>
            </a:pPr>
            <a:r>
              <a:rPr sz="1600" spc="-155" dirty="0">
                <a:solidFill>
                  <a:srgbClr val="385D6B"/>
                </a:solidFill>
                <a:latin typeface="Bahnschrift"/>
                <a:cs typeface="Bahnschrift"/>
              </a:rPr>
              <a:t>Виртуальные</a:t>
            </a:r>
            <a:endParaRPr sz="1600">
              <a:latin typeface="Bahnschrift"/>
              <a:cs typeface="Bahnschrift"/>
            </a:endParaRPr>
          </a:p>
          <a:p>
            <a:pPr marL="12700">
              <a:lnSpc>
                <a:spcPts val="1825"/>
              </a:lnSpc>
            </a:pPr>
            <a:r>
              <a:rPr sz="1600" spc="-125" dirty="0">
                <a:solidFill>
                  <a:srgbClr val="385D6B"/>
                </a:solidFill>
                <a:latin typeface="Bahnschrift"/>
                <a:cs typeface="Bahnschrift"/>
              </a:rPr>
              <a:t>лаборатории</a:t>
            </a:r>
            <a:endParaRPr sz="1600">
              <a:latin typeface="Bahnschrift"/>
              <a:cs typeface="Bahnschrift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799078" y="4633925"/>
            <a:ext cx="1328420" cy="49085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algn="ctr">
              <a:lnSpc>
                <a:spcPts val="1825"/>
              </a:lnSpc>
              <a:spcBef>
                <a:spcPts val="110"/>
              </a:spcBef>
            </a:pPr>
            <a:r>
              <a:rPr sz="1600" spc="-155" dirty="0">
                <a:solidFill>
                  <a:srgbClr val="385D6B"/>
                </a:solidFill>
                <a:latin typeface="Bahnschrift"/>
                <a:cs typeface="Bahnschrift"/>
              </a:rPr>
              <a:t>Художественная</a:t>
            </a:r>
            <a:endParaRPr sz="1600">
              <a:latin typeface="Bahnschrift"/>
              <a:cs typeface="Bahnschrift"/>
            </a:endParaRPr>
          </a:p>
          <a:p>
            <a:pPr marL="2540" algn="ctr">
              <a:lnSpc>
                <a:spcPts val="1825"/>
              </a:lnSpc>
            </a:pPr>
            <a:r>
              <a:rPr sz="1600" spc="-60" dirty="0">
                <a:solidFill>
                  <a:srgbClr val="385D6B"/>
                </a:solidFill>
                <a:latin typeface="Bahnschrift"/>
                <a:cs typeface="Bahnschrift"/>
              </a:rPr>
              <a:t>литература</a:t>
            </a:r>
            <a:endParaRPr sz="1600">
              <a:latin typeface="Bahnschrift"/>
              <a:cs typeface="Bahnschrift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662810" y="5116779"/>
            <a:ext cx="762000" cy="2711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600" spc="-180" dirty="0">
                <a:solidFill>
                  <a:srgbClr val="385D6B"/>
                </a:solidFill>
                <a:latin typeface="Bahnschrift"/>
                <a:cs typeface="Bahnschrift"/>
              </a:rPr>
              <a:t>Учебники</a:t>
            </a:r>
            <a:endParaRPr sz="1600">
              <a:latin typeface="Bahnschrift"/>
              <a:cs typeface="Bahnschrift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499997" y="2081530"/>
            <a:ext cx="506730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spc="-110" dirty="0">
                <a:solidFill>
                  <a:srgbClr val="385D6B"/>
                </a:solidFill>
                <a:latin typeface="Bahnschrift"/>
                <a:cs typeface="Bahnschrift"/>
              </a:rPr>
              <a:t>Тесты</a:t>
            </a:r>
            <a:endParaRPr sz="1600">
              <a:latin typeface="Bahnschrift"/>
              <a:cs typeface="Bahnschrift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312158" y="3223005"/>
            <a:ext cx="804545" cy="49022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 marR="5080">
              <a:lnSpc>
                <a:spcPts val="1730"/>
              </a:lnSpc>
              <a:spcBef>
                <a:spcPts val="325"/>
              </a:spcBef>
            </a:pPr>
            <a:r>
              <a:rPr sz="1600" spc="-160" dirty="0">
                <a:solidFill>
                  <a:srgbClr val="385D6B"/>
                </a:solidFill>
                <a:latin typeface="Bahnschrift"/>
                <a:cs typeface="Bahnschrift"/>
              </a:rPr>
              <a:t>Сценарии</a:t>
            </a:r>
            <a:r>
              <a:rPr sz="1600" spc="-10" dirty="0">
                <a:solidFill>
                  <a:srgbClr val="385D6B"/>
                </a:solidFill>
                <a:latin typeface="Bahnschrift"/>
                <a:cs typeface="Bahnschrift"/>
              </a:rPr>
              <a:t> уроков</a:t>
            </a:r>
            <a:endParaRPr sz="1600">
              <a:latin typeface="Bahnschrift"/>
              <a:cs typeface="Bahnschrift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49148" y="4234434"/>
            <a:ext cx="1236345" cy="4902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1825"/>
              </a:lnSpc>
              <a:spcBef>
                <a:spcPts val="105"/>
              </a:spcBef>
            </a:pPr>
            <a:r>
              <a:rPr sz="1600" spc="-165" dirty="0">
                <a:solidFill>
                  <a:srgbClr val="385D6B"/>
                </a:solidFill>
                <a:latin typeface="Bahnschrift"/>
                <a:cs typeface="Bahnschrift"/>
              </a:rPr>
              <a:t>Интерактивные</a:t>
            </a:r>
            <a:endParaRPr sz="1600">
              <a:latin typeface="Bahnschrift"/>
              <a:cs typeface="Bahnschrift"/>
            </a:endParaRPr>
          </a:p>
          <a:p>
            <a:pPr marL="1270" algn="ctr">
              <a:lnSpc>
                <a:spcPts val="1825"/>
              </a:lnSpc>
            </a:pPr>
            <a:r>
              <a:rPr sz="1600" spc="-40" dirty="0">
                <a:solidFill>
                  <a:srgbClr val="385D6B"/>
                </a:solidFill>
                <a:latin typeface="Bahnschrift"/>
                <a:cs typeface="Bahnschrift"/>
              </a:rPr>
              <a:t>материалы</a:t>
            </a:r>
            <a:endParaRPr sz="1600">
              <a:latin typeface="Bahnschrift"/>
              <a:cs typeface="Bahnschrift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858514" y="2335149"/>
            <a:ext cx="953135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spc="-170" dirty="0">
                <a:solidFill>
                  <a:srgbClr val="385D6B"/>
                </a:solidFill>
                <a:latin typeface="Bahnschrift"/>
                <a:cs typeface="Bahnschrift"/>
              </a:rPr>
              <a:t>Видеоуроки</a:t>
            </a:r>
            <a:endParaRPr sz="1600">
              <a:latin typeface="Bahnschrift"/>
              <a:cs typeface="Bahnschrift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1473327" y="5010022"/>
            <a:ext cx="1157605" cy="317500"/>
          </a:xfrm>
          <a:custGeom>
            <a:avLst/>
            <a:gdLst/>
            <a:ahLst/>
            <a:cxnLst/>
            <a:rect l="l" t="t" r="r" b="b"/>
            <a:pathLst>
              <a:path w="1157605" h="317500">
                <a:moveTo>
                  <a:pt x="1157097" y="23749"/>
                </a:moveTo>
                <a:lnTo>
                  <a:pt x="224409" y="889"/>
                </a:lnTo>
                <a:lnTo>
                  <a:pt x="224409" y="2628"/>
                </a:lnTo>
                <a:lnTo>
                  <a:pt x="221107" y="0"/>
                </a:lnTo>
                <a:lnTo>
                  <a:pt x="0" y="317119"/>
                </a:lnTo>
                <a:lnTo>
                  <a:pt x="242976" y="46164"/>
                </a:lnTo>
                <a:lnTo>
                  <a:pt x="1157097" y="23749"/>
                </a:lnTo>
                <a:close/>
              </a:path>
            </a:pathLst>
          </a:custGeom>
          <a:solidFill>
            <a:srgbClr val="C77A6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44220" y="2666872"/>
            <a:ext cx="4354830" cy="2261870"/>
          </a:xfrm>
          <a:custGeom>
            <a:avLst/>
            <a:gdLst/>
            <a:ahLst/>
            <a:cxnLst/>
            <a:rect l="l" t="t" r="r" b="b"/>
            <a:pathLst>
              <a:path w="4354830" h="2261870">
                <a:moveTo>
                  <a:pt x="1157147" y="56515"/>
                </a:moveTo>
                <a:lnTo>
                  <a:pt x="224459" y="33655"/>
                </a:lnTo>
                <a:lnTo>
                  <a:pt x="224459" y="35915"/>
                </a:lnTo>
                <a:lnTo>
                  <a:pt x="221132" y="33274"/>
                </a:lnTo>
                <a:lnTo>
                  <a:pt x="0" y="350393"/>
                </a:lnTo>
                <a:lnTo>
                  <a:pt x="243497" y="78917"/>
                </a:lnTo>
                <a:lnTo>
                  <a:pt x="1157147" y="56515"/>
                </a:lnTo>
                <a:close/>
              </a:path>
              <a:path w="4354830" h="2261870">
                <a:moveTo>
                  <a:pt x="3775379" y="1967611"/>
                </a:moveTo>
                <a:lnTo>
                  <a:pt x="2845739" y="1944751"/>
                </a:lnTo>
                <a:lnTo>
                  <a:pt x="2845739" y="1947900"/>
                </a:lnTo>
                <a:lnTo>
                  <a:pt x="2841294" y="1944370"/>
                </a:lnTo>
                <a:lnTo>
                  <a:pt x="2620187" y="2261489"/>
                </a:lnTo>
                <a:lnTo>
                  <a:pt x="2863608" y="1990039"/>
                </a:lnTo>
                <a:lnTo>
                  <a:pt x="3775379" y="1967611"/>
                </a:lnTo>
                <a:close/>
              </a:path>
              <a:path w="4354830" h="2261870">
                <a:moveTo>
                  <a:pt x="4113707" y="22987"/>
                </a:moveTo>
                <a:lnTo>
                  <a:pt x="3181019" y="127"/>
                </a:lnTo>
                <a:lnTo>
                  <a:pt x="3181019" y="2019"/>
                </a:lnTo>
                <a:lnTo>
                  <a:pt x="3178479" y="0"/>
                </a:lnTo>
                <a:lnTo>
                  <a:pt x="2957372" y="317119"/>
                </a:lnTo>
                <a:lnTo>
                  <a:pt x="3201187" y="45364"/>
                </a:lnTo>
                <a:lnTo>
                  <a:pt x="4113707" y="22987"/>
                </a:lnTo>
                <a:close/>
              </a:path>
              <a:path w="4354830" h="2261870">
                <a:moveTo>
                  <a:pt x="4354500" y="1098931"/>
                </a:moveTo>
                <a:lnTo>
                  <a:pt x="3424859" y="1076071"/>
                </a:lnTo>
                <a:lnTo>
                  <a:pt x="3424859" y="1080363"/>
                </a:lnTo>
                <a:lnTo>
                  <a:pt x="3420414" y="1076833"/>
                </a:lnTo>
                <a:lnTo>
                  <a:pt x="3199307" y="1393952"/>
                </a:lnTo>
                <a:lnTo>
                  <a:pt x="3443770" y="1121333"/>
                </a:lnTo>
                <a:lnTo>
                  <a:pt x="4354500" y="1098931"/>
                </a:lnTo>
                <a:close/>
              </a:path>
            </a:pathLst>
          </a:custGeom>
          <a:solidFill>
            <a:srgbClr val="C77A67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61944" y="786383"/>
            <a:ext cx="8449056" cy="4050791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6891" y="5047729"/>
            <a:ext cx="11751325" cy="168807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07340" y="157429"/>
            <a:ext cx="2811780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dirty="0">
                <a:solidFill>
                  <a:srgbClr val="001F5F"/>
                </a:solidFill>
                <a:latin typeface="Arial Black"/>
                <a:cs typeface="Arial Black"/>
              </a:rPr>
              <a:t>БИБЛИОТЕКА</a:t>
            </a:r>
            <a:r>
              <a:rPr sz="2000" spc="-130" dirty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sz="2000" spc="-25" dirty="0">
                <a:solidFill>
                  <a:srgbClr val="001F5F"/>
                </a:solidFill>
                <a:latin typeface="Arial Black"/>
                <a:cs typeface="Arial Black"/>
              </a:rPr>
              <a:t>МЭШ</a:t>
            </a:r>
            <a:endParaRPr sz="2000">
              <a:latin typeface="Arial Black"/>
              <a:cs typeface="Arial Black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8246" y="986663"/>
            <a:ext cx="3063494" cy="3646424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955954" y="2425445"/>
            <a:ext cx="150685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spc="-50" dirty="0">
                <a:solidFill>
                  <a:srgbClr val="B06C5A"/>
                </a:solidFill>
                <a:latin typeface="Bahnschrift"/>
                <a:cs typeface="Bahnschrift"/>
              </a:rPr>
              <a:t>ЕГЭ</a:t>
            </a:r>
            <a:r>
              <a:rPr sz="2800" spc="-55" dirty="0">
                <a:solidFill>
                  <a:srgbClr val="B06C5A"/>
                </a:solidFill>
                <a:latin typeface="Bahnschrift"/>
                <a:cs typeface="Bahnschrift"/>
              </a:rPr>
              <a:t> </a:t>
            </a:r>
            <a:r>
              <a:rPr sz="2800" spc="-320" dirty="0">
                <a:solidFill>
                  <a:srgbClr val="B06C5A"/>
                </a:solidFill>
                <a:latin typeface="Bahnschrift"/>
                <a:cs typeface="Bahnschrift"/>
              </a:rPr>
              <a:t>и</a:t>
            </a:r>
            <a:r>
              <a:rPr sz="2800" spc="165" dirty="0">
                <a:solidFill>
                  <a:srgbClr val="B06C5A"/>
                </a:solidFill>
                <a:latin typeface="Bahnschrift"/>
                <a:cs typeface="Bahnschrift"/>
              </a:rPr>
              <a:t> </a:t>
            </a:r>
            <a:r>
              <a:rPr sz="2800" spc="-45" dirty="0">
                <a:solidFill>
                  <a:srgbClr val="B06C5A"/>
                </a:solidFill>
                <a:latin typeface="Bahnschrift"/>
                <a:cs typeface="Bahnschrift"/>
              </a:rPr>
              <a:t>ОГЭ</a:t>
            </a:r>
            <a:endParaRPr sz="2800">
              <a:latin typeface="Bahnschrift"/>
              <a:cs typeface="Bahnschrif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47496" y="2836824"/>
            <a:ext cx="1920875" cy="1032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600" spc="-10" dirty="0">
                <a:solidFill>
                  <a:srgbClr val="B06C5A"/>
                </a:solidFill>
                <a:latin typeface="Calibri Light"/>
                <a:cs typeface="Calibri Light"/>
              </a:rPr>
              <a:t>~11,8</a:t>
            </a:r>
            <a:endParaRPr sz="6600">
              <a:latin typeface="Calibri Light"/>
              <a:cs typeface="Calibri Ligh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17524" y="3734511"/>
            <a:ext cx="1490345" cy="238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spc="-100" dirty="0">
                <a:solidFill>
                  <a:srgbClr val="B06C5A"/>
                </a:solidFill>
                <a:latin typeface="Bahnschrift"/>
                <a:cs typeface="Bahnschrift"/>
              </a:rPr>
              <a:t>тыс.</a:t>
            </a:r>
            <a:r>
              <a:rPr sz="1400" spc="70" dirty="0">
                <a:solidFill>
                  <a:srgbClr val="B06C5A"/>
                </a:solidFill>
                <a:latin typeface="Bahnschrift"/>
                <a:cs typeface="Bahnschrift"/>
              </a:rPr>
              <a:t> </a:t>
            </a:r>
            <a:r>
              <a:rPr sz="1400" spc="-185" dirty="0">
                <a:solidFill>
                  <a:srgbClr val="B06C5A"/>
                </a:solidFill>
                <a:latin typeface="Bahnschrift"/>
                <a:cs typeface="Bahnschrift"/>
              </a:rPr>
              <a:t>единиц</a:t>
            </a:r>
            <a:r>
              <a:rPr sz="1400" spc="114" dirty="0">
                <a:solidFill>
                  <a:srgbClr val="B06C5A"/>
                </a:solidFill>
                <a:latin typeface="Bahnschrift"/>
                <a:cs typeface="Bahnschrift"/>
              </a:rPr>
              <a:t> </a:t>
            </a:r>
            <a:r>
              <a:rPr sz="1400" spc="-155" dirty="0">
                <a:solidFill>
                  <a:srgbClr val="B06C5A"/>
                </a:solidFill>
                <a:latin typeface="Bahnschrift"/>
                <a:cs typeface="Bahnschrift"/>
              </a:rPr>
              <a:t>контента</a:t>
            </a:r>
            <a:endParaRPr sz="1400">
              <a:latin typeface="Bahnschrift"/>
              <a:cs typeface="Bahnschrif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203939" y="1050925"/>
            <a:ext cx="2101850" cy="2139315"/>
            <a:chOff x="1203939" y="1050925"/>
            <a:chExt cx="2101850" cy="2139315"/>
          </a:xfrm>
        </p:grpSpPr>
        <p:sp>
          <p:nvSpPr>
            <p:cNvPr id="3" name="object 3"/>
            <p:cNvSpPr/>
            <p:nvPr/>
          </p:nvSpPr>
          <p:spPr>
            <a:xfrm>
              <a:off x="2277872" y="1050925"/>
              <a:ext cx="827405" cy="567055"/>
            </a:xfrm>
            <a:custGeom>
              <a:avLst/>
              <a:gdLst/>
              <a:ahLst/>
              <a:cxnLst/>
              <a:rect l="l" t="t" r="r" b="b"/>
              <a:pathLst>
                <a:path w="827405" h="567055">
                  <a:moveTo>
                    <a:pt x="0" y="0"/>
                  </a:moveTo>
                  <a:lnTo>
                    <a:pt x="0" y="260350"/>
                  </a:lnTo>
                  <a:lnTo>
                    <a:pt x="48434" y="261850"/>
                  </a:lnTo>
                  <a:lnTo>
                    <a:pt x="96377" y="266312"/>
                  </a:lnTo>
                  <a:lnTo>
                    <a:pt x="143707" y="273675"/>
                  </a:lnTo>
                  <a:lnTo>
                    <a:pt x="190304" y="283881"/>
                  </a:lnTo>
                  <a:lnTo>
                    <a:pt x="236050" y="296869"/>
                  </a:lnTo>
                  <a:lnTo>
                    <a:pt x="280824" y="312580"/>
                  </a:lnTo>
                  <a:lnTo>
                    <a:pt x="324506" y="330954"/>
                  </a:lnTo>
                  <a:lnTo>
                    <a:pt x="366976" y="351932"/>
                  </a:lnTo>
                  <a:lnTo>
                    <a:pt x="408115" y="375454"/>
                  </a:lnTo>
                  <a:lnTo>
                    <a:pt x="447801" y="401461"/>
                  </a:lnTo>
                  <a:lnTo>
                    <a:pt x="485917" y="429892"/>
                  </a:lnTo>
                  <a:lnTo>
                    <a:pt x="522341" y="460688"/>
                  </a:lnTo>
                  <a:lnTo>
                    <a:pt x="556954" y="493791"/>
                  </a:lnTo>
                  <a:lnTo>
                    <a:pt x="589636" y="529139"/>
                  </a:lnTo>
                  <a:lnTo>
                    <a:pt x="620267" y="566674"/>
                  </a:lnTo>
                  <a:lnTo>
                    <a:pt x="827023" y="408304"/>
                  </a:lnTo>
                  <a:lnTo>
                    <a:pt x="795013" y="368550"/>
                  </a:lnTo>
                  <a:lnTo>
                    <a:pt x="761276" y="330605"/>
                  </a:lnTo>
                  <a:lnTo>
                    <a:pt x="725892" y="294508"/>
                  </a:lnTo>
                  <a:lnTo>
                    <a:pt x="688939" y="260299"/>
                  </a:lnTo>
                  <a:lnTo>
                    <a:pt x="650497" y="228016"/>
                  </a:lnTo>
                  <a:lnTo>
                    <a:pt x="610644" y="197698"/>
                  </a:lnTo>
                  <a:lnTo>
                    <a:pt x="569458" y="169383"/>
                  </a:lnTo>
                  <a:lnTo>
                    <a:pt x="527020" y="143110"/>
                  </a:lnTo>
                  <a:lnTo>
                    <a:pt x="483407" y="118919"/>
                  </a:lnTo>
                  <a:lnTo>
                    <a:pt x="438698" y="96848"/>
                  </a:lnTo>
                  <a:lnTo>
                    <a:pt x="392971" y="76935"/>
                  </a:lnTo>
                  <a:lnTo>
                    <a:pt x="346307" y="59220"/>
                  </a:lnTo>
                  <a:lnTo>
                    <a:pt x="298783" y="43741"/>
                  </a:lnTo>
                  <a:lnTo>
                    <a:pt x="250478" y="30537"/>
                  </a:lnTo>
                  <a:lnTo>
                    <a:pt x="201471" y="19647"/>
                  </a:lnTo>
                  <a:lnTo>
                    <a:pt x="151841" y="11109"/>
                  </a:lnTo>
                  <a:lnTo>
                    <a:pt x="101667" y="4963"/>
                  </a:lnTo>
                  <a:lnTo>
                    <a:pt x="51027" y="12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63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213147" y="1097534"/>
              <a:ext cx="2083435" cy="2083435"/>
            </a:xfrm>
            <a:custGeom>
              <a:avLst/>
              <a:gdLst/>
              <a:ahLst/>
              <a:cxnLst/>
              <a:rect l="l" t="t" r="r" b="b"/>
              <a:pathLst>
                <a:path w="2083435" h="2083435">
                  <a:moveTo>
                    <a:pt x="1041610" y="0"/>
                  </a:moveTo>
                  <a:lnTo>
                    <a:pt x="992680" y="1150"/>
                  </a:lnTo>
                  <a:lnTo>
                    <a:pt x="944018" y="4584"/>
                  </a:lnTo>
                  <a:lnTo>
                    <a:pt x="895702" y="10277"/>
                  </a:lnTo>
                  <a:lnTo>
                    <a:pt x="847804" y="18202"/>
                  </a:lnTo>
                  <a:lnTo>
                    <a:pt x="800401" y="28334"/>
                  </a:lnTo>
                  <a:lnTo>
                    <a:pt x="753567" y="40648"/>
                  </a:lnTo>
                  <a:lnTo>
                    <a:pt x="707378" y="55118"/>
                  </a:lnTo>
                  <a:lnTo>
                    <a:pt x="661907" y="71718"/>
                  </a:lnTo>
                  <a:lnTo>
                    <a:pt x="617231" y="90423"/>
                  </a:lnTo>
                  <a:lnTo>
                    <a:pt x="573424" y="111208"/>
                  </a:lnTo>
                  <a:lnTo>
                    <a:pt x="530562" y="134046"/>
                  </a:lnTo>
                  <a:lnTo>
                    <a:pt x="488718" y="158913"/>
                  </a:lnTo>
                  <a:lnTo>
                    <a:pt x="447968" y="185783"/>
                  </a:lnTo>
                  <a:lnTo>
                    <a:pt x="408388" y="214629"/>
                  </a:lnTo>
                  <a:lnTo>
                    <a:pt x="371187" y="244469"/>
                  </a:lnTo>
                  <a:lnTo>
                    <a:pt x="335707" y="275651"/>
                  </a:lnTo>
                  <a:lnTo>
                    <a:pt x="301957" y="308111"/>
                  </a:lnTo>
                  <a:lnTo>
                    <a:pt x="269946" y="341785"/>
                  </a:lnTo>
                  <a:lnTo>
                    <a:pt x="239681" y="376608"/>
                  </a:lnTo>
                  <a:lnTo>
                    <a:pt x="211172" y="412516"/>
                  </a:lnTo>
                  <a:lnTo>
                    <a:pt x="184426" y="449445"/>
                  </a:lnTo>
                  <a:lnTo>
                    <a:pt x="159454" y="487330"/>
                  </a:lnTo>
                  <a:lnTo>
                    <a:pt x="136262" y="526107"/>
                  </a:lnTo>
                  <a:lnTo>
                    <a:pt x="114860" y="565711"/>
                  </a:lnTo>
                  <a:lnTo>
                    <a:pt x="95256" y="606079"/>
                  </a:lnTo>
                  <a:lnTo>
                    <a:pt x="77459" y="647144"/>
                  </a:lnTo>
                  <a:lnTo>
                    <a:pt x="61477" y="688845"/>
                  </a:lnTo>
                  <a:lnTo>
                    <a:pt x="47319" y="731115"/>
                  </a:lnTo>
                  <a:lnTo>
                    <a:pt x="34994" y="773890"/>
                  </a:lnTo>
                  <a:lnTo>
                    <a:pt x="24509" y="817106"/>
                  </a:lnTo>
                  <a:lnTo>
                    <a:pt x="15874" y="860699"/>
                  </a:lnTo>
                  <a:lnTo>
                    <a:pt x="9097" y="904605"/>
                  </a:lnTo>
                  <a:lnTo>
                    <a:pt x="4186" y="948758"/>
                  </a:lnTo>
                  <a:lnTo>
                    <a:pt x="1151" y="993094"/>
                  </a:lnTo>
                  <a:lnTo>
                    <a:pt x="0" y="1037550"/>
                  </a:lnTo>
                  <a:lnTo>
                    <a:pt x="740" y="1082060"/>
                  </a:lnTo>
                  <a:lnTo>
                    <a:pt x="3382" y="1126560"/>
                  </a:lnTo>
                  <a:lnTo>
                    <a:pt x="7933" y="1170987"/>
                  </a:lnTo>
                  <a:lnTo>
                    <a:pt x="14401" y="1215274"/>
                  </a:lnTo>
                  <a:lnTo>
                    <a:pt x="22797" y="1259359"/>
                  </a:lnTo>
                  <a:lnTo>
                    <a:pt x="33127" y="1303176"/>
                  </a:lnTo>
                  <a:lnTo>
                    <a:pt x="45401" y="1346662"/>
                  </a:lnTo>
                  <a:lnTo>
                    <a:pt x="59627" y="1389751"/>
                  </a:lnTo>
                  <a:lnTo>
                    <a:pt x="75813" y="1432380"/>
                  </a:lnTo>
                  <a:lnTo>
                    <a:pt x="93969" y="1474484"/>
                  </a:lnTo>
                  <a:lnTo>
                    <a:pt x="114103" y="1515999"/>
                  </a:lnTo>
                  <a:lnTo>
                    <a:pt x="136223" y="1556860"/>
                  </a:lnTo>
                  <a:lnTo>
                    <a:pt x="160337" y="1597002"/>
                  </a:lnTo>
                  <a:lnTo>
                    <a:pt x="186456" y="1636362"/>
                  </a:lnTo>
                  <a:lnTo>
                    <a:pt x="214586" y="1674876"/>
                  </a:lnTo>
                  <a:lnTo>
                    <a:pt x="244426" y="1712076"/>
                  </a:lnTo>
                  <a:lnTo>
                    <a:pt x="275608" y="1747555"/>
                  </a:lnTo>
                  <a:lnTo>
                    <a:pt x="308070" y="1781305"/>
                  </a:lnTo>
                  <a:lnTo>
                    <a:pt x="341745" y="1813317"/>
                  </a:lnTo>
                  <a:lnTo>
                    <a:pt x="376571" y="1843583"/>
                  </a:lnTo>
                  <a:lnTo>
                    <a:pt x="412481" y="1872094"/>
                  </a:lnTo>
                  <a:lnTo>
                    <a:pt x="449413" y="1898840"/>
                  </a:lnTo>
                  <a:lnTo>
                    <a:pt x="487301" y="1923815"/>
                  </a:lnTo>
                  <a:lnTo>
                    <a:pt x="526081" y="1947009"/>
                  </a:lnTo>
                  <a:lnTo>
                    <a:pt x="565689" y="1968413"/>
                  </a:lnTo>
                  <a:lnTo>
                    <a:pt x="606060" y="1988019"/>
                  </a:lnTo>
                  <a:lnTo>
                    <a:pt x="647129" y="2005819"/>
                  </a:lnTo>
                  <a:lnTo>
                    <a:pt x="688833" y="2021803"/>
                  </a:lnTo>
                  <a:lnTo>
                    <a:pt x="731106" y="2035963"/>
                  </a:lnTo>
                  <a:lnTo>
                    <a:pt x="773885" y="2048292"/>
                  </a:lnTo>
                  <a:lnTo>
                    <a:pt x="817105" y="2058779"/>
                  </a:lnTo>
                  <a:lnTo>
                    <a:pt x="860701" y="2067416"/>
                  </a:lnTo>
                  <a:lnTo>
                    <a:pt x="904609" y="2074195"/>
                  </a:lnTo>
                  <a:lnTo>
                    <a:pt x="948764" y="2079108"/>
                  </a:lnTo>
                  <a:lnTo>
                    <a:pt x="993103" y="2082145"/>
                  </a:lnTo>
                  <a:lnTo>
                    <a:pt x="1037560" y="2083298"/>
                  </a:lnTo>
                  <a:lnTo>
                    <a:pt x="1082072" y="2082559"/>
                  </a:lnTo>
                  <a:lnTo>
                    <a:pt x="1126573" y="2079918"/>
                  </a:lnTo>
                  <a:lnTo>
                    <a:pt x="1170999" y="2075368"/>
                  </a:lnTo>
                  <a:lnTo>
                    <a:pt x="1215287" y="2068899"/>
                  </a:lnTo>
                  <a:lnTo>
                    <a:pt x="1259371" y="2060503"/>
                  </a:lnTo>
                  <a:lnTo>
                    <a:pt x="1303186" y="2050172"/>
                  </a:lnTo>
                  <a:lnTo>
                    <a:pt x="1346670" y="2037897"/>
                  </a:lnTo>
                  <a:lnTo>
                    <a:pt x="1389756" y="2023669"/>
                  </a:lnTo>
                  <a:lnTo>
                    <a:pt x="1432381" y="2007480"/>
                  </a:lnTo>
                  <a:lnTo>
                    <a:pt x="1474480" y="1989321"/>
                  </a:lnTo>
                  <a:lnTo>
                    <a:pt x="1515989" y="1969184"/>
                  </a:lnTo>
                  <a:lnTo>
                    <a:pt x="1556843" y="1947059"/>
                  </a:lnTo>
                  <a:lnTo>
                    <a:pt x="1596978" y="1922939"/>
                  </a:lnTo>
                  <a:lnTo>
                    <a:pt x="1636329" y="1896815"/>
                  </a:lnTo>
                  <a:lnTo>
                    <a:pt x="1674832" y="1868677"/>
                  </a:lnTo>
                  <a:lnTo>
                    <a:pt x="1712042" y="1838838"/>
                  </a:lnTo>
                  <a:lnTo>
                    <a:pt x="1747530" y="1807655"/>
                  </a:lnTo>
                  <a:lnTo>
                    <a:pt x="1781288" y="1775194"/>
                  </a:lnTo>
                  <a:lnTo>
                    <a:pt x="1813307" y="1741518"/>
                  </a:lnTo>
                  <a:lnTo>
                    <a:pt x="1843579" y="1706693"/>
                  </a:lnTo>
                  <a:lnTo>
                    <a:pt x="1872094" y="1670782"/>
                  </a:lnTo>
                  <a:lnTo>
                    <a:pt x="1898845" y="1633850"/>
                  </a:lnTo>
                  <a:lnTo>
                    <a:pt x="1923823" y="1595962"/>
                  </a:lnTo>
                  <a:lnTo>
                    <a:pt x="1947019" y="1557182"/>
                  </a:lnTo>
                  <a:lnTo>
                    <a:pt x="1968425" y="1517575"/>
                  </a:lnTo>
                  <a:lnTo>
                    <a:pt x="1988032" y="1477204"/>
                  </a:lnTo>
                  <a:lnTo>
                    <a:pt x="2005832" y="1436134"/>
                  </a:lnTo>
                  <a:lnTo>
                    <a:pt x="2021816" y="1394431"/>
                  </a:lnTo>
                  <a:lnTo>
                    <a:pt x="2035975" y="1352157"/>
                  </a:lnTo>
                  <a:lnTo>
                    <a:pt x="2048302" y="1309378"/>
                  </a:lnTo>
                  <a:lnTo>
                    <a:pt x="2058787" y="1266159"/>
                  </a:lnTo>
                  <a:lnTo>
                    <a:pt x="2067423" y="1222563"/>
                  </a:lnTo>
                  <a:lnTo>
                    <a:pt x="2074199" y="1178655"/>
                  </a:lnTo>
                  <a:lnTo>
                    <a:pt x="2079109" y="1134499"/>
                  </a:lnTo>
                  <a:lnTo>
                    <a:pt x="2082143" y="1090161"/>
                  </a:lnTo>
                  <a:lnTo>
                    <a:pt x="2083293" y="1045703"/>
                  </a:lnTo>
                  <a:lnTo>
                    <a:pt x="2082550" y="1001192"/>
                  </a:lnTo>
                  <a:lnTo>
                    <a:pt x="2079906" y="956691"/>
                  </a:lnTo>
                  <a:lnTo>
                    <a:pt x="2075352" y="912264"/>
                  </a:lnTo>
                  <a:lnTo>
                    <a:pt x="2068880" y="867977"/>
                  </a:lnTo>
                  <a:lnTo>
                    <a:pt x="2060481" y="823893"/>
                  </a:lnTo>
                  <a:lnTo>
                    <a:pt x="2050147" y="780077"/>
                  </a:lnTo>
                  <a:lnTo>
                    <a:pt x="2037868" y="736594"/>
                  </a:lnTo>
                  <a:lnTo>
                    <a:pt x="2023637" y="693508"/>
                  </a:lnTo>
                  <a:lnTo>
                    <a:pt x="2007446" y="650883"/>
                  </a:lnTo>
                  <a:lnTo>
                    <a:pt x="1989284" y="608784"/>
                  </a:lnTo>
                  <a:lnTo>
                    <a:pt x="1969144" y="567275"/>
                  </a:lnTo>
                  <a:lnTo>
                    <a:pt x="1947018" y="526421"/>
                  </a:lnTo>
                  <a:lnTo>
                    <a:pt x="1922897" y="486286"/>
                  </a:lnTo>
                  <a:lnTo>
                    <a:pt x="1896772" y="446935"/>
                  </a:lnTo>
                  <a:lnTo>
                    <a:pt x="1868634" y="408431"/>
                  </a:lnTo>
                  <a:lnTo>
                    <a:pt x="1661878" y="566674"/>
                  </a:lnTo>
                  <a:lnTo>
                    <a:pt x="1691755" y="608482"/>
                  </a:lnTo>
                  <a:lnTo>
                    <a:pt x="1718713" y="651965"/>
                  </a:lnTo>
                  <a:lnTo>
                    <a:pt x="1742700" y="696969"/>
                  </a:lnTo>
                  <a:lnTo>
                    <a:pt x="1763661" y="743340"/>
                  </a:lnTo>
                  <a:lnTo>
                    <a:pt x="1781544" y="790924"/>
                  </a:lnTo>
                  <a:lnTo>
                    <a:pt x="1796295" y="839567"/>
                  </a:lnTo>
                  <a:lnTo>
                    <a:pt x="1807861" y="889116"/>
                  </a:lnTo>
                  <a:lnTo>
                    <a:pt x="1816188" y="939415"/>
                  </a:lnTo>
                  <a:lnTo>
                    <a:pt x="1821224" y="990313"/>
                  </a:lnTo>
                  <a:lnTo>
                    <a:pt x="1822914" y="1041653"/>
                  </a:lnTo>
                  <a:lnTo>
                    <a:pt x="1821488" y="1089239"/>
                  </a:lnTo>
                  <a:lnTo>
                    <a:pt x="1817266" y="1136071"/>
                  </a:lnTo>
                  <a:lnTo>
                    <a:pt x="1810328" y="1182068"/>
                  </a:lnTo>
                  <a:lnTo>
                    <a:pt x="1800756" y="1227147"/>
                  </a:lnTo>
                  <a:lnTo>
                    <a:pt x="1788632" y="1271227"/>
                  </a:lnTo>
                  <a:lnTo>
                    <a:pt x="1774039" y="1314226"/>
                  </a:lnTo>
                  <a:lnTo>
                    <a:pt x="1757056" y="1356063"/>
                  </a:lnTo>
                  <a:lnTo>
                    <a:pt x="1737767" y="1396656"/>
                  </a:lnTo>
                  <a:lnTo>
                    <a:pt x="1716253" y="1435923"/>
                  </a:lnTo>
                  <a:lnTo>
                    <a:pt x="1692595" y="1473782"/>
                  </a:lnTo>
                  <a:lnTo>
                    <a:pt x="1666875" y="1510152"/>
                  </a:lnTo>
                  <a:lnTo>
                    <a:pt x="1639175" y="1544950"/>
                  </a:lnTo>
                  <a:lnTo>
                    <a:pt x="1609577" y="1578096"/>
                  </a:lnTo>
                  <a:lnTo>
                    <a:pt x="1578162" y="1609508"/>
                  </a:lnTo>
                  <a:lnTo>
                    <a:pt x="1545012" y="1639103"/>
                  </a:lnTo>
                  <a:lnTo>
                    <a:pt x="1510209" y="1666800"/>
                  </a:lnTo>
                  <a:lnTo>
                    <a:pt x="1473834" y="1692518"/>
                  </a:lnTo>
                  <a:lnTo>
                    <a:pt x="1435969" y="1716174"/>
                  </a:lnTo>
                  <a:lnTo>
                    <a:pt x="1396695" y="1737687"/>
                  </a:lnTo>
                  <a:lnTo>
                    <a:pt x="1356095" y="1756975"/>
                  </a:lnTo>
                  <a:lnTo>
                    <a:pt x="1314250" y="1773957"/>
                  </a:lnTo>
                  <a:lnTo>
                    <a:pt x="1271242" y="1788550"/>
                  </a:lnTo>
                  <a:lnTo>
                    <a:pt x="1227152" y="1800673"/>
                  </a:lnTo>
                  <a:lnTo>
                    <a:pt x="1182062" y="1810244"/>
                  </a:lnTo>
                  <a:lnTo>
                    <a:pt x="1136054" y="1817182"/>
                  </a:lnTo>
                  <a:lnTo>
                    <a:pt x="1089209" y="1821405"/>
                  </a:lnTo>
                  <a:lnTo>
                    <a:pt x="1041610" y="1822830"/>
                  </a:lnTo>
                  <a:lnTo>
                    <a:pt x="994024" y="1821405"/>
                  </a:lnTo>
                  <a:lnTo>
                    <a:pt x="947192" y="1817182"/>
                  </a:lnTo>
                  <a:lnTo>
                    <a:pt x="901196" y="1810244"/>
                  </a:lnTo>
                  <a:lnTo>
                    <a:pt x="856117" y="1800673"/>
                  </a:lnTo>
                  <a:lnTo>
                    <a:pt x="812037" y="1788550"/>
                  </a:lnTo>
                  <a:lnTo>
                    <a:pt x="769037" y="1773957"/>
                  </a:lnTo>
                  <a:lnTo>
                    <a:pt x="727200" y="1756975"/>
                  </a:lnTo>
                  <a:lnTo>
                    <a:pt x="686608" y="1737687"/>
                  </a:lnTo>
                  <a:lnTo>
                    <a:pt x="647341" y="1716174"/>
                  </a:lnTo>
                  <a:lnTo>
                    <a:pt x="609482" y="1692518"/>
                  </a:lnTo>
                  <a:lnTo>
                    <a:pt x="573112" y="1666800"/>
                  </a:lnTo>
                  <a:lnTo>
                    <a:pt x="538313" y="1639103"/>
                  </a:lnTo>
                  <a:lnTo>
                    <a:pt x="505167" y="1609508"/>
                  </a:lnTo>
                  <a:lnTo>
                    <a:pt x="473756" y="1578096"/>
                  </a:lnTo>
                  <a:lnTo>
                    <a:pt x="444160" y="1544950"/>
                  </a:lnTo>
                  <a:lnTo>
                    <a:pt x="416463" y="1510152"/>
                  </a:lnTo>
                  <a:lnTo>
                    <a:pt x="390746" y="1473782"/>
                  </a:lnTo>
                  <a:lnTo>
                    <a:pt x="367089" y="1435923"/>
                  </a:lnTo>
                  <a:lnTo>
                    <a:pt x="345577" y="1396656"/>
                  </a:lnTo>
                  <a:lnTo>
                    <a:pt x="326288" y="1356063"/>
                  </a:lnTo>
                  <a:lnTo>
                    <a:pt x="309307" y="1314226"/>
                  </a:lnTo>
                  <a:lnTo>
                    <a:pt x="294714" y="1271227"/>
                  </a:lnTo>
                  <a:lnTo>
                    <a:pt x="282591" y="1227147"/>
                  </a:lnTo>
                  <a:lnTo>
                    <a:pt x="273019" y="1182068"/>
                  </a:lnTo>
                  <a:lnTo>
                    <a:pt x="266081" y="1136071"/>
                  </a:lnTo>
                  <a:lnTo>
                    <a:pt x="261859" y="1089239"/>
                  </a:lnTo>
                  <a:lnTo>
                    <a:pt x="260433" y="1041653"/>
                  </a:lnTo>
                  <a:lnTo>
                    <a:pt x="261859" y="994068"/>
                  </a:lnTo>
                  <a:lnTo>
                    <a:pt x="266081" y="947236"/>
                  </a:lnTo>
                  <a:lnTo>
                    <a:pt x="273019" y="901239"/>
                  </a:lnTo>
                  <a:lnTo>
                    <a:pt x="282591" y="856160"/>
                  </a:lnTo>
                  <a:lnTo>
                    <a:pt x="294714" y="812080"/>
                  </a:lnTo>
                  <a:lnTo>
                    <a:pt x="309307" y="769081"/>
                  </a:lnTo>
                  <a:lnTo>
                    <a:pt x="326288" y="727244"/>
                  </a:lnTo>
                  <a:lnTo>
                    <a:pt x="345577" y="686651"/>
                  </a:lnTo>
                  <a:lnTo>
                    <a:pt x="367089" y="647384"/>
                  </a:lnTo>
                  <a:lnTo>
                    <a:pt x="390746" y="609525"/>
                  </a:lnTo>
                  <a:lnTo>
                    <a:pt x="416463" y="573155"/>
                  </a:lnTo>
                  <a:lnTo>
                    <a:pt x="444160" y="538357"/>
                  </a:lnTo>
                  <a:lnTo>
                    <a:pt x="473756" y="505211"/>
                  </a:lnTo>
                  <a:lnTo>
                    <a:pt x="505167" y="473799"/>
                  </a:lnTo>
                  <a:lnTo>
                    <a:pt x="538313" y="444204"/>
                  </a:lnTo>
                  <a:lnTo>
                    <a:pt x="573112" y="416507"/>
                  </a:lnTo>
                  <a:lnTo>
                    <a:pt x="609482" y="390789"/>
                  </a:lnTo>
                  <a:lnTo>
                    <a:pt x="647341" y="367133"/>
                  </a:lnTo>
                  <a:lnTo>
                    <a:pt x="686608" y="345620"/>
                  </a:lnTo>
                  <a:lnTo>
                    <a:pt x="727200" y="326332"/>
                  </a:lnTo>
                  <a:lnTo>
                    <a:pt x="769037" y="309350"/>
                  </a:lnTo>
                  <a:lnTo>
                    <a:pt x="812037" y="294757"/>
                  </a:lnTo>
                  <a:lnTo>
                    <a:pt x="856117" y="282634"/>
                  </a:lnTo>
                  <a:lnTo>
                    <a:pt x="901196" y="273063"/>
                  </a:lnTo>
                  <a:lnTo>
                    <a:pt x="947192" y="266125"/>
                  </a:lnTo>
                  <a:lnTo>
                    <a:pt x="994024" y="261902"/>
                  </a:lnTo>
                  <a:lnTo>
                    <a:pt x="1041610" y="260476"/>
                  </a:lnTo>
                  <a:lnTo>
                    <a:pt x="1041610" y="0"/>
                  </a:lnTo>
                  <a:close/>
                </a:path>
              </a:pathLst>
            </a:custGeom>
            <a:solidFill>
              <a:srgbClr val="DEEB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13147" y="1097534"/>
              <a:ext cx="2083435" cy="2083435"/>
            </a:xfrm>
            <a:custGeom>
              <a:avLst/>
              <a:gdLst/>
              <a:ahLst/>
              <a:cxnLst/>
              <a:rect l="l" t="t" r="r" b="b"/>
              <a:pathLst>
                <a:path w="2083435" h="2083435">
                  <a:moveTo>
                    <a:pt x="1868634" y="408431"/>
                  </a:moveTo>
                  <a:lnTo>
                    <a:pt x="1896772" y="446935"/>
                  </a:lnTo>
                  <a:lnTo>
                    <a:pt x="1922897" y="486286"/>
                  </a:lnTo>
                  <a:lnTo>
                    <a:pt x="1947018" y="526421"/>
                  </a:lnTo>
                  <a:lnTo>
                    <a:pt x="1969144" y="567275"/>
                  </a:lnTo>
                  <a:lnTo>
                    <a:pt x="1989284" y="608784"/>
                  </a:lnTo>
                  <a:lnTo>
                    <a:pt x="2007446" y="650883"/>
                  </a:lnTo>
                  <a:lnTo>
                    <a:pt x="2023637" y="693508"/>
                  </a:lnTo>
                  <a:lnTo>
                    <a:pt x="2037868" y="736594"/>
                  </a:lnTo>
                  <a:lnTo>
                    <a:pt x="2050147" y="780077"/>
                  </a:lnTo>
                  <a:lnTo>
                    <a:pt x="2060481" y="823893"/>
                  </a:lnTo>
                  <a:lnTo>
                    <a:pt x="2068880" y="867977"/>
                  </a:lnTo>
                  <a:lnTo>
                    <a:pt x="2075352" y="912264"/>
                  </a:lnTo>
                  <a:lnTo>
                    <a:pt x="2079906" y="956691"/>
                  </a:lnTo>
                  <a:lnTo>
                    <a:pt x="2082550" y="1001192"/>
                  </a:lnTo>
                  <a:lnTo>
                    <a:pt x="2083293" y="1045703"/>
                  </a:lnTo>
                  <a:lnTo>
                    <a:pt x="2082143" y="1090161"/>
                  </a:lnTo>
                  <a:lnTo>
                    <a:pt x="2079109" y="1134499"/>
                  </a:lnTo>
                  <a:lnTo>
                    <a:pt x="2074199" y="1178655"/>
                  </a:lnTo>
                  <a:lnTo>
                    <a:pt x="2067423" y="1222563"/>
                  </a:lnTo>
                  <a:lnTo>
                    <a:pt x="2058787" y="1266159"/>
                  </a:lnTo>
                  <a:lnTo>
                    <a:pt x="2048302" y="1309378"/>
                  </a:lnTo>
                  <a:lnTo>
                    <a:pt x="2035975" y="1352157"/>
                  </a:lnTo>
                  <a:lnTo>
                    <a:pt x="2021816" y="1394431"/>
                  </a:lnTo>
                  <a:lnTo>
                    <a:pt x="2005832" y="1436134"/>
                  </a:lnTo>
                  <a:lnTo>
                    <a:pt x="1988032" y="1477204"/>
                  </a:lnTo>
                  <a:lnTo>
                    <a:pt x="1968425" y="1517575"/>
                  </a:lnTo>
                  <a:lnTo>
                    <a:pt x="1947019" y="1557182"/>
                  </a:lnTo>
                  <a:lnTo>
                    <a:pt x="1923823" y="1595962"/>
                  </a:lnTo>
                  <a:lnTo>
                    <a:pt x="1898845" y="1633850"/>
                  </a:lnTo>
                  <a:lnTo>
                    <a:pt x="1872094" y="1670782"/>
                  </a:lnTo>
                  <a:lnTo>
                    <a:pt x="1843579" y="1706693"/>
                  </a:lnTo>
                  <a:lnTo>
                    <a:pt x="1813307" y="1741518"/>
                  </a:lnTo>
                  <a:lnTo>
                    <a:pt x="1781288" y="1775194"/>
                  </a:lnTo>
                  <a:lnTo>
                    <a:pt x="1747530" y="1807655"/>
                  </a:lnTo>
                  <a:lnTo>
                    <a:pt x="1712042" y="1838838"/>
                  </a:lnTo>
                  <a:lnTo>
                    <a:pt x="1674832" y="1868677"/>
                  </a:lnTo>
                  <a:lnTo>
                    <a:pt x="1636329" y="1896815"/>
                  </a:lnTo>
                  <a:lnTo>
                    <a:pt x="1596978" y="1922939"/>
                  </a:lnTo>
                  <a:lnTo>
                    <a:pt x="1556843" y="1947059"/>
                  </a:lnTo>
                  <a:lnTo>
                    <a:pt x="1515989" y="1969184"/>
                  </a:lnTo>
                  <a:lnTo>
                    <a:pt x="1474480" y="1989321"/>
                  </a:lnTo>
                  <a:lnTo>
                    <a:pt x="1432381" y="2007480"/>
                  </a:lnTo>
                  <a:lnTo>
                    <a:pt x="1389756" y="2023669"/>
                  </a:lnTo>
                  <a:lnTo>
                    <a:pt x="1346670" y="2037897"/>
                  </a:lnTo>
                  <a:lnTo>
                    <a:pt x="1303186" y="2050172"/>
                  </a:lnTo>
                  <a:lnTo>
                    <a:pt x="1259371" y="2060503"/>
                  </a:lnTo>
                  <a:lnTo>
                    <a:pt x="1215287" y="2068899"/>
                  </a:lnTo>
                  <a:lnTo>
                    <a:pt x="1170999" y="2075368"/>
                  </a:lnTo>
                  <a:lnTo>
                    <a:pt x="1126573" y="2079918"/>
                  </a:lnTo>
                  <a:lnTo>
                    <a:pt x="1082072" y="2082559"/>
                  </a:lnTo>
                  <a:lnTo>
                    <a:pt x="1037560" y="2083298"/>
                  </a:lnTo>
                  <a:lnTo>
                    <a:pt x="993103" y="2082145"/>
                  </a:lnTo>
                  <a:lnTo>
                    <a:pt x="948764" y="2079108"/>
                  </a:lnTo>
                  <a:lnTo>
                    <a:pt x="904609" y="2074195"/>
                  </a:lnTo>
                  <a:lnTo>
                    <a:pt x="860701" y="2067416"/>
                  </a:lnTo>
                  <a:lnTo>
                    <a:pt x="817105" y="2058779"/>
                  </a:lnTo>
                  <a:lnTo>
                    <a:pt x="773885" y="2048292"/>
                  </a:lnTo>
                  <a:lnTo>
                    <a:pt x="731106" y="2035963"/>
                  </a:lnTo>
                  <a:lnTo>
                    <a:pt x="688833" y="2021803"/>
                  </a:lnTo>
                  <a:lnTo>
                    <a:pt x="647129" y="2005819"/>
                  </a:lnTo>
                  <a:lnTo>
                    <a:pt x="606060" y="1988019"/>
                  </a:lnTo>
                  <a:lnTo>
                    <a:pt x="565689" y="1968413"/>
                  </a:lnTo>
                  <a:lnTo>
                    <a:pt x="526081" y="1947009"/>
                  </a:lnTo>
                  <a:lnTo>
                    <a:pt x="487301" y="1923815"/>
                  </a:lnTo>
                  <a:lnTo>
                    <a:pt x="449413" y="1898840"/>
                  </a:lnTo>
                  <a:lnTo>
                    <a:pt x="412481" y="1872094"/>
                  </a:lnTo>
                  <a:lnTo>
                    <a:pt x="376571" y="1843583"/>
                  </a:lnTo>
                  <a:lnTo>
                    <a:pt x="341745" y="1813317"/>
                  </a:lnTo>
                  <a:lnTo>
                    <a:pt x="308070" y="1781305"/>
                  </a:lnTo>
                  <a:lnTo>
                    <a:pt x="275608" y="1747555"/>
                  </a:lnTo>
                  <a:lnTo>
                    <a:pt x="244426" y="1712076"/>
                  </a:lnTo>
                  <a:lnTo>
                    <a:pt x="214586" y="1674876"/>
                  </a:lnTo>
                  <a:lnTo>
                    <a:pt x="186456" y="1636362"/>
                  </a:lnTo>
                  <a:lnTo>
                    <a:pt x="160337" y="1597002"/>
                  </a:lnTo>
                  <a:lnTo>
                    <a:pt x="136223" y="1556860"/>
                  </a:lnTo>
                  <a:lnTo>
                    <a:pt x="114103" y="1515999"/>
                  </a:lnTo>
                  <a:lnTo>
                    <a:pt x="93969" y="1474484"/>
                  </a:lnTo>
                  <a:lnTo>
                    <a:pt x="75813" y="1432380"/>
                  </a:lnTo>
                  <a:lnTo>
                    <a:pt x="59627" y="1389751"/>
                  </a:lnTo>
                  <a:lnTo>
                    <a:pt x="45401" y="1346662"/>
                  </a:lnTo>
                  <a:lnTo>
                    <a:pt x="33127" y="1303176"/>
                  </a:lnTo>
                  <a:lnTo>
                    <a:pt x="22797" y="1259359"/>
                  </a:lnTo>
                  <a:lnTo>
                    <a:pt x="14401" y="1215274"/>
                  </a:lnTo>
                  <a:lnTo>
                    <a:pt x="7933" y="1170987"/>
                  </a:lnTo>
                  <a:lnTo>
                    <a:pt x="3382" y="1126560"/>
                  </a:lnTo>
                  <a:lnTo>
                    <a:pt x="740" y="1082060"/>
                  </a:lnTo>
                  <a:lnTo>
                    <a:pt x="0" y="1037550"/>
                  </a:lnTo>
                  <a:lnTo>
                    <a:pt x="1151" y="993094"/>
                  </a:lnTo>
                  <a:lnTo>
                    <a:pt x="4186" y="948758"/>
                  </a:lnTo>
                  <a:lnTo>
                    <a:pt x="9097" y="904605"/>
                  </a:lnTo>
                  <a:lnTo>
                    <a:pt x="15874" y="860699"/>
                  </a:lnTo>
                  <a:lnTo>
                    <a:pt x="24509" y="817106"/>
                  </a:lnTo>
                  <a:lnTo>
                    <a:pt x="34994" y="773890"/>
                  </a:lnTo>
                  <a:lnTo>
                    <a:pt x="47319" y="731115"/>
                  </a:lnTo>
                  <a:lnTo>
                    <a:pt x="61477" y="688845"/>
                  </a:lnTo>
                  <a:lnTo>
                    <a:pt x="77459" y="647144"/>
                  </a:lnTo>
                  <a:lnTo>
                    <a:pt x="95256" y="606079"/>
                  </a:lnTo>
                  <a:lnTo>
                    <a:pt x="114860" y="565711"/>
                  </a:lnTo>
                  <a:lnTo>
                    <a:pt x="136262" y="526107"/>
                  </a:lnTo>
                  <a:lnTo>
                    <a:pt x="159454" y="487330"/>
                  </a:lnTo>
                  <a:lnTo>
                    <a:pt x="184426" y="449445"/>
                  </a:lnTo>
                  <a:lnTo>
                    <a:pt x="211172" y="412516"/>
                  </a:lnTo>
                  <a:lnTo>
                    <a:pt x="239681" y="376608"/>
                  </a:lnTo>
                  <a:lnTo>
                    <a:pt x="269946" y="341785"/>
                  </a:lnTo>
                  <a:lnTo>
                    <a:pt x="301957" y="308111"/>
                  </a:lnTo>
                  <a:lnTo>
                    <a:pt x="335707" y="275651"/>
                  </a:lnTo>
                  <a:lnTo>
                    <a:pt x="371187" y="244469"/>
                  </a:lnTo>
                  <a:lnTo>
                    <a:pt x="408388" y="214629"/>
                  </a:lnTo>
                  <a:lnTo>
                    <a:pt x="447968" y="185783"/>
                  </a:lnTo>
                  <a:lnTo>
                    <a:pt x="488718" y="158913"/>
                  </a:lnTo>
                  <a:lnTo>
                    <a:pt x="530562" y="134046"/>
                  </a:lnTo>
                  <a:lnTo>
                    <a:pt x="573424" y="111208"/>
                  </a:lnTo>
                  <a:lnTo>
                    <a:pt x="617231" y="90423"/>
                  </a:lnTo>
                  <a:lnTo>
                    <a:pt x="661907" y="71718"/>
                  </a:lnTo>
                  <a:lnTo>
                    <a:pt x="707378" y="55118"/>
                  </a:lnTo>
                  <a:lnTo>
                    <a:pt x="753567" y="40648"/>
                  </a:lnTo>
                  <a:lnTo>
                    <a:pt x="800401" y="28334"/>
                  </a:lnTo>
                  <a:lnTo>
                    <a:pt x="847804" y="18202"/>
                  </a:lnTo>
                  <a:lnTo>
                    <a:pt x="895702" y="10277"/>
                  </a:lnTo>
                  <a:lnTo>
                    <a:pt x="944018" y="4584"/>
                  </a:lnTo>
                  <a:lnTo>
                    <a:pt x="992680" y="1150"/>
                  </a:lnTo>
                  <a:lnTo>
                    <a:pt x="1041610" y="0"/>
                  </a:lnTo>
                  <a:lnTo>
                    <a:pt x="1041610" y="260476"/>
                  </a:lnTo>
                  <a:lnTo>
                    <a:pt x="994024" y="261902"/>
                  </a:lnTo>
                  <a:lnTo>
                    <a:pt x="947192" y="266125"/>
                  </a:lnTo>
                  <a:lnTo>
                    <a:pt x="901196" y="273063"/>
                  </a:lnTo>
                  <a:lnTo>
                    <a:pt x="856117" y="282634"/>
                  </a:lnTo>
                  <a:lnTo>
                    <a:pt x="812037" y="294757"/>
                  </a:lnTo>
                  <a:lnTo>
                    <a:pt x="769037" y="309350"/>
                  </a:lnTo>
                  <a:lnTo>
                    <a:pt x="727200" y="326332"/>
                  </a:lnTo>
                  <a:lnTo>
                    <a:pt x="686608" y="345620"/>
                  </a:lnTo>
                  <a:lnTo>
                    <a:pt x="647341" y="367133"/>
                  </a:lnTo>
                  <a:lnTo>
                    <a:pt x="609482" y="390789"/>
                  </a:lnTo>
                  <a:lnTo>
                    <a:pt x="573112" y="416507"/>
                  </a:lnTo>
                  <a:lnTo>
                    <a:pt x="538313" y="444204"/>
                  </a:lnTo>
                  <a:lnTo>
                    <a:pt x="505167" y="473799"/>
                  </a:lnTo>
                  <a:lnTo>
                    <a:pt x="473756" y="505211"/>
                  </a:lnTo>
                  <a:lnTo>
                    <a:pt x="444160" y="538357"/>
                  </a:lnTo>
                  <a:lnTo>
                    <a:pt x="416463" y="573155"/>
                  </a:lnTo>
                  <a:lnTo>
                    <a:pt x="390746" y="609525"/>
                  </a:lnTo>
                  <a:lnTo>
                    <a:pt x="367089" y="647384"/>
                  </a:lnTo>
                  <a:lnTo>
                    <a:pt x="345577" y="686651"/>
                  </a:lnTo>
                  <a:lnTo>
                    <a:pt x="326288" y="727244"/>
                  </a:lnTo>
                  <a:lnTo>
                    <a:pt x="309307" y="769081"/>
                  </a:lnTo>
                  <a:lnTo>
                    <a:pt x="294714" y="812080"/>
                  </a:lnTo>
                  <a:lnTo>
                    <a:pt x="282591" y="856160"/>
                  </a:lnTo>
                  <a:lnTo>
                    <a:pt x="273019" y="901239"/>
                  </a:lnTo>
                  <a:lnTo>
                    <a:pt x="266081" y="947236"/>
                  </a:lnTo>
                  <a:lnTo>
                    <a:pt x="261859" y="994068"/>
                  </a:lnTo>
                  <a:lnTo>
                    <a:pt x="260433" y="1041653"/>
                  </a:lnTo>
                  <a:lnTo>
                    <a:pt x="261859" y="1089239"/>
                  </a:lnTo>
                  <a:lnTo>
                    <a:pt x="266081" y="1136071"/>
                  </a:lnTo>
                  <a:lnTo>
                    <a:pt x="273019" y="1182068"/>
                  </a:lnTo>
                  <a:lnTo>
                    <a:pt x="282591" y="1227147"/>
                  </a:lnTo>
                  <a:lnTo>
                    <a:pt x="294714" y="1271227"/>
                  </a:lnTo>
                  <a:lnTo>
                    <a:pt x="309307" y="1314226"/>
                  </a:lnTo>
                  <a:lnTo>
                    <a:pt x="326288" y="1356063"/>
                  </a:lnTo>
                  <a:lnTo>
                    <a:pt x="345577" y="1396656"/>
                  </a:lnTo>
                  <a:lnTo>
                    <a:pt x="367089" y="1435923"/>
                  </a:lnTo>
                  <a:lnTo>
                    <a:pt x="390746" y="1473782"/>
                  </a:lnTo>
                  <a:lnTo>
                    <a:pt x="416463" y="1510152"/>
                  </a:lnTo>
                  <a:lnTo>
                    <a:pt x="444160" y="1544950"/>
                  </a:lnTo>
                  <a:lnTo>
                    <a:pt x="473756" y="1578096"/>
                  </a:lnTo>
                  <a:lnTo>
                    <a:pt x="505167" y="1609508"/>
                  </a:lnTo>
                  <a:lnTo>
                    <a:pt x="538313" y="1639103"/>
                  </a:lnTo>
                  <a:lnTo>
                    <a:pt x="573112" y="1666800"/>
                  </a:lnTo>
                  <a:lnTo>
                    <a:pt x="609482" y="1692518"/>
                  </a:lnTo>
                  <a:lnTo>
                    <a:pt x="647341" y="1716174"/>
                  </a:lnTo>
                  <a:lnTo>
                    <a:pt x="686608" y="1737687"/>
                  </a:lnTo>
                  <a:lnTo>
                    <a:pt x="727200" y="1756975"/>
                  </a:lnTo>
                  <a:lnTo>
                    <a:pt x="769037" y="1773957"/>
                  </a:lnTo>
                  <a:lnTo>
                    <a:pt x="812037" y="1788550"/>
                  </a:lnTo>
                  <a:lnTo>
                    <a:pt x="856117" y="1800673"/>
                  </a:lnTo>
                  <a:lnTo>
                    <a:pt x="901196" y="1810244"/>
                  </a:lnTo>
                  <a:lnTo>
                    <a:pt x="947192" y="1817182"/>
                  </a:lnTo>
                  <a:lnTo>
                    <a:pt x="994024" y="1821405"/>
                  </a:lnTo>
                  <a:lnTo>
                    <a:pt x="1041610" y="1822830"/>
                  </a:lnTo>
                  <a:lnTo>
                    <a:pt x="1089209" y="1821405"/>
                  </a:lnTo>
                  <a:lnTo>
                    <a:pt x="1136054" y="1817182"/>
                  </a:lnTo>
                  <a:lnTo>
                    <a:pt x="1182062" y="1810244"/>
                  </a:lnTo>
                  <a:lnTo>
                    <a:pt x="1227152" y="1800673"/>
                  </a:lnTo>
                  <a:lnTo>
                    <a:pt x="1271242" y="1788550"/>
                  </a:lnTo>
                  <a:lnTo>
                    <a:pt x="1314250" y="1773957"/>
                  </a:lnTo>
                  <a:lnTo>
                    <a:pt x="1356095" y="1756975"/>
                  </a:lnTo>
                  <a:lnTo>
                    <a:pt x="1396695" y="1737687"/>
                  </a:lnTo>
                  <a:lnTo>
                    <a:pt x="1435969" y="1716174"/>
                  </a:lnTo>
                  <a:lnTo>
                    <a:pt x="1473834" y="1692518"/>
                  </a:lnTo>
                  <a:lnTo>
                    <a:pt x="1510209" y="1666800"/>
                  </a:lnTo>
                  <a:lnTo>
                    <a:pt x="1545012" y="1639103"/>
                  </a:lnTo>
                  <a:lnTo>
                    <a:pt x="1578162" y="1609508"/>
                  </a:lnTo>
                  <a:lnTo>
                    <a:pt x="1609577" y="1578096"/>
                  </a:lnTo>
                  <a:lnTo>
                    <a:pt x="1639175" y="1544950"/>
                  </a:lnTo>
                  <a:lnTo>
                    <a:pt x="1666875" y="1510152"/>
                  </a:lnTo>
                  <a:lnTo>
                    <a:pt x="1692595" y="1473782"/>
                  </a:lnTo>
                  <a:lnTo>
                    <a:pt x="1716253" y="1435923"/>
                  </a:lnTo>
                  <a:lnTo>
                    <a:pt x="1737767" y="1396656"/>
                  </a:lnTo>
                  <a:lnTo>
                    <a:pt x="1757056" y="1356063"/>
                  </a:lnTo>
                  <a:lnTo>
                    <a:pt x="1774039" y="1314226"/>
                  </a:lnTo>
                  <a:lnTo>
                    <a:pt x="1788632" y="1271227"/>
                  </a:lnTo>
                  <a:lnTo>
                    <a:pt x="1800756" y="1227147"/>
                  </a:lnTo>
                  <a:lnTo>
                    <a:pt x="1810328" y="1182068"/>
                  </a:lnTo>
                  <a:lnTo>
                    <a:pt x="1817266" y="1136071"/>
                  </a:lnTo>
                  <a:lnTo>
                    <a:pt x="1821488" y="1089239"/>
                  </a:lnTo>
                  <a:lnTo>
                    <a:pt x="1822914" y="1041653"/>
                  </a:lnTo>
                  <a:lnTo>
                    <a:pt x="1821224" y="990313"/>
                  </a:lnTo>
                  <a:lnTo>
                    <a:pt x="1816188" y="939415"/>
                  </a:lnTo>
                  <a:lnTo>
                    <a:pt x="1807861" y="889116"/>
                  </a:lnTo>
                  <a:lnTo>
                    <a:pt x="1796295" y="839567"/>
                  </a:lnTo>
                  <a:lnTo>
                    <a:pt x="1781544" y="790924"/>
                  </a:lnTo>
                  <a:lnTo>
                    <a:pt x="1763661" y="743340"/>
                  </a:lnTo>
                  <a:lnTo>
                    <a:pt x="1742700" y="696969"/>
                  </a:lnTo>
                  <a:lnTo>
                    <a:pt x="1718713" y="651965"/>
                  </a:lnTo>
                  <a:lnTo>
                    <a:pt x="1691755" y="608482"/>
                  </a:lnTo>
                  <a:lnTo>
                    <a:pt x="1661878" y="566674"/>
                  </a:lnTo>
                  <a:lnTo>
                    <a:pt x="1868634" y="408431"/>
                  </a:lnTo>
                  <a:close/>
                </a:path>
              </a:pathLst>
            </a:custGeom>
            <a:ln w="182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536244" y="2730043"/>
            <a:ext cx="1301115" cy="83820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277495">
              <a:lnSpc>
                <a:spcPct val="100000"/>
              </a:lnSpc>
              <a:spcBef>
                <a:spcPts val="260"/>
              </a:spcBef>
            </a:pPr>
            <a:r>
              <a:rPr sz="1600" dirty="0">
                <a:solidFill>
                  <a:srgbClr val="FF5050"/>
                </a:solidFill>
                <a:latin typeface="Arial Black"/>
                <a:cs typeface="Arial Black"/>
              </a:rPr>
              <a:t>85.4</a:t>
            </a:r>
            <a:r>
              <a:rPr sz="1600" spc="-10" dirty="0">
                <a:solidFill>
                  <a:srgbClr val="FF5050"/>
                </a:solidFill>
                <a:latin typeface="Arial Black"/>
                <a:cs typeface="Arial Black"/>
              </a:rPr>
              <a:t> </a:t>
            </a:r>
            <a:r>
              <a:rPr sz="1600" spc="-50" dirty="0">
                <a:solidFill>
                  <a:srgbClr val="FF5050"/>
                </a:solidFill>
                <a:latin typeface="Arial Black"/>
                <a:cs typeface="Arial Black"/>
              </a:rPr>
              <a:t>%</a:t>
            </a:r>
            <a:endParaRPr sz="1600">
              <a:latin typeface="Arial Black"/>
              <a:cs typeface="Arial Black"/>
            </a:endParaRPr>
          </a:p>
          <a:p>
            <a:pPr marL="12065" marR="5080" algn="ctr">
              <a:lnSpc>
                <a:spcPct val="95800"/>
              </a:lnSpc>
              <a:spcBef>
                <a:spcPts val="175"/>
              </a:spcBef>
            </a:pPr>
            <a:r>
              <a:rPr sz="1200" b="1" spc="-10" dirty="0">
                <a:solidFill>
                  <a:srgbClr val="FF5050"/>
                </a:solidFill>
                <a:latin typeface="Arial"/>
                <a:cs typeface="Arial"/>
              </a:rPr>
              <a:t>обучающихся</a:t>
            </a:r>
            <a:r>
              <a:rPr sz="1200" b="1" dirty="0">
                <a:solidFill>
                  <a:srgbClr val="FF5050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FF5050"/>
                </a:solidFill>
                <a:latin typeface="Arial"/>
                <a:cs typeface="Arial"/>
              </a:rPr>
              <a:t>ни </a:t>
            </a:r>
            <a:r>
              <a:rPr sz="1200" b="1" dirty="0">
                <a:solidFill>
                  <a:srgbClr val="FF5050"/>
                </a:solidFill>
                <a:latin typeface="Arial"/>
                <a:cs typeface="Arial"/>
              </a:rPr>
              <a:t>разу</a:t>
            </a:r>
            <a:r>
              <a:rPr sz="1200" b="1" spc="-80" dirty="0">
                <a:solidFill>
                  <a:srgbClr val="FF505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5050"/>
                </a:solidFill>
                <a:latin typeface="Arial"/>
                <a:cs typeface="Arial"/>
              </a:rPr>
              <a:t>не</a:t>
            </a:r>
            <a:r>
              <a:rPr sz="1200" b="1" spc="-40" dirty="0">
                <a:solidFill>
                  <a:srgbClr val="FF505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5050"/>
                </a:solidFill>
                <a:latin typeface="Arial"/>
                <a:cs typeface="Arial"/>
              </a:rPr>
              <a:t>зашли</a:t>
            </a:r>
            <a:r>
              <a:rPr sz="1200" b="1" spc="5" dirty="0">
                <a:solidFill>
                  <a:srgbClr val="FF5050"/>
                </a:solidFill>
                <a:latin typeface="Arial"/>
                <a:cs typeface="Arial"/>
              </a:rPr>
              <a:t> </a:t>
            </a:r>
            <a:r>
              <a:rPr sz="1200" b="1" spc="-50" dirty="0">
                <a:solidFill>
                  <a:srgbClr val="FF5050"/>
                </a:solidFill>
                <a:latin typeface="Arial"/>
                <a:cs typeface="Arial"/>
              </a:rPr>
              <a:t>в </a:t>
            </a:r>
            <a:r>
              <a:rPr sz="1200" b="1" spc="-10" dirty="0">
                <a:solidFill>
                  <a:srgbClr val="FF5050"/>
                </a:solidFill>
                <a:latin typeface="Arial"/>
                <a:cs typeface="Arial"/>
              </a:rPr>
              <a:t>систему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5959" y="627095"/>
            <a:ext cx="3451225" cy="1273175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1850" b="1" dirty="0">
                <a:solidFill>
                  <a:srgbClr val="585858"/>
                </a:solidFill>
                <a:latin typeface="Calibri"/>
                <a:cs typeface="Calibri"/>
              </a:rPr>
              <a:t>Авторизация</a:t>
            </a:r>
            <a:r>
              <a:rPr sz="1850" b="1" spc="-2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50" b="1" spc="-10" dirty="0">
                <a:solidFill>
                  <a:srgbClr val="585858"/>
                </a:solidFill>
                <a:latin typeface="Calibri"/>
                <a:cs typeface="Calibri"/>
              </a:rPr>
              <a:t>обучающихся</a:t>
            </a:r>
            <a:endParaRPr sz="1850">
              <a:latin typeface="Calibri"/>
              <a:cs typeface="Calibri"/>
            </a:endParaRPr>
          </a:p>
          <a:p>
            <a:pPr marR="128905" algn="r">
              <a:lnSpc>
                <a:spcPct val="100000"/>
              </a:lnSpc>
              <a:spcBef>
                <a:spcPts val="434"/>
              </a:spcBef>
            </a:pPr>
            <a:r>
              <a:rPr sz="1600" dirty="0">
                <a:solidFill>
                  <a:srgbClr val="44536A"/>
                </a:solidFill>
                <a:latin typeface="Arial Black"/>
                <a:cs typeface="Arial Black"/>
              </a:rPr>
              <a:t>14.6</a:t>
            </a:r>
            <a:r>
              <a:rPr sz="1600" spc="-10" dirty="0">
                <a:solidFill>
                  <a:srgbClr val="44536A"/>
                </a:solidFill>
                <a:latin typeface="Arial Black"/>
                <a:cs typeface="Arial Black"/>
              </a:rPr>
              <a:t> </a:t>
            </a:r>
            <a:r>
              <a:rPr sz="2000" spc="-50" dirty="0">
                <a:solidFill>
                  <a:srgbClr val="44536A"/>
                </a:solidFill>
                <a:latin typeface="Arial Black"/>
                <a:cs typeface="Arial Black"/>
              </a:rPr>
              <a:t>%</a:t>
            </a:r>
            <a:endParaRPr sz="2000">
              <a:latin typeface="Arial Black"/>
              <a:cs typeface="Arial Black"/>
            </a:endParaRPr>
          </a:p>
          <a:p>
            <a:pPr marL="2392680" marR="5080" algn="ctr">
              <a:lnSpc>
                <a:spcPct val="95800"/>
              </a:lnSpc>
              <a:spcBef>
                <a:spcPts val="190"/>
              </a:spcBef>
            </a:pPr>
            <a:r>
              <a:rPr sz="1200" b="1" spc="-10" dirty="0">
                <a:solidFill>
                  <a:srgbClr val="44536A"/>
                </a:solidFill>
                <a:latin typeface="Arial"/>
                <a:cs typeface="Arial"/>
              </a:rPr>
              <a:t>обучающихся выполнили </a:t>
            </a:r>
            <a:r>
              <a:rPr sz="1200" b="1" spc="-20" dirty="0">
                <a:solidFill>
                  <a:srgbClr val="44536A"/>
                </a:solidFill>
                <a:latin typeface="Arial"/>
                <a:cs typeface="Arial"/>
              </a:rPr>
              <a:t>вход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310055" y="999363"/>
            <a:ext cx="2238375" cy="2235835"/>
            <a:chOff x="5310055" y="999363"/>
            <a:chExt cx="2238375" cy="2235835"/>
          </a:xfrm>
        </p:grpSpPr>
        <p:sp>
          <p:nvSpPr>
            <p:cNvPr id="9" name="object 9"/>
            <p:cNvSpPr/>
            <p:nvPr/>
          </p:nvSpPr>
          <p:spPr>
            <a:xfrm>
              <a:off x="6453505" y="999363"/>
              <a:ext cx="1094740" cy="1158875"/>
            </a:xfrm>
            <a:custGeom>
              <a:avLst/>
              <a:gdLst/>
              <a:ahLst/>
              <a:cxnLst/>
              <a:rect l="l" t="t" r="r" b="b"/>
              <a:pathLst>
                <a:path w="1094740" h="1158875">
                  <a:moveTo>
                    <a:pt x="0" y="0"/>
                  </a:moveTo>
                  <a:lnTo>
                    <a:pt x="0" y="273685"/>
                  </a:lnTo>
                  <a:lnTo>
                    <a:pt x="24003" y="274002"/>
                  </a:lnTo>
                  <a:lnTo>
                    <a:pt x="48006" y="275082"/>
                  </a:lnTo>
                  <a:lnTo>
                    <a:pt x="96066" y="279283"/>
                  </a:lnTo>
                  <a:lnTo>
                    <a:pt x="143235" y="286174"/>
                  </a:lnTo>
                  <a:lnTo>
                    <a:pt x="189440" y="295671"/>
                  </a:lnTo>
                  <a:lnTo>
                    <a:pt x="234608" y="307695"/>
                  </a:lnTo>
                  <a:lnTo>
                    <a:pt x="278667" y="322163"/>
                  </a:lnTo>
                  <a:lnTo>
                    <a:pt x="321545" y="338995"/>
                  </a:lnTo>
                  <a:lnTo>
                    <a:pt x="363170" y="358108"/>
                  </a:lnTo>
                  <a:lnTo>
                    <a:pt x="403469" y="379421"/>
                  </a:lnTo>
                  <a:lnTo>
                    <a:pt x="442369" y="402854"/>
                  </a:lnTo>
                  <a:lnTo>
                    <a:pt x="479798" y="428325"/>
                  </a:lnTo>
                  <a:lnTo>
                    <a:pt x="515685" y="455752"/>
                  </a:lnTo>
                  <a:lnTo>
                    <a:pt x="549956" y="485054"/>
                  </a:lnTo>
                  <a:lnTo>
                    <a:pt x="582539" y="516149"/>
                  </a:lnTo>
                  <a:lnTo>
                    <a:pt x="613362" y="548957"/>
                  </a:lnTo>
                  <a:lnTo>
                    <a:pt x="642352" y="583396"/>
                  </a:lnTo>
                  <a:lnTo>
                    <a:pt x="669438" y="619384"/>
                  </a:lnTo>
                  <a:lnTo>
                    <a:pt x="694546" y="656841"/>
                  </a:lnTo>
                  <a:lnTo>
                    <a:pt x="717604" y="695684"/>
                  </a:lnTo>
                  <a:lnTo>
                    <a:pt x="738540" y="735833"/>
                  </a:lnTo>
                  <a:lnTo>
                    <a:pt x="757282" y="777205"/>
                  </a:lnTo>
                  <a:lnTo>
                    <a:pt x="773757" y="819721"/>
                  </a:lnTo>
                  <a:lnTo>
                    <a:pt x="787893" y="863298"/>
                  </a:lnTo>
                  <a:lnTo>
                    <a:pt x="799617" y="907855"/>
                  </a:lnTo>
                  <a:lnTo>
                    <a:pt x="808857" y="953310"/>
                  </a:lnTo>
                  <a:lnTo>
                    <a:pt x="815541" y="999583"/>
                  </a:lnTo>
                  <a:lnTo>
                    <a:pt x="819596" y="1046592"/>
                  </a:lnTo>
                  <a:lnTo>
                    <a:pt x="820950" y="1094255"/>
                  </a:lnTo>
                  <a:lnTo>
                    <a:pt x="819530" y="1142491"/>
                  </a:lnTo>
                  <a:lnTo>
                    <a:pt x="1092708" y="1158494"/>
                  </a:lnTo>
                  <a:lnTo>
                    <a:pt x="1094025" y="1126489"/>
                  </a:lnTo>
                  <a:lnTo>
                    <a:pt x="1094486" y="1094486"/>
                  </a:lnTo>
                  <a:lnTo>
                    <a:pt x="1093419" y="1045739"/>
                  </a:lnTo>
                  <a:lnTo>
                    <a:pt x="1090250" y="997537"/>
                  </a:lnTo>
                  <a:lnTo>
                    <a:pt x="1085022" y="949926"/>
                  </a:lnTo>
                  <a:lnTo>
                    <a:pt x="1077781" y="902949"/>
                  </a:lnTo>
                  <a:lnTo>
                    <a:pt x="1068569" y="856651"/>
                  </a:lnTo>
                  <a:lnTo>
                    <a:pt x="1057433" y="811076"/>
                  </a:lnTo>
                  <a:lnTo>
                    <a:pt x="1044416" y="766270"/>
                  </a:lnTo>
                  <a:lnTo>
                    <a:pt x="1029563" y="722276"/>
                  </a:lnTo>
                  <a:lnTo>
                    <a:pt x="1012919" y="679139"/>
                  </a:lnTo>
                  <a:lnTo>
                    <a:pt x="994527" y="636904"/>
                  </a:lnTo>
                  <a:lnTo>
                    <a:pt x="974432" y="595614"/>
                  </a:lnTo>
                  <a:lnTo>
                    <a:pt x="952679" y="555316"/>
                  </a:lnTo>
                  <a:lnTo>
                    <a:pt x="929313" y="516052"/>
                  </a:lnTo>
                  <a:lnTo>
                    <a:pt x="904377" y="477868"/>
                  </a:lnTo>
                  <a:lnTo>
                    <a:pt x="877916" y="440809"/>
                  </a:lnTo>
                  <a:lnTo>
                    <a:pt x="849975" y="404918"/>
                  </a:lnTo>
                  <a:lnTo>
                    <a:pt x="820598" y="370240"/>
                  </a:lnTo>
                  <a:lnTo>
                    <a:pt x="789830" y="336820"/>
                  </a:lnTo>
                  <a:lnTo>
                    <a:pt x="757714" y="304702"/>
                  </a:lnTo>
                  <a:lnTo>
                    <a:pt x="724296" y="273930"/>
                  </a:lnTo>
                  <a:lnTo>
                    <a:pt x="689620" y="244550"/>
                  </a:lnTo>
                  <a:lnTo>
                    <a:pt x="653731" y="216606"/>
                  </a:lnTo>
                  <a:lnTo>
                    <a:pt x="616672" y="190142"/>
                  </a:lnTo>
                  <a:lnTo>
                    <a:pt x="578489" y="165203"/>
                  </a:lnTo>
                  <a:lnTo>
                    <a:pt x="539226" y="141833"/>
                  </a:lnTo>
                  <a:lnTo>
                    <a:pt x="498927" y="120076"/>
                  </a:lnTo>
                  <a:lnTo>
                    <a:pt x="457636" y="99979"/>
                  </a:lnTo>
                  <a:lnTo>
                    <a:pt x="415399" y="81583"/>
                  </a:lnTo>
                  <a:lnTo>
                    <a:pt x="372260" y="64936"/>
                  </a:lnTo>
                  <a:lnTo>
                    <a:pt x="328263" y="50080"/>
                  </a:lnTo>
                  <a:lnTo>
                    <a:pt x="283452" y="37060"/>
                  </a:lnTo>
                  <a:lnTo>
                    <a:pt x="237873" y="25922"/>
                  </a:lnTo>
                  <a:lnTo>
                    <a:pt x="191569" y="16708"/>
                  </a:lnTo>
                  <a:lnTo>
                    <a:pt x="144586" y="9465"/>
                  </a:lnTo>
                  <a:lnTo>
                    <a:pt x="96966" y="4236"/>
                  </a:lnTo>
                  <a:lnTo>
                    <a:pt x="48756" y="10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088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319263" y="1036955"/>
              <a:ext cx="2187575" cy="2188845"/>
            </a:xfrm>
            <a:custGeom>
              <a:avLst/>
              <a:gdLst/>
              <a:ahLst/>
              <a:cxnLst/>
              <a:rect l="l" t="t" r="r" b="b"/>
              <a:pathLst>
                <a:path w="2187575" h="2188845">
                  <a:moveTo>
                    <a:pt x="1094490" y="0"/>
                  </a:moveTo>
                  <a:lnTo>
                    <a:pt x="1046428" y="1039"/>
                  </a:lnTo>
                  <a:lnTo>
                    <a:pt x="998875" y="4128"/>
                  </a:lnTo>
                  <a:lnTo>
                    <a:pt x="951876" y="9225"/>
                  </a:lnTo>
                  <a:lnTo>
                    <a:pt x="905475" y="16289"/>
                  </a:lnTo>
                  <a:lnTo>
                    <a:pt x="859716" y="25278"/>
                  </a:lnTo>
                  <a:lnTo>
                    <a:pt x="814644" y="36150"/>
                  </a:lnTo>
                  <a:lnTo>
                    <a:pt x="770303" y="48864"/>
                  </a:lnTo>
                  <a:lnTo>
                    <a:pt x="726738" y="63376"/>
                  </a:lnTo>
                  <a:lnTo>
                    <a:pt x="683993" y="79646"/>
                  </a:lnTo>
                  <a:lnTo>
                    <a:pt x="642111" y="97632"/>
                  </a:lnTo>
                  <a:lnTo>
                    <a:pt x="601139" y="117292"/>
                  </a:lnTo>
                  <a:lnTo>
                    <a:pt x="561119" y="138585"/>
                  </a:lnTo>
                  <a:lnTo>
                    <a:pt x="522096" y="161467"/>
                  </a:lnTo>
                  <a:lnTo>
                    <a:pt x="484115" y="185899"/>
                  </a:lnTo>
                  <a:lnTo>
                    <a:pt x="447219" y="211837"/>
                  </a:lnTo>
                  <a:lnTo>
                    <a:pt x="411454" y="239240"/>
                  </a:lnTo>
                  <a:lnTo>
                    <a:pt x="376863" y="268067"/>
                  </a:lnTo>
                  <a:lnTo>
                    <a:pt x="343492" y="298275"/>
                  </a:lnTo>
                  <a:lnTo>
                    <a:pt x="311383" y="329823"/>
                  </a:lnTo>
                  <a:lnTo>
                    <a:pt x="280582" y="362668"/>
                  </a:lnTo>
                  <a:lnTo>
                    <a:pt x="251133" y="396770"/>
                  </a:lnTo>
                  <a:lnTo>
                    <a:pt x="223081" y="432086"/>
                  </a:lnTo>
                  <a:lnTo>
                    <a:pt x="196469" y="468574"/>
                  </a:lnTo>
                  <a:lnTo>
                    <a:pt x="171341" y="506193"/>
                  </a:lnTo>
                  <a:lnTo>
                    <a:pt x="147744" y="544901"/>
                  </a:lnTo>
                  <a:lnTo>
                    <a:pt x="125719" y="584656"/>
                  </a:lnTo>
                  <a:lnTo>
                    <a:pt x="105313" y="625417"/>
                  </a:lnTo>
                  <a:lnTo>
                    <a:pt x="86569" y="667141"/>
                  </a:lnTo>
                  <a:lnTo>
                    <a:pt x="69532" y="709787"/>
                  </a:lnTo>
                  <a:lnTo>
                    <a:pt x="54246" y="753312"/>
                  </a:lnTo>
                  <a:lnTo>
                    <a:pt x="40755" y="797676"/>
                  </a:lnTo>
                  <a:lnTo>
                    <a:pt x="29104" y="842836"/>
                  </a:lnTo>
                  <a:lnTo>
                    <a:pt x="19336" y="888751"/>
                  </a:lnTo>
                  <a:lnTo>
                    <a:pt x="11498" y="935378"/>
                  </a:lnTo>
                  <a:lnTo>
                    <a:pt x="5631" y="982677"/>
                  </a:lnTo>
                  <a:lnTo>
                    <a:pt x="1782" y="1030605"/>
                  </a:lnTo>
                  <a:lnTo>
                    <a:pt x="0" y="1079332"/>
                  </a:lnTo>
                  <a:lnTo>
                    <a:pt x="348" y="1127636"/>
                  </a:lnTo>
                  <a:lnTo>
                    <a:pt x="2787" y="1175472"/>
                  </a:lnTo>
                  <a:lnTo>
                    <a:pt x="7274" y="1222792"/>
                  </a:lnTo>
                  <a:lnTo>
                    <a:pt x="13767" y="1269548"/>
                  </a:lnTo>
                  <a:lnTo>
                    <a:pt x="22225" y="1315694"/>
                  </a:lnTo>
                  <a:lnTo>
                    <a:pt x="32605" y="1361183"/>
                  </a:lnTo>
                  <a:lnTo>
                    <a:pt x="44865" y="1405968"/>
                  </a:lnTo>
                  <a:lnTo>
                    <a:pt x="58965" y="1450001"/>
                  </a:lnTo>
                  <a:lnTo>
                    <a:pt x="74861" y="1493236"/>
                  </a:lnTo>
                  <a:lnTo>
                    <a:pt x="92513" y="1535626"/>
                  </a:lnTo>
                  <a:lnTo>
                    <a:pt x="111878" y="1577124"/>
                  </a:lnTo>
                  <a:lnTo>
                    <a:pt x="132915" y="1617682"/>
                  </a:lnTo>
                  <a:lnTo>
                    <a:pt x="155582" y="1657254"/>
                  </a:lnTo>
                  <a:lnTo>
                    <a:pt x="179836" y="1695793"/>
                  </a:lnTo>
                  <a:lnTo>
                    <a:pt x="205636" y="1733251"/>
                  </a:lnTo>
                  <a:lnTo>
                    <a:pt x="232941" y="1769582"/>
                  </a:lnTo>
                  <a:lnTo>
                    <a:pt x="261707" y="1804739"/>
                  </a:lnTo>
                  <a:lnTo>
                    <a:pt x="291895" y="1838674"/>
                  </a:lnTo>
                  <a:lnTo>
                    <a:pt x="323461" y="1871341"/>
                  </a:lnTo>
                  <a:lnTo>
                    <a:pt x="356364" y="1902693"/>
                  </a:lnTo>
                  <a:lnTo>
                    <a:pt x="390562" y="1932682"/>
                  </a:lnTo>
                  <a:lnTo>
                    <a:pt x="426013" y="1961262"/>
                  </a:lnTo>
                  <a:lnTo>
                    <a:pt x="462675" y="1988385"/>
                  </a:lnTo>
                  <a:lnTo>
                    <a:pt x="500507" y="2014005"/>
                  </a:lnTo>
                  <a:lnTo>
                    <a:pt x="539467" y="2038075"/>
                  </a:lnTo>
                  <a:lnTo>
                    <a:pt x="579512" y="2060547"/>
                  </a:lnTo>
                  <a:lnTo>
                    <a:pt x="620601" y="2081375"/>
                  </a:lnTo>
                  <a:lnTo>
                    <a:pt x="662693" y="2100511"/>
                  </a:lnTo>
                  <a:lnTo>
                    <a:pt x="705745" y="2117909"/>
                  </a:lnTo>
                  <a:lnTo>
                    <a:pt x="749715" y="2133521"/>
                  </a:lnTo>
                  <a:lnTo>
                    <a:pt x="794562" y="2147301"/>
                  </a:lnTo>
                  <a:lnTo>
                    <a:pt x="840244" y="2159201"/>
                  </a:lnTo>
                  <a:lnTo>
                    <a:pt x="886719" y="2169175"/>
                  </a:lnTo>
                  <a:lnTo>
                    <a:pt x="933944" y="2177175"/>
                  </a:lnTo>
                  <a:lnTo>
                    <a:pt x="981880" y="2183154"/>
                  </a:lnTo>
                  <a:lnTo>
                    <a:pt x="1030482" y="2187067"/>
                  </a:lnTo>
                  <a:lnTo>
                    <a:pt x="1079219" y="2188850"/>
                  </a:lnTo>
                  <a:lnTo>
                    <a:pt x="1127534" y="2188502"/>
                  </a:lnTo>
                  <a:lnTo>
                    <a:pt x="1175378" y="2186064"/>
                  </a:lnTo>
                  <a:lnTo>
                    <a:pt x="1222706" y="2181579"/>
                  </a:lnTo>
                  <a:lnTo>
                    <a:pt x="1269471" y="2175088"/>
                  </a:lnTo>
                  <a:lnTo>
                    <a:pt x="1315624" y="2166633"/>
                  </a:lnTo>
                  <a:lnTo>
                    <a:pt x="1361120" y="2156255"/>
                  </a:lnTo>
                  <a:lnTo>
                    <a:pt x="1405911" y="2143998"/>
                  </a:lnTo>
                  <a:lnTo>
                    <a:pt x="1449951" y="2129901"/>
                  </a:lnTo>
                  <a:lnTo>
                    <a:pt x="1493192" y="2114008"/>
                  </a:lnTo>
                  <a:lnTo>
                    <a:pt x="1535587" y="2096359"/>
                  </a:lnTo>
                  <a:lnTo>
                    <a:pt x="1577089" y="2076997"/>
                  </a:lnTo>
                  <a:lnTo>
                    <a:pt x="1617652" y="2055964"/>
                  </a:lnTo>
                  <a:lnTo>
                    <a:pt x="1657228" y="2033301"/>
                  </a:lnTo>
                  <a:lnTo>
                    <a:pt x="1695771" y="2009050"/>
                  </a:lnTo>
                  <a:lnTo>
                    <a:pt x="1733233" y="1983253"/>
                  </a:lnTo>
                  <a:lnTo>
                    <a:pt x="1769567" y="1955952"/>
                  </a:lnTo>
                  <a:lnTo>
                    <a:pt x="1804726" y="1927188"/>
                  </a:lnTo>
                  <a:lnTo>
                    <a:pt x="1838664" y="1897003"/>
                  </a:lnTo>
                  <a:lnTo>
                    <a:pt x="1871334" y="1865439"/>
                  </a:lnTo>
                  <a:lnTo>
                    <a:pt x="1902687" y="1832538"/>
                  </a:lnTo>
                  <a:lnTo>
                    <a:pt x="1932678" y="1798342"/>
                  </a:lnTo>
                  <a:lnTo>
                    <a:pt x="1961260" y="1762892"/>
                  </a:lnTo>
                  <a:lnTo>
                    <a:pt x="1988385" y="1726230"/>
                  </a:lnTo>
                  <a:lnTo>
                    <a:pt x="2014006" y="1688398"/>
                  </a:lnTo>
                  <a:lnTo>
                    <a:pt x="2038076" y="1649438"/>
                  </a:lnTo>
                  <a:lnTo>
                    <a:pt x="2060549" y="1609392"/>
                  </a:lnTo>
                  <a:lnTo>
                    <a:pt x="2081378" y="1568301"/>
                  </a:lnTo>
                  <a:lnTo>
                    <a:pt x="2100514" y="1526207"/>
                  </a:lnTo>
                  <a:lnTo>
                    <a:pt x="2117913" y="1483152"/>
                  </a:lnTo>
                  <a:lnTo>
                    <a:pt x="2133525" y="1439177"/>
                  </a:lnTo>
                  <a:lnTo>
                    <a:pt x="2147305" y="1394325"/>
                  </a:lnTo>
                  <a:lnTo>
                    <a:pt x="2159206" y="1348638"/>
                  </a:lnTo>
                  <a:lnTo>
                    <a:pt x="2169179" y="1302156"/>
                  </a:lnTo>
                  <a:lnTo>
                    <a:pt x="2177180" y="1254923"/>
                  </a:lnTo>
                  <a:lnTo>
                    <a:pt x="2183159" y="1206979"/>
                  </a:lnTo>
                  <a:lnTo>
                    <a:pt x="2187071" y="1158367"/>
                  </a:lnTo>
                  <a:lnTo>
                    <a:pt x="1913894" y="1142365"/>
                  </a:lnTo>
                  <a:lnTo>
                    <a:pt x="1909711" y="1190192"/>
                  </a:lnTo>
                  <a:lnTo>
                    <a:pt x="1902859" y="1237163"/>
                  </a:lnTo>
                  <a:lnTo>
                    <a:pt x="1893416" y="1283202"/>
                  </a:lnTo>
                  <a:lnTo>
                    <a:pt x="1881462" y="1328236"/>
                  </a:lnTo>
                  <a:lnTo>
                    <a:pt x="1867074" y="1372189"/>
                  </a:lnTo>
                  <a:lnTo>
                    <a:pt x="1850333" y="1414987"/>
                  </a:lnTo>
                  <a:lnTo>
                    <a:pt x="1831316" y="1456557"/>
                  </a:lnTo>
                  <a:lnTo>
                    <a:pt x="1810103" y="1496823"/>
                  </a:lnTo>
                  <a:lnTo>
                    <a:pt x="1786772" y="1535712"/>
                  </a:lnTo>
                  <a:lnTo>
                    <a:pt x="1761402" y="1573149"/>
                  </a:lnTo>
                  <a:lnTo>
                    <a:pt x="1734072" y="1609059"/>
                  </a:lnTo>
                  <a:lnTo>
                    <a:pt x="1704860" y="1643370"/>
                  </a:lnTo>
                  <a:lnTo>
                    <a:pt x="1673846" y="1676005"/>
                  </a:lnTo>
                  <a:lnTo>
                    <a:pt x="1641108" y="1706891"/>
                  </a:lnTo>
                  <a:lnTo>
                    <a:pt x="1606725" y="1735954"/>
                  </a:lnTo>
                  <a:lnTo>
                    <a:pt x="1570776" y="1763118"/>
                  </a:lnTo>
                  <a:lnTo>
                    <a:pt x="1533339" y="1788311"/>
                  </a:lnTo>
                  <a:lnTo>
                    <a:pt x="1494493" y="1811457"/>
                  </a:lnTo>
                  <a:lnTo>
                    <a:pt x="1454318" y="1832482"/>
                  </a:lnTo>
                  <a:lnTo>
                    <a:pt x="1412891" y="1851312"/>
                  </a:lnTo>
                  <a:lnTo>
                    <a:pt x="1370292" y="1867873"/>
                  </a:lnTo>
                  <a:lnTo>
                    <a:pt x="1326600" y="1882089"/>
                  </a:lnTo>
                  <a:lnTo>
                    <a:pt x="1281892" y="1893888"/>
                  </a:lnTo>
                  <a:lnTo>
                    <a:pt x="1236249" y="1903194"/>
                  </a:lnTo>
                  <a:lnTo>
                    <a:pt x="1189748" y="1909933"/>
                  </a:lnTo>
                  <a:lnTo>
                    <a:pt x="1142469" y="1914031"/>
                  </a:lnTo>
                  <a:lnTo>
                    <a:pt x="1094490" y="1915414"/>
                  </a:lnTo>
                  <a:lnTo>
                    <a:pt x="1046254" y="1914020"/>
                  </a:lnTo>
                  <a:lnTo>
                    <a:pt x="998752" y="1909891"/>
                  </a:lnTo>
                  <a:lnTo>
                    <a:pt x="952061" y="1903102"/>
                  </a:lnTo>
                  <a:lnTo>
                    <a:pt x="906258" y="1893732"/>
                  </a:lnTo>
                  <a:lnTo>
                    <a:pt x="861420" y="1881858"/>
                  </a:lnTo>
                  <a:lnTo>
                    <a:pt x="817624" y="1867555"/>
                  </a:lnTo>
                  <a:lnTo>
                    <a:pt x="774946" y="1850901"/>
                  </a:lnTo>
                  <a:lnTo>
                    <a:pt x="733465" y="1831974"/>
                  </a:lnTo>
                  <a:lnTo>
                    <a:pt x="693257" y="1810850"/>
                  </a:lnTo>
                  <a:lnTo>
                    <a:pt x="654399" y="1787606"/>
                  </a:lnTo>
                  <a:lnTo>
                    <a:pt x="616967" y="1762319"/>
                  </a:lnTo>
                  <a:lnTo>
                    <a:pt x="581040" y="1735066"/>
                  </a:lnTo>
                  <a:lnTo>
                    <a:pt x="546694" y="1705924"/>
                  </a:lnTo>
                  <a:lnTo>
                    <a:pt x="514005" y="1674971"/>
                  </a:lnTo>
                  <a:lnTo>
                    <a:pt x="483051" y="1642282"/>
                  </a:lnTo>
                  <a:lnTo>
                    <a:pt x="453910" y="1607936"/>
                  </a:lnTo>
                  <a:lnTo>
                    <a:pt x="426657" y="1572008"/>
                  </a:lnTo>
                  <a:lnTo>
                    <a:pt x="401370" y="1534577"/>
                  </a:lnTo>
                  <a:lnTo>
                    <a:pt x="378126" y="1495719"/>
                  </a:lnTo>
                  <a:lnTo>
                    <a:pt x="357002" y="1455511"/>
                  </a:lnTo>
                  <a:lnTo>
                    <a:pt x="338074" y="1414029"/>
                  </a:lnTo>
                  <a:lnTo>
                    <a:pt x="321421" y="1371352"/>
                  </a:lnTo>
                  <a:lnTo>
                    <a:pt x="307118" y="1327556"/>
                  </a:lnTo>
                  <a:lnTo>
                    <a:pt x="295243" y="1282718"/>
                  </a:lnTo>
                  <a:lnTo>
                    <a:pt x="285873" y="1236915"/>
                  </a:lnTo>
                  <a:lnTo>
                    <a:pt x="279085" y="1190224"/>
                  </a:lnTo>
                  <a:lnTo>
                    <a:pt x="274956" y="1142722"/>
                  </a:lnTo>
                  <a:lnTo>
                    <a:pt x="273562" y="1094486"/>
                  </a:lnTo>
                  <a:lnTo>
                    <a:pt x="274956" y="1046249"/>
                  </a:lnTo>
                  <a:lnTo>
                    <a:pt x="279085" y="998747"/>
                  </a:lnTo>
                  <a:lnTo>
                    <a:pt x="285873" y="952056"/>
                  </a:lnTo>
                  <a:lnTo>
                    <a:pt x="295243" y="906253"/>
                  </a:lnTo>
                  <a:lnTo>
                    <a:pt x="307118" y="861415"/>
                  </a:lnTo>
                  <a:lnTo>
                    <a:pt x="321421" y="817619"/>
                  </a:lnTo>
                  <a:lnTo>
                    <a:pt x="338074" y="774942"/>
                  </a:lnTo>
                  <a:lnTo>
                    <a:pt x="357002" y="733460"/>
                  </a:lnTo>
                  <a:lnTo>
                    <a:pt x="378126" y="693252"/>
                  </a:lnTo>
                  <a:lnTo>
                    <a:pt x="401370" y="654394"/>
                  </a:lnTo>
                  <a:lnTo>
                    <a:pt x="426657" y="616963"/>
                  </a:lnTo>
                  <a:lnTo>
                    <a:pt x="453910" y="581035"/>
                  </a:lnTo>
                  <a:lnTo>
                    <a:pt x="483051" y="546689"/>
                  </a:lnTo>
                  <a:lnTo>
                    <a:pt x="514005" y="514000"/>
                  </a:lnTo>
                  <a:lnTo>
                    <a:pt x="546694" y="483047"/>
                  </a:lnTo>
                  <a:lnTo>
                    <a:pt x="581040" y="453905"/>
                  </a:lnTo>
                  <a:lnTo>
                    <a:pt x="616967" y="426652"/>
                  </a:lnTo>
                  <a:lnTo>
                    <a:pt x="654399" y="401365"/>
                  </a:lnTo>
                  <a:lnTo>
                    <a:pt x="693257" y="378121"/>
                  </a:lnTo>
                  <a:lnTo>
                    <a:pt x="733465" y="356997"/>
                  </a:lnTo>
                  <a:lnTo>
                    <a:pt x="774946" y="338070"/>
                  </a:lnTo>
                  <a:lnTo>
                    <a:pt x="817624" y="321416"/>
                  </a:lnTo>
                  <a:lnTo>
                    <a:pt x="861420" y="307113"/>
                  </a:lnTo>
                  <a:lnTo>
                    <a:pt x="906258" y="295239"/>
                  </a:lnTo>
                  <a:lnTo>
                    <a:pt x="952061" y="285869"/>
                  </a:lnTo>
                  <a:lnTo>
                    <a:pt x="998752" y="279080"/>
                  </a:lnTo>
                  <a:lnTo>
                    <a:pt x="1046254" y="274951"/>
                  </a:lnTo>
                  <a:lnTo>
                    <a:pt x="1094490" y="273558"/>
                  </a:lnTo>
                  <a:lnTo>
                    <a:pt x="1094490" y="0"/>
                  </a:lnTo>
                  <a:close/>
                </a:path>
              </a:pathLst>
            </a:custGeom>
            <a:solidFill>
              <a:srgbClr val="DEEB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319263" y="1036955"/>
              <a:ext cx="2187575" cy="2188845"/>
            </a:xfrm>
            <a:custGeom>
              <a:avLst/>
              <a:gdLst/>
              <a:ahLst/>
              <a:cxnLst/>
              <a:rect l="l" t="t" r="r" b="b"/>
              <a:pathLst>
                <a:path w="2187575" h="2188845">
                  <a:moveTo>
                    <a:pt x="2187071" y="1158367"/>
                  </a:moveTo>
                  <a:lnTo>
                    <a:pt x="2183159" y="1206979"/>
                  </a:lnTo>
                  <a:lnTo>
                    <a:pt x="2177180" y="1254923"/>
                  </a:lnTo>
                  <a:lnTo>
                    <a:pt x="2169179" y="1302156"/>
                  </a:lnTo>
                  <a:lnTo>
                    <a:pt x="2159206" y="1348638"/>
                  </a:lnTo>
                  <a:lnTo>
                    <a:pt x="2147305" y="1394325"/>
                  </a:lnTo>
                  <a:lnTo>
                    <a:pt x="2133525" y="1439177"/>
                  </a:lnTo>
                  <a:lnTo>
                    <a:pt x="2117913" y="1483152"/>
                  </a:lnTo>
                  <a:lnTo>
                    <a:pt x="2100514" y="1526207"/>
                  </a:lnTo>
                  <a:lnTo>
                    <a:pt x="2081378" y="1568301"/>
                  </a:lnTo>
                  <a:lnTo>
                    <a:pt x="2060549" y="1609392"/>
                  </a:lnTo>
                  <a:lnTo>
                    <a:pt x="2038076" y="1649438"/>
                  </a:lnTo>
                  <a:lnTo>
                    <a:pt x="2014006" y="1688398"/>
                  </a:lnTo>
                  <a:lnTo>
                    <a:pt x="1988385" y="1726230"/>
                  </a:lnTo>
                  <a:lnTo>
                    <a:pt x="1961260" y="1762892"/>
                  </a:lnTo>
                  <a:lnTo>
                    <a:pt x="1932678" y="1798342"/>
                  </a:lnTo>
                  <a:lnTo>
                    <a:pt x="1902687" y="1832538"/>
                  </a:lnTo>
                  <a:lnTo>
                    <a:pt x="1871334" y="1865439"/>
                  </a:lnTo>
                  <a:lnTo>
                    <a:pt x="1838664" y="1897003"/>
                  </a:lnTo>
                  <a:lnTo>
                    <a:pt x="1804726" y="1927188"/>
                  </a:lnTo>
                  <a:lnTo>
                    <a:pt x="1769567" y="1955952"/>
                  </a:lnTo>
                  <a:lnTo>
                    <a:pt x="1733233" y="1983253"/>
                  </a:lnTo>
                  <a:lnTo>
                    <a:pt x="1695771" y="2009050"/>
                  </a:lnTo>
                  <a:lnTo>
                    <a:pt x="1657228" y="2033301"/>
                  </a:lnTo>
                  <a:lnTo>
                    <a:pt x="1617652" y="2055964"/>
                  </a:lnTo>
                  <a:lnTo>
                    <a:pt x="1577089" y="2076997"/>
                  </a:lnTo>
                  <a:lnTo>
                    <a:pt x="1535587" y="2096359"/>
                  </a:lnTo>
                  <a:lnTo>
                    <a:pt x="1493192" y="2114008"/>
                  </a:lnTo>
                  <a:lnTo>
                    <a:pt x="1449951" y="2129901"/>
                  </a:lnTo>
                  <a:lnTo>
                    <a:pt x="1405911" y="2143998"/>
                  </a:lnTo>
                  <a:lnTo>
                    <a:pt x="1361120" y="2156255"/>
                  </a:lnTo>
                  <a:lnTo>
                    <a:pt x="1315624" y="2166633"/>
                  </a:lnTo>
                  <a:lnTo>
                    <a:pt x="1269471" y="2175088"/>
                  </a:lnTo>
                  <a:lnTo>
                    <a:pt x="1222706" y="2181579"/>
                  </a:lnTo>
                  <a:lnTo>
                    <a:pt x="1175378" y="2186064"/>
                  </a:lnTo>
                  <a:lnTo>
                    <a:pt x="1127534" y="2188502"/>
                  </a:lnTo>
                  <a:lnTo>
                    <a:pt x="1079219" y="2188850"/>
                  </a:lnTo>
                  <a:lnTo>
                    <a:pt x="1030482" y="2187067"/>
                  </a:lnTo>
                  <a:lnTo>
                    <a:pt x="981880" y="2183154"/>
                  </a:lnTo>
                  <a:lnTo>
                    <a:pt x="933944" y="2177175"/>
                  </a:lnTo>
                  <a:lnTo>
                    <a:pt x="886719" y="2169175"/>
                  </a:lnTo>
                  <a:lnTo>
                    <a:pt x="840244" y="2159201"/>
                  </a:lnTo>
                  <a:lnTo>
                    <a:pt x="794562" y="2147301"/>
                  </a:lnTo>
                  <a:lnTo>
                    <a:pt x="749715" y="2133521"/>
                  </a:lnTo>
                  <a:lnTo>
                    <a:pt x="705745" y="2117909"/>
                  </a:lnTo>
                  <a:lnTo>
                    <a:pt x="662693" y="2100511"/>
                  </a:lnTo>
                  <a:lnTo>
                    <a:pt x="620601" y="2081375"/>
                  </a:lnTo>
                  <a:lnTo>
                    <a:pt x="579512" y="2060547"/>
                  </a:lnTo>
                  <a:lnTo>
                    <a:pt x="539467" y="2038075"/>
                  </a:lnTo>
                  <a:lnTo>
                    <a:pt x="500507" y="2014005"/>
                  </a:lnTo>
                  <a:lnTo>
                    <a:pt x="462675" y="1988385"/>
                  </a:lnTo>
                  <a:lnTo>
                    <a:pt x="426013" y="1961262"/>
                  </a:lnTo>
                  <a:lnTo>
                    <a:pt x="390562" y="1932682"/>
                  </a:lnTo>
                  <a:lnTo>
                    <a:pt x="356364" y="1902693"/>
                  </a:lnTo>
                  <a:lnTo>
                    <a:pt x="323461" y="1871341"/>
                  </a:lnTo>
                  <a:lnTo>
                    <a:pt x="291895" y="1838674"/>
                  </a:lnTo>
                  <a:lnTo>
                    <a:pt x="261707" y="1804739"/>
                  </a:lnTo>
                  <a:lnTo>
                    <a:pt x="232941" y="1769582"/>
                  </a:lnTo>
                  <a:lnTo>
                    <a:pt x="205636" y="1733251"/>
                  </a:lnTo>
                  <a:lnTo>
                    <a:pt x="179836" y="1695793"/>
                  </a:lnTo>
                  <a:lnTo>
                    <a:pt x="155582" y="1657254"/>
                  </a:lnTo>
                  <a:lnTo>
                    <a:pt x="132915" y="1617682"/>
                  </a:lnTo>
                  <a:lnTo>
                    <a:pt x="111878" y="1577124"/>
                  </a:lnTo>
                  <a:lnTo>
                    <a:pt x="92513" y="1535626"/>
                  </a:lnTo>
                  <a:lnTo>
                    <a:pt x="74861" y="1493236"/>
                  </a:lnTo>
                  <a:lnTo>
                    <a:pt x="58965" y="1450001"/>
                  </a:lnTo>
                  <a:lnTo>
                    <a:pt x="44865" y="1405968"/>
                  </a:lnTo>
                  <a:lnTo>
                    <a:pt x="32605" y="1361183"/>
                  </a:lnTo>
                  <a:lnTo>
                    <a:pt x="22225" y="1315694"/>
                  </a:lnTo>
                  <a:lnTo>
                    <a:pt x="13767" y="1269548"/>
                  </a:lnTo>
                  <a:lnTo>
                    <a:pt x="7274" y="1222792"/>
                  </a:lnTo>
                  <a:lnTo>
                    <a:pt x="2787" y="1175472"/>
                  </a:lnTo>
                  <a:lnTo>
                    <a:pt x="348" y="1127636"/>
                  </a:lnTo>
                  <a:lnTo>
                    <a:pt x="0" y="1079332"/>
                  </a:lnTo>
                  <a:lnTo>
                    <a:pt x="1782" y="1030605"/>
                  </a:lnTo>
                  <a:lnTo>
                    <a:pt x="5631" y="982677"/>
                  </a:lnTo>
                  <a:lnTo>
                    <a:pt x="11498" y="935378"/>
                  </a:lnTo>
                  <a:lnTo>
                    <a:pt x="19336" y="888751"/>
                  </a:lnTo>
                  <a:lnTo>
                    <a:pt x="29104" y="842836"/>
                  </a:lnTo>
                  <a:lnTo>
                    <a:pt x="40755" y="797676"/>
                  </a:lnTo>
                  <a:lnTo>
                    <a:pt x="54246" y="753312"/>
                  </a:lnTo>
                  <a:lnTo>
                    <a:pt x="69532" y="709787"/>
                  </a:lnTo>
                  <a:lnTo>
                    <a:pt x="86569" y="667141"/>
                  </a:lnTo>
                  <a:lnTo>
                    <a:pt x="105313" y="625417"/>
                  </a:lnTo>
                  <a:lnTo>
                    <a:pt x="125719" y="584656"/>
                  </a:lnTo>
                  <a:lnTo>
                    <a:pt x="147744" y="544901"/>
                  </a:lnTo>
                  <a:lnTo>
                    <a:pt x="171341" y="506193"/>
                  </a:lnTo>
                  <a:lnTo>
                    <a:pt x="196469" y="468574"/>
                  </a:lnTo>
                  <a:lnTo>
                    <a:pt x="223081" y="432086"/>
                  </a:lnTo>
                  <a:lnTo>
                    <a:pt x="251133" y="396770"/>
                  </a:lnTo>
                  <a:lnTo>
                    <a:pt x="280582" y="362668"/>
                  </a:lnTo>
                  <a:lnTo>
                    <a:pt x="311383" y="329823"/>
                  </a:lnTo>
                  <a:lnTo>
                    <a:pt x="343492" y="298275"/>
                  </a:lnTo>
                  <a:lnTo>
                    <a:pt x="376863" y="268067"/>
                  </a:lnTo>
                  <a:lnTo>
                    <a:pt x="411454" y="239240"/>
                  </a:lnTo>
                  <a:lnTo>
                    <a:pt x="447219" y="211837"/>
                  </a:lnTo>
                  <a:lnTo>
                    <a:pt x="484115" y="185899"/>
                  </a:lnTo>
                  <a:lnTo>
                    <a:pt x="522096" y="161467"/>
                  </a:lnTo>
                  <a:lnTo>
                    <a:pt x="561119" y="138585"/>
                  </a:lnTo>
                  <a:lnTo>
                    <a:pt x="601139" y="117292"/>
                  </a:lnTo>
                  <a:lnTo>
                    <a:pt x="642111" y="97632"/>
                  </a:lnTo>
                  <a:lnTo>
                    <a:pt x="683993" y="79646"/>
                  </a:lnTo>
                  <a:lnTo>
                    <a:pt x="726738" y="63376"/>
                  </a:lnTo>
                  <a:lnTo>
                    <a:pt x="770303" y="48864"/>
                  </a:lnTo>
                  <a:lnTo>
                    <a:pt x="814644" y="36150"/>
                  </a:lnTo>
                  <a:lnTo>
                    <a:pt x="859716" y="25278"/>
                  </a:lnTo>
                  <a:lnTo>
                    <a:pt x="905475" y="16289"/>
                  </a:lnTo>
                  <a:lnTo>
                    <a:pt x="951876" y="9225"/>
                  </a:lnTo>
                  <a:lnTo>
                    <a:pt x="998875" y="4128"/>
                  </a:lnTo>
                  <a:lnTo>
                    <a:pt x="1046428" y="1039"/>
                  </a:lnTo>
                  <a:lnTo>
                    <a:pt x="1094490" y="0"/>
                  </a:lnTo>
                  <a:lnTo>
                    <a:pt x="1094490" y="273558"/>
                  </a:lnTo>
                  <a:lnTo>
                    <a:pt x="1046254" y="274951"/>
                  </a:lnTo>
                  <a:lnTo>
                    <a:pt x="998752" y="279080"/>
                  </a:lnTo>
                  <a:lnTo>
                    <a:pt x="952061" y="285869"/>
                  </a:lnTo>
                  <a:lnTo>
                    <a:pt x="906258" y="295239"/>
                  </a:lnTo>
                  <a:lnTo>
                    <a:pt x="861420" y="307113"/>
                  </a:lnTo>
                  <a:lnTo>
                    <a:pt x="817624" y="321416"/>
                  </a:lnTo>
                  <a:lnTo>
                    <a:pt x="774946" y="338070"/>
                  </a:lnTo>
                  <a:lnTo>
                    <a:pt x="733465" y="356997"/>
                  </a:lnTo>
                  <a:lnTo>
                    <a:pt x="693257" y="378121"/>
                  </a:lnTo>
                  <a:lnTo>
                    <a:pt x="654399" y="401365"/>
                  </a:lnTo>
                  <a:lnTo>
                    <a:pt x="616967" y="426652"/>
                  </a:lnTo>
                  <a:lnTo>
                    <a:pt x="581040" y="453905"/>
                  </a:lnTo>
                  <a:lnTo>
                    <a:pt x="546694" y="483047"/>
                  </a:lnTo>
                  <a:lnTo>
                    <a:pt x="514005" y="514000"/>
                  </a:lnTo>
                  <a:lnTo>
                    <a:pt x="483051" y="546689"/>
                  </a:lnTo>
                  <a:lnTo>
                    <a:pt x="453910" y="581035"/>
                  </a:lnTo>
                  <a:lnTo>
                    <a:pt x="426657" y="616963"/>
                  </a:lnTo>
                  <a:lnTo>
                    <a:pt x="401370" y="654394"/>
                  </a:lnTo>
                  <a:lnTo>
                    <a:pt x="378126" y="693252"/>
                  </a:lnTo>
                  <a:lnTo>
                    <a:pt x="357002" y="733460"/>
                  </a:lnTo>
                  <a:lnTo>
                    <a:pt x="338074" y="774942"/>
                  </a:lnTo>
                  <a:lnTo>
                    <a:pt x="321421" y="817619"/>
                  </a:lnTo>
                  <a:lnTo>
                    <a:pt x="307118" y="861415"/>
                  </a:lnTo>
                  <a:lnTo>
                    <a:pt x="295243" y="906253"/>
                  </a:lnTo>
                  <a:lnTo>
                    <a:pt x="285873" y="952056"/>
                  </a:lnTo>
                  <a:lnTo>
                    <a:pt x="279085" y="998747"/>
                  </a:lnTo>
                  <a:lnTo>
                    <a:pt x="274956" y="1046249"/>
                  </a:lnTo>
                  <a:lnTo>
                    <a:pt x="273562" y="1094486"/>
                  </a:lnTo>
                  <a:lnTo>
                    <a:pt x="274956" y="1142722"/>
                  </a:lnTo>
                  <a:lnTo>
                    <a:pt x="279085" y="1190224"/>
                  </a:lnTo>
                  <a:lnTo>
                    <a:pt x="285873" y="1236915"/>
                  </a:lnTo>
                  <a:lnTo>
                    <a:pt x="295243" y="1282718"/>
                  </a:lnTo>
                  <a:lnTo>
                    <a:pt x="307118" y="1327556"/>
                  </a:lnTo>
                  <a:lnTo>
                    <a:pt x="321421" y="1371352"/>
                  </a:lnTo>
                  <a:lnTo>
                    <a:pt x="338074" y="1414029"/>
                  </a:lnTo>
                  <a:lnTo>
                    <a:pt x="357002" y="1455511"/>
                  </a:lnTo>
                  <a:lnTo>
                    <a:pt x="378126" y="1495719"/>
                  </a:lnTo>
                  <a:lnTo>
                    <a:pt x="401370" y="1534577"/>
                  </a:lnTo>
                  <a:lnTo>
                    <a:pt x="426657" y="1572008"/>
                  </a:lnTo>
                  <a:lnTo>
                    <a:pt x="453910" y="1607936"/>
                  </a:lnTo>
                  <a:lnTo>
                    <a:pt x="483051" y="1642282"/>
                  </a:lnTo>
                  <a:lnTo>
                    <a:pt x="514005" y="1674971"/>
                  </a:lnTo>
                  <a:lnTo>
                    <a:pt x="546694" y="1705924"/>
                  </a:lnTo>
                  <a:lnTo>
                    <a:pt x="581040" y="1735066"/>
                  </a:lnTo>
                  <a:lnTo>
                    <a:pt x="616967" y="1762319"/>
                  </a:lnTo>
                  <a:lnTo>
                    <a:pt x="654399" y="1787606"/>
                  </a:lnTo>
                  <a:lnTo>
                    <a:pt x="693257" y="1810850"/>
                  </a:lnTo>
                  <a:lnTo>
                    <a:pt x="733465" y="1831974"/>
                  </a:lnTo>
                  <a:lnTo>
                    <a:pt x="774946" y="1850901"/>
                  </a:lnTo>
                  <a:lnTo>
                    <a:pt x="817624" y="1867555"/>
                  </a:lnTo>
                  <a:lnTo>
                    <a:pt x="861420" y="1881858"/>
                  </a:lnTo>
                  <a:lnTo>
                    <a:pt x="906258" y="1893732"/>
                  </a:lnTo>
                  <a:lnTo>
                    <a:pt x="952061" y="1903102"/>
                  </a:lnTo>
                  <a:lnTo>
                    <a:pt x="998752" y="1909891"/>
                  </a:lnTo>
                  <a:lnTo>
                    <a:pt x="1046254" y="1914020"/>
                  </a:lnTo>
                  <a:lnTo>
                    <a:pt x="1094490" y="1915414"/>
                  </a:lnTo>
                  <a:lnTo>
                    <a:pt x="1142469" y="1914031"/>
                  </a:lnTo>
                  <a:lnTo>
                    <a:pt x="1189748" y="1909933"/>
                  </a:lnTo>
                  <a:lnTo>
                    <a:pt x="1236249" y="1903194"/>
                  </a:lnTo>
                  <a:lnTo>
                    <a:pt x="1281892" y="1893888"/>
                  </a:lnTo>
                  <a:lnTo>
                    <a:pt x="1326600" y="1882089"/>
                  </a:lnTo>
                  <a:lnTo>
                    <a:pt x="1370292" y="1867873"/>
                  </a:lnTo>
                  <a:lnTo>
                    <a:pt x="1412891" y="1851312"/>
                  </a:lnTo>
                  <a:lnTo>
                    <a:pt x="1454318" y="1832482"/>
                  </a:lnTo>
                  <a:lnTo>
                    <a:pt x="1494493" y="1811457"/>
                  </a:lnTo>
                  <a:lnTo>
                    <a:pt x="1533339" y="1788311"/>
                  </a:lnTo>
                  <a:lnTo>
                    <a:pt x="1570776" y="1763118"/>
                  </a:lnTo>
                  <a:lnTo>
                    <a:pt x="1606725" y="1735954"/>
                  </a:lnTo>
                  <a:lnTo>
                    <a:pt x="1641108" y="1706891"/>
                  </a:lnTo>
                  <a:lnTo>
                    <a:pt x="1673846" y="1676005"/>
                  </a:lnTo>
                  <a:lnTo>
                    <a:pt x="1704860" y="1643370"/>
                  </a:lnTo>
                  <a:lnTo>
                    <a:pt x="1734072" y="1609059"/>
                  </a:lnTo>
                  <a:lnTo>
                    <a:pt x="1761402" y="1573149"/>
                  </a:lnTo>
                  <a:lnTo>
                    <a:pt x="1786772" y="1535712"/>
                  </a:lnTo>
                  <a:lnTo>
                    <a:pt x="1810103" y="1496823"/>
                  </a:lnTo>
                  <a:lnTo>
                    <a:pt x="1831316" y="1456557"/>
                  </a:lnTo>
                  <a:lnTo>
                    <a:pt x="1850333" y="1414987"/>
                  </a:lnTo>
                  <a:lnTo>
                    <a:pt x="1867074" y="1372189"/>
                  </a:lnTo>
                  <a:lnTo>
                    <a:pt x="1881462" y="1328236"/>
                  </a:lnTo>
                  <a:lnTo>
                    <a:pt x="1893416" y="1283202"/>
                  </a:lnTo>
                  <a:lnTo>
                    <a:pt x="1902859" y="1237163"/>
                  </a:lnTo>
                  <a:lnTo>
                    <a:pt x="1909711" y="1190192"/>
                  </a:lnTo>
                  <a:lnTo>
                    <a:pt x="1913894" y="1142365"/>
                  </a:lnTo>
                  <a:lnTo>
                    <a:pt x="2187071" y="1158367"/>
                  </a:lnTo>
                  <a:close/>
                </a:path>
              </a:pathLst>
            </a:custGeom>
            <a:ln w="1828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7748396" y="1679829"/>
            <a:ext cx="445770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20" dirty="0">
                <a:solidFill>
                  <a:srgbClr val="44536A"/>
                </a:solidFill>
                <a:latin typeface="Arial"/>
                <a:cs typeface="Arial"/>
              </a:rPr>
              <a:t>вход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478528" y="1935664"/>
            <a:ext cx="1465580" cy="921385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292735">
              <a:lnSpc>
                <a:spcPct val="100000"/>
              </a:lnSpc>
              <a:spcBef>
                <a:spcPts val="229"/>
              </a:spcBef>
            </a:pPr>
            <a:r>
              <a:rPr sz="1600" dirty="0">
                <a:solidFill>
                  <a:srgbClr val="FF5050"/>
                </a:solidFill>
                <a:latin typeface="Arial Black"/>
                <a:cs typeface="Arial Black"/>
              </a:rPr>
              <a:t>74.07</a:t>
            </a:r>
            <a:r>
              <a:rPr sz="1600" spc="-55" dirty="0">
                <a:solidFill>
                  <a:srgbClr val="FF5050"/>
                </a:solidFill>
                <a:latin typeface="Arial Black"/>
                <a:cs typeface="Arial Black"/>
              </a:rPr>
              <a:t> </a:t>
            </a:r>
            <a:r>
              <a:rPr sz="1600" spc="-50" dirty="0">
                <a:solidFill>
                  <a:srgbClr val="FF5050"/>
                </a:solidFill>
                <a:latin typeface="Arial Black"/>
                <a:cs typeface="Arial Black"/>
              </a:rPr>
              <a:t>%</a:t>
            </a:r>
            <a:endParaRPr sz="1600">
              <a:latin typeface="Arial Black"/>
              <a:cs typeface="Arial Black"/>
            </a:endParaRPr>
          </a:p>
          <a:p>
            <a:pPr marL="12700" marR="5080" indent="-2540" algn="ctr">
              <a:lnSpc>
                <a:spcPts val="1610"/>
              </a:lnSpc>
              <a:spcBef>
                <a:spcPts val="215"/>
              </a:spcBef>
            </a:pPr>
            <a:r>
              <a:rPr sz="1400" b="1" spc="-10" dirty="0">
                <a:solidFill>
                  <a:srgbClr val="FF5050"/>
                </a:solidFill>
                <a:latin typeface="Arial"/>
                <a:cs typeface="Arial"/>
              </a:rPr>
              <a:t>родителей</a:t>
            </a:r>
            <a:r>
              <a:rPr sz="1400" b="1" spc="5" dirty="0">
                <a:solidFill>
                  <a:srgbClr val="FF5050"/>
                </a:solidFill>
                <a:latin typeface="Arial"/>
                <a:cs typeface="Arial"/>
              </a:rPr>
              <a:t> </a:t>
            </a:r>
            <a:r>
              <a:rPr sz="1400" b="1" spc="-25" dirty="0">
                <a:solidFill>
                  <a:srgbClr val="FF5050"/>
                </a:solidFill>
                <a:latin typeface="Arial"/>
                <a:cs typeface="Arial"/>
              </a:rPr>
              <a:t>ни </a:t>
            </a:r>
            <a:r>
              <a:rPr sz="1400" b="1" dirty="0">
                <a:solidFill>
                  <a:srgbClr val="FF5050"/>
                </a:solidFill>
                <a:latin typeface="Arial"/>
                <a:cs typeface="Arial"/>
              </a:rPr>
              <a:t>разу</a:t>
            </a:r>
            <a:r>
              <a:rPr sz="1400" b="1" spc="-45" dirty="0">
                <a:solidFill>
                  <a:srgbClr val="FF505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5050"/>
                </a:solidFill>
                <a:latin typeface="Arial"/>
                <a:cs typeface="Arial"/>
              </a:rPr>
              <a:t>не</a:t>
            </a:r>
            <a:r>
              <a:rPr sz="1400" b="1" spc="-40" dirty="0">
                <a:solidFill>
                  <a:srgbClr val="FF505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5050"/>
                </a:solidFill>
                <a:latin typeface="Arial"/>
                <a:cs typeface="Arial"/>
              </a:rPr>
              <a:t>вошли</a:t>
            </a:r>
            <a:r>
              <a:rPr sz="1400" b="1" spc="-25" dirty="0">
                <a:solidFill>
                  <a:srgbClr val="FF5050"/>
                </a:solidFill>
                <a:latin typeface="Arial"/>
                <a:cs typeface="Arial"/>
              </a:rPr>
              <a:t> </a:t>
            </a:r>
            <a:r>
              <a:rPr sz="1400" b="1" spc="-50" dirty="0">
                <a:solidFill>
                  <a:srgbClr val="FF5050"/>
                </a:solidFill>
                <a:latin typeface="Arial"/>
                <a:cs typeface="Arial"/>
              </a:rPr>
              <a:t>в </a:t>
            </a:r>
            <a:r>
              <a:rPr sz="1400" b="1" spc="-10" dirty="0">
                <a:solidFill>
                  <a:srgbClr val="FF5050"/>
                </a:solidFill>
                <a:latin typeface="Arial"/>
                <a:cs typeface="Arial"/>
              </a:rPr>
              <a:t>систему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116829" y="660091"/>
            <a:ext cx="3378200" cy="1053465"/>
          </a:xfrm>
          <a:prstGeom prst="rect">
            <a:avLst/>
          </a:prstGeom>
        </p:spPr>
        <p:txBody>
          <a:bodyPr vert="horz" wrap="square" lIns="0" tIns="514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5"/>
              </a:spcBef>
            </a:pPr>
            <a:r>
              <a:rPr sz="1850" b="1" dirty="0">
                <a:solidFill>
                  <a:srgbClr val="585858"/>
                </a:solidFill>
                <a:latin typeface="Calibri"/>
                <a:cs typeface="Calibri"/>
              </a:rPr>
              <a:t>Авторизация</a:t>
            </a:r>
            <a:r>
              <a:rPr sz="185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50" b="1" spc="-10" dirty="0">
                <a:solidFill>
                  <a:srgbClr val="585858"/>
                </a:solidFill>
                <a:latin typeface="Calibri"/>
                <a:cs typeface="Calibri"/>
              </a:rPr>
              <a:t>родителей</a:t>
            </a:r>
            <a:endParaRPr sz="1850">
              <a:latin typeface="Calibri"/>
              <a:cs typeface="Calibri"/>
            </a:endParaRPr>
          </a:p>
          <a:p>
            <a:pPr marR="75565" algn="r">
              <a:lnSpc>
                <a:spcPct val="100000"/>
              </a:lnSpc>
              <a:spcBef>
                <a:spcPts val="254"/>
              </a:spcBef>
            </a:pPr>
            <a:r>
              <a:rPr sz="1600" dirty="0">
                <a:solidFill>
                  <a:srgbClr val="44536A"/>
                </a:solidFill>
                <a:latin typeface="Arial Black"/>
                <a:cs typeface="Arial Black"/>
              </a:rPr>
              <a:t>25.93</a:t>
            </a:r>
            <a:r>
              <a:rPr sz="1600" spc="-45" dirty="0">
                <a:solidFill>
                  <a:srgbClr val="44536A"/>
                </a:solidFill>
                <a:latin typeface="Arial Black"/>
                <a:cs typeface="Arial Black"/>
              </a:rPr>
              <a:t> </a:t>
            </a:r>
            <a:r>
              <a:rPr sz="1600" spc="-50" dirty="0">
                <a:solidFill>
                  <a:srgbClr val="44536A"/>
                </a:solidFill>
                <a:latin typeface="Arial Black"/>
                <a:cs typeface="Arial Black"/>
              </a:rPr>
              <a:t>%</a:t>
            </a:r>
            <a:endParaRPr sz="1600">
              <a:latin typeface="Arial Black"/>
              <a:cs typeface="Arial Black"/>
            </a:endParaRPr>
          </a:p>
          <a:p>
            <a:pPr marL="2342515" marR="5080" indent="48260" algn="r">
              <a:lnSpc>
                <a:spcPts val="1610"/>
              </a:lnSpc>
              <a:spcBef>
                <a:spcPts val="215"/>
              </a:spcBef>
            </a:pPr>
            <a:r>
              <a:rPr sz="1400" b="1" spc="-10" dirty="0">
                <a:solidFill>
                  <a:srgbClr val="44536A"/>
                </a:solidFill>
                <a:latin typeface="Arial"/>
                <a:cs typeface="Arial"/>
              </a:rPr>
              <a:t>родителей </a:t>
            </a:r>
            <a:r>
              <a:rPr sz="1400" b="1" spc="-20" dirty="0">
                <a:solidFill>
                  <a:srgbClr val="44536A"/>
                </a:solidFill>
                <a:latin typeface="Arial"/>
                <a:cs typeface="Arial"/>
              </a:rPr>
              <a:t>выполнили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053085" y="4281741"/>
            <a:ext cx="2280285" cy="2234565"/>
            <a:chOff x="1053085" y="4281741"/>
            <a:chExt cx="2280285" cy="2234565"/>
          </a:xfrm>
        </p:grpSpPr>
        <p:sp>
          <p:nvSpPr>
            <p:cNvPr id="16" name="object 16"/>
            <p:cNvSpPr/>
            <p:nvPr/>
          </p:nvSpPr>
          <p:spPr>
            <a:xfrm>
              <a:off x="2225166" y="4284598"/>
              <a:ext cx="1108075" cy="2186305"/>
            </a:xfrm>
            <a:custGeom>
              <a:avLst/>
              <a:gdLst/>
              <a:ahLst/>
              <a:cxnLst/>
              <a:rect l="l" t="t" r="r" b="b"/>
              <a:pathLst>
                <a:path w="1108075" h="2186304">
                  <a:moveTo>
                    <a:pt x="0" y="0"/>
                  </a:moveTo>
                  <a:lnTo>
                    <a:pt x="0" y="276859"/>
                  </a:lnTo>
                  <a:lnTo>
                    <a:pt x="47856" y="278227"/>
                  </a:lnTo>
                  <a:lnTo>
                    <a:pt x="95102" y="282284"/>
                  </a:lnTo>
                  <a:lnTo>
                    <a:pt x="141653" y="288964"/>
                  </a:lnTo>
                  <a:lnTo>
                    <a:pt x="187425" y="298200"/>
                  </a:lnTo>
                  <a:lnTo>
                    <a:pt x="232332" y="309924"/>
                  </a:lnTo>
                  <a:lnTo>
                    <a:pt x="276290" y="324070"/>
                  </a:lnTo>
                  <a:lnTo>
                    <a:pt x="319214" y="340570"/>
                  </a:lnTo>
                  <a:lnTo>
                    <a:pt x="361018" y="359358"/>
                  </a:lnTo>
                  <a:lnTo>
                    <a:pt x="401619" y="380366"/>
                  </a:lnTo>
                  <a:lnTo>
                    <a:pt x="440931" y="403527"/>
                  </a:lnTo>
                  <a:lnTo>
                    <a:pt x="478869" y="428774"/>
                  </a:lnTo>
                  <a:lnTo>
                    <a:pt x="515350" y="456041"/>
                  </a:lnTo>
                  <a:lnTo>
                    <a:pt x="550287" y="485259"/>
                  </a:lnTo>
                  <a:lnTo>
                    <a:pt x="583596" y="516362"/>
                  </a:lnTo>
                  <a:lnTo>
                    <a:pt x="615192" y="549283"/>
                  </a:lnTo>
                  <a:lnTo>
                    <a:pt x="644990" y="583955"/>
                  </a:lnTo>
                  <a:lnTo>
                    <a:pt x="672906" y="620310"/>
                  </a:lnTo>
                  <a:lnTo>
                    <a:pt x="698855" y="658282"/>
                  </a:lnTo>
                  <a:lnTo>
                    <a:pt x="722751" y="697804"/>
                  </a:lnTo>
                  <a:lnTo>
                    <a:pt x="744511" y="738807"/>
                  </a:lnTo>
                  <a:lnTo>
                    <a:pt x="764048" y="781226"/>
                  </a:lnTo>
                  <a:lnTo>
                    <a:pt x="781279" y="824994"/>
                  </a:lnTo>
                  <a:lnTo>
                    <a:pt x="796118" y="870042"/>
                  </a:lnTo>
                  <a:lnTo>
                    <a:pt x="808482" y="916305"/>
                  </a:lnTo>
                  <a:lnTo>
                    <a:pt x="818351" y="964135"/>
                  </a:lnTo>
                  <a:lnTo>
                    <a:pt x="825356" y="1011880"/>
                  </a:lnTo>
                  <a:lnTo>
                    <a:pt x="829553" y="1059446"/>
                  </a:lnTo>
                  <a:lnTo>
                    <a:pt x="831002" y="1106740"/>
                  </a:lnTo>
                  <a:lnTo>
                    <a:pt x="829759" y="1153668"/>
                  </a:lnTo>
                  <a:lnTo>
                    <a:pt x="825883" y="1200136"/>
                  </a:lnTo>
                  <a:lnTo>
                    <a:pt x="819431" y="1246049"/>
                  </a:lnTo>
                  <a:lnTo>
                    <a:pt x="810462" y="1291316"/>
                  </a:lnTo>
                  <a:lnTo>
                    <a:pt x="799032" y="1335840"/>
                  </a:lnTo>
                  <a:lnTo>
                    <a:pt x="785200" y="1379530"/>
                  </a:lnTo>
                  <a:lnTo>
                    <a:pt x="769024" y="1422291"/>
                  </a:lnTo>
                  <a:lnTo>
                    <a:pt x="750562" y="1464028"/>
                  </a:lnTo>
                  <a:lnTo>
                    <a:pt x="729871" y="1504650"/>
                  </a:lnTo>
                  <a:lnTo>
                    <a:pt x="707009" y="1544061"/>
                  </a:lnTo>
                  <a:lnTo>
                    <a:pt x="682033" y="1582168"/>
                  </a:lnTo>
                  <a:lnTo>
                    <a:pt x="655003" y="1618877"/>
                  </a:lnTo>
                  <a:lnTo>
                    <a:pt x="625976" y="1654094"/>
                  </a:lnTo>
                  <a:lnTo>
                    <a:pt x="595009" y="1687726"/>
                  </a:lnTo>
                  <a:lnTo>
                    <a:pt x="562160" y="1719679"/>
                  </a:lnTo>
                  <a:lnTo>
                    <a:pt x="527488" y="1749858"/>
                  </a:lnTo>
                  <a:lnTo>
                    <a:pt x="491049" y="1778171"/>
                  </a:lnTo>
                  <a:lnTo>
                    <a:pt x="452902" y="1804523"/>
                  </a:lnTo>
                  <a:lnTo>
                    <a:pt x="413105" y="1828821"/>
                  </a:lnTo>
                  <a:lnTo>
                    <a:pt x="371716" y="1850971"/>
                  </a:lnTo>
                  <a:lnTo>
                    <a:pt x="328791" y="1870879"/>
                  </a:lnTo>
                  <a:lnTo>
                    <a:pt x="284390" y="1888451"/>
                  </a:lnTo>
                  <a:lnTo>
                    <a:pt x="238570" y="1903594"/>
                  </a:lnTo>
                  <a:lnTo>
                    <a:pt x="191388" y="1916214"/>
                  </a:lnTo>
                  <a:lnTo>
                    <a:pt x="255143" y="2185708"/>
                  </a:lnTo>
                  <a:lnTo>
                    <a:pt x="303039" y="2173244"/>
                  </a:lnTo>
                  <a:lnTo>
                    <a:pt x="349977" y="2158786"/>
                  </a:lnTo>
                  <a:lnTo>
                    <a:pt x="395915" y="2142386"/>
                  </a:lnTo>
                  <a:lnTo>
                    <a:pt x="440811" y="2124096"/>
                  </a:lnTo>
                  <a:lnTo>
                    <a:pt x="484623" y="2103969"/>
                  </a:lnTo>
                  <a:lnTo>
                    <a:pt x="527311" y="2082057"/>
                  </a:lnTo>
                  <a:lnTo>
                    <a:pt x="568833" y="2058413"/>
                  </a:lnTo>
                  <a:lnTo>
                    <a:pt x="609147" y="2033089"/>
                  </a:lnTo>
                  <a:lnTo>
                    <a:pt x="648211" y="2006137"/>
                  </a:lnTo>
                  <a:lnTo>
                    <a:pt x="685986" y="1977611"/>
                  </a:lnTo>
                  <a:lnTo>
                    <a:pt x="722428" y="1947562"/>
                  </a:lnTo>
                  <a:lnTo>
                    <a:pt x="757497" y="1916043"/>
                  </a:lnTo>
                  <a:lnTo>
                    <a:pt x="791150" y="1883107"/>
                  </a:lnTo>
                  <a:lnTo>
                    <a:pt x="823348" y="1848806"/>
                  </a:lnTo>
                  <a:lnTo>
                    <a:pt x="854047" y="1813192"/>
                  </a:lnTo>
                  <a:lnTo>
                    <a:pt x="883207" y="1776318"/>
                  </a:lnTo>
                  <a:lnTo>
                    <a:pt x="910787" y="1738237"/>
                  </a:lnTo>
                  <a:lnTo>
                    <a:pt x="936744" y="1699001"/>
                  </a:lnTo>
                  <a:lnTo>
                    <a:pt x="961037" y="1658662"/>
                  </a:lnTo>
                  <a:lnTo>
                    <a:pt x="983625" y="1617273"/>
                  </a:lnTo>
                  <a:lnTo>
                    <a:pt x="1004467" y="1574886"/>
                  </a:lnTo>
                  <a:lnTo>
                    <a:pt x="1023520" y="1531554"/>
                  </a:lnTo>
                  <a:lnTo>
                    <a:pt x="1040744" y="1487330"/>
                  </a:lnTo>
                  <a:lnTo>
                    <a:pt x="1056097" y="1442265"/>
                  </a:lnTo>
                  <a:lnTo>
                    <a:pt x="1069537" y="1396413"/>
                  </a:lnTo>
                  <a:lnTo>
                    <a:pt x="1081023" y="1349825"/>
                  </a:lnTo>
                  <a:lnTo>
                    <a:pt x="1090514" y="1302554"/>
                  </a:lnTo>
                  <a:lnTo>
                    <a:pt x="1097968" y="1254653"/>
                  </a:lnTo>
                  <a:lnTo>
                    <a:pt x="1103343" y="1206175"/>
                  </a:lnTo>
                  <a:lnTo>
                    <a:pt x="1106599" y="1157170"/>
                  </a:lnTo>
                  <a:lnTo>
                    <a:pt x="1107694" y="1107694"/>
                  </a:lnTo>
                  <a:lnTo>
                    <a:pt x="1106670" y="1059644"/>
                  </a:lnTo>
                  <a:lnTo>
                    <a:pt x="1103628" y="1012118"/>
                  </a:lnTo>
                  <a:lnTo>
                    <a:pt x="1098608" y="965156"/>
                  </a:lnTo>
                  <a:lnTo>
                    <a:pt x="1091651" y="918800"/>
                  </a:lnTo>
                  <a:lnTo>
                    <a:pt x="1082801" y="873091"/>
                  </a:lnTo>
                  <a:lnTo>
                    <a:pt x="1072098" y="828072"/>
                  </a:lnTo>
                  <a:lnTo>
                    <a:pt x="1059583" y="783783"/>
                  </a:lnTo>
                  <a:lnTo>
                    <a:pt x="1045299" y="740267"/>
                  </a:lnTo>
                  <a:lnTo>
                    <a:pt x="1029286" y="697564"/>
                  </a:lnTo>
                  <a:lnTo>
                    <a:pt x="1011587" y="655716"/>
                  </a:lnTo>
                  <a:lnTo>
                    <a:pt x="992243" y="614766"/>
                  </a:lnTo>
                  <a:lnTo>
                    <a:pt x="971295" y="574754"/>
                  </a:lnTo>
                  <a:lnTo>
                    <a:pt x="948786" y="535721"/>
                  </a:lnTo>
                  <a:lnTo>
                    <a:pt x="924756" y="497711"/>
                  </a:lnTo>
                  <a:lnTo>
                    <a:pt x="899247" y="460764"/>
                  </a:lnTo>
                  <a:lnTo>
                    <a:pt x="872301" y="424921"/>
                  </a:lnTo>
                  <a:lnTo>
                    <a:pt x="843960" y="390225"/>
                  </a:lnTo>
                  <a:lnTo>
                    <a:pt x="814264" y="356716"/>
                  </a:lnTo>
                  <a:lnTo>
                    <a:pt x="783256" y="324437"/>
                  </a:lnTo>
                  <a:lnTo>
                    <a:pt x="750977" y="293429"/>
                  </a:lnTo>
                  <a:lnTo>
                    <a:pt x="717468" y="263733"/>
                  </a:lnTo>
                  <a:lnTo>
                    <a:pt x="682772" y="235392"/>
                  </a:lnTo>
                  <a:lnTo>
                    <a:pt x="646929" y="208446"/>
                  </a:lnTo>
                  <a:lnTo>
                    <a:pt x="609982" y="182937"/>
                  </a:lnTo>
                  <a:lnTo>
                    <a:pt x="571972" y="158907"/>
                  </a:lnTo>
                  <a:lnTo>
                    <a:pt x="532939" y="136398"/>
                  </a:lnTo>
                  <a:lnTo>
                    <a:pt x="492927" y="115450"/>
                  </a:lnTo>
                  <a:lnTo>
                    <a:pt x="451977" y="96106"/>
                  </a:lnTo>
                  <a:lnTo>
                    <a:pt x="410129" y="78407"/>
                  </a:lnTo>
                  <a:lnTo>
                    <a:pt x="367426" y="62394"/>
                  </a:lnTo>
                  <a:lnTo>
                    <a:pt x="323910" y="48110"/>
                  </a:lnTo>
                  <a:lnTo>
                    <a:pt x="279621" y="35595"/>
                  </a:lnTo>
                  <a:lnTo>
                    <a:pt x="234602" y="24892"/>
                  </a:lnTo>
                  <a:lnTo>
                    <a:pt x="188893" y="16042"/>
                  </a:lnTo>
                  <a:lnTo>
                    <a:pt x="142537" y="9085"/>
                  </a:lnTo>
                  <a:lnTo>
                    <a:pt x="95575" y="4065"/>
                  </a:lnTo>
                  <a:lnTo>
                    <a:pt x="48049" y="10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088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062293" y="4290948"/>
              <a:ext cx="1363345" cy="2216150"/>
            </a:xfrm>
            <a:custGeom>
              <a:avLst/>
              <a:gdLst/>
              <a:ahLst/>
              <a:cxnLst/>
              <a:rect l="l" t="t" r="r" b="b"/>
              <a:pathLst>
                <a:path w="1363345" h="2216150">
                  <a:moveTo>
                    <a:pt x="1107755" y="0"/>
                  </a:moveTo>
                  <a:lnTo>
                    <a:pt x="1056275" y="1201"/>
                  </a:lnTo>
                  <a:lnTo>
                    <a:pt x="1004924" y="4799"/>
                  </a:lnTo>
                  <a:lnTo>
                    <a:pt x="953798" y="10780"/>
                  </a:lnTo>
                  <a:lnTo>
                    <a:pt x="902995" y="19133"/>
                  </a:lnTo>
                  <a:lnTo>
                    <a:pt x="852612" y="29844"/>
                  </a:lnTo>
                  <a:lnTo>
                    <a:pt x="806086" y="41913"/>
                  </a:lnTo>
                  <a:lnTo>
                    <a:pt x="760533" y="55825"/>
                  </a:lnTo>
                  <a:lnTo>
                    <a:pt x="715986" y="71532"/>
                  </a:lnTo>
                  <a:lnTo>
                    <a:pt x="672474" y="88983"/>
                  </a:lnTo>
                  <a:lnTo>
                    <a:pt x="630029" y="108129"/>
                  </a:lnTo>
                  <a:lnTo>
                    <a:pt x="588682" y="128919"/>
                  </a:lnTo>
                  <a:lnTo>
                    <a:pt x="548463" y="151303"/>
                  </a:lnTo>
                  <a:lnTo>
                    <a:pt x="509404" y="175231"/>
                  </a:lnTo>
                  <a:lnTo>
                    <a:pt x="471535" y="200654"/>
                  </a:lnTo>
                  <a:lnTo>
                    <a:pt x="434887" y="227521"/>
                  </a:lnTo>
                  <a:lnTo>
                    <a:pt x="399490" y="255782"/>
                  </a:lnTo>
                  <a:lnTo>
                    <a:pt x="365377" y="285387"/>
                  </a:lnTo>
                  <a:lnTo>
                    <a:pt x="332578" y="316287"/>
                  </a:lnTo>
                  <a:lnTo>
                    <a:pt x="301123" y="348430"/>
                  </a:lnTo>
                  <a:lnTo>
                    <a:pt x="271043" y="381767"/>
                  </a:lnTo>
                  <a:lnTo>
                    <a:pt x="242370" y="416249"/>
                  </a:lnTo>
                  <a:lnTo>
                    <a:pt x="215133" y="451824"/>
                  </a:lnTo>
                  <a:lnTo>
                    <a:pt x="189365" y="488444"/>
                  </a:lnTo>
                  <a:lnTo>
                    <a:pt x="165096" y="526057"/>
                  </a:lnTo>
                  <a:lnTo>
                    <a:pt x="142357" y="564615"/>
                  </a:lnTo>
                  <a:lnTo>
                    <a:pt x="121178" y="604066"/>
                  </a:lnTo>
                  <a:lnTo>
                    <a:pt x="101591" y="644361"/>
                  </a:lnTo>
                  <a:lnTo>
                    <a:pt x="83626" y="685450"/>
                  </a:lnTo>
                  <a:lnTo>
                    <a:pt x="67314" y="727283"/>
                  </a:lnTo>
                  <a:lnTo>
                    <a:pt x="52687" y="769809"/>
                  </a:lnTo>
                  <a:lnTo>
                    <a:pt x="39774" y="812980"/>
                  </a:lnTo>
                  <a:lnTo>
                    <a:pt x="28608" y="856744"/>
                  </a:lnTo>
                  <a:lnTo>
                    <a:pt x="19218" y="901052"/>
                  </a:lnTo>
                  <a:lnTo>
                    <a:pt x="11635" y="945853"/>
                  </a:lnTo>
                  <a:lnTo>
                    <a:pt x="5892" y="991098"/>
                  </a:lnTo>
                  <a:lnTo>
                    <a:pt x="2017" y="1036737"/>
                  </a:lnTo>
                  <a:lnTo>
                    <a:pt x="43" y="1082719"/>
                  </a:lnTo>
                  <a:lnTo>
                    <a:pt x="0" y="1128995"/>
                  </a:lnTo>
                  <a:lnTo>
                    <a:pt x="1918" y="1175514"/>
                  </a:lnTo>
                  <a:lnTo>
                    <a:pt x="5830" y="1222227"/>
                  </a:lnTo>
                  <a:lnTo>
                    <a:pt x="11765" y="1269084"/>
                  </a:lnTo>
                  <a:lnTo>
                    <a:pt x="19755" y="1316034"/>
                  </a:lnTo>
                  <a:lnTo>
                    <a:pt x="29830" y="1363027"/>
                  </a:lnTo>
                  <a:lnTo>
                    <a:pt x="41897" y="1409552"/>
                  </a:lnTo>
                  <a:lnTo>
                    <a:pt x="55808" y="1455102"/>
                  </a:lnTo>
                  <a:lnTo>
                    <a:pt x="71514" y="1499648"/>
                  </a:lnTo>
                  <a:lnTo>
                    <a:pt x="88964" y="1543158"/>
                  </a:lnTo>
                  <a:lnTo>
                    <a:pt x="108108" y="1585601"/>
                  </a:lnTo>
                  <a:lnTo>
                    <a:pt x="128897" y="1626947"/>
                  </a:lnTo>
                  <a:lnTo>
                    <a:pt x="151280" y="1667164"/>
                  </a:lnTo>
                  <a:lnTo>
                    <a:pt x="175207" y="1706222"/>
                  </a:lnTo>
                  <a:lnTo>
                    <a:pt x="200628" y="1744090"/>
                  </a:lnTo>
                  <a:lnTo>
                    <a:pt x="227494" y="1780737"/>
                  </a:lnTo>
                  <a:lnTo>
                    <a:pt x="255753" y="1816132"/>
                  </a:lnTo>
                  <a:lnTo>
                    <a:pt x="285357" y="1850245"/>
                  </a:lnTo>
                  <a:lnTo>
                    <a:pt x="316255" y="1883043"/>
                  </a:lnTo>
                  <a:lnTo>
                    <a:pt x="348397" y="1914498"/>
                  </a:lnTo>
                  <a:lnTo>
                    <a:pt x="381734" y="1944577"/>
                  </a:lnTo>
                  <a:lnTo>
                    <a:pt x="416214" y="1973249"/>
                  </a:lnTo>
                  <a:lnTo>
                    <a:pt x="451789" y="2000485"/>
                  </a:lnTo>
                  <a:lnTo>
                    <a:pt x="488408" y="2026252"/>
                  </a:lnTo>
                  <a:lnTo>
                    <a:pt x="526021" y="2050521"/>
                  </a:lnTo>
                  <a:lnTo>
                    <a:pt x="564578" y="2073260"/>
                  </a:lnTo>
                  <a:lnTo>
                    <a:pt x="604029" y="2094438"/>
                  </a:lnTo>
                  <a:lnTo>
                    <a:pt x="644324" y="2114025"/>
                  </a:lnTo>
                  <a:lnTo>
                    <a:pt x="685413" y="2131990"/>
                  </a:lnTo>
                  <a:lnTo>
                    <a:pt x="727246" y="2148301"/>
                  </a:lnTo>
                  <a:lnTo>
                    <a:pt x="769773" y="2162928"/>
                  </a:lnTo>
                  <a:lnTo>
                    <a:pt x="812944" y="2175840"/>
                  </a:lnTo>
                  <a:lnTo>
                    <a:pt x="856709" y="2187007"/>
                  </a:lnTo>
                  <a:lnTo>
                    <a:pt x="901018" y="2196397"/>
                  </a:lnTo>
                  <a:lnTo>
                    <a:pt x="945821" y="2203979"/>
                  </a:lnTo>
                  <a:lnTo>
                    <a:pt x="991069" y="2209723"/>
                  </a:lnTo>
                  <a:lnTo>
                    <a:pt x="1036709" y="2213597"/>
                  </a:lnTo>
                  <a:lnTo>
                    <a:pt x="1082694" y="2215571"/>
                  </a:lnTo>
                  <a:lnTo>
                    <a:pt x="1128973" y="2215614"/>
                  </a:lnTo>
                  <a:lnTo>
                    <a:pt x="1175496" y="2213696"/>
                  </a:lnTo>
                  <a:lnTo>
                    <a:pt x="1222212" y="2209784"/>
                  </a:lnTo>
                  <a:lnTo>
                    <a:pt x="1269073" y="2203849"/>
                  </a:lnTo>
                  <a:lnTo>
                    <a:pt x="1316027" y="2195859"/>
                  </a:lnTo>
                  <a:lnTo>
                    <a:pt x="1363025" y="2185784"/>
                  </a:lnTo>
                  <a:lnTo>
                    <a:pt x="1299271" y="1916290"/>
                  </a:lnTo>
                  <a:lnTo>
                    <a:pt x="1251952" y="1926046"/>
                  </a:lnTo>
                  <a:lnTo>
                    <a:pt x="1204180" y="1933033"/>
                  </a:lnTo>
                  <a:lnTo>
                    <a:pt x="1156075" y="1937237"/>
                  </a:lnTo>
                  <a:lnTo>
                    <a:pt x="1107755" y="1938642"/>
                  </a:lnTo>
                  <a:lnTo>
                    <a:pt x="1058938" y="1937231"/>
                  </a:lnTo>
                  <a:lnTo>
                    <a:pt x="1010864" y="1933052"/>
                  </a:lnTo>
                  <a:lnTo>
                    <a:pt x="963610" y="1926182"/>
                  </a:lnTo>
                  <a:lnTo>
                    <a:pt x="917254" y="1916699"/>
                  </a:lnTo>
                  <a:lnTo>
                    <a:pt x="871876" y="1904680"/>
                  </a:lnTo>
                  <a:lnTo>
                    <a:pt x="827552" y="1890205"/>
                  </a:lnTo>
                  <a:lnTo>
                    <a:pt x="784360" y="1873350"/>
                  </a:lnTo>
                  <a:lnTo>
                    <a:pt x="742378" y="1854194"/>
                  </a:lnTo>
                  <a:lnTo>
                    <a:pt x="701685" y="1832815"/>
                  </a:lnTo>
                  <a:lnTo>
                    <a:pt x="662358" y="1809290"/>
                  </a:lnTo>
                  <a:lnTo>
                    <a:pt x="624474" y="1783698"/>
                  </a:lnTo>
                  <a:lnTo>
                    <a:pt x="588113" y="1756116"/>
                  </a:lnTo>
                  <a:lnTo>
                    <a:pt x="553352" y="1726623"/>
                  </a:lnTo>
                  <a:lnTo>
                    <a:pt x="520269" y="1695296"/>
                  </a:lnTo>
                  <a:lnTo>
                    <a:pt x="488942" y="1662213"/>
                  </a:lnTo>
                  <a:lnTo>
                    <a:pt x="459448" y="1627452"/>
                  </a:lnTo>
                  <a:lnTo>
                    <a:pt x="431866" y="1591091"/>
                  </a:lnTo>
                  <a:lnTo>
                    <a:pt x="406274" y="1553209"/>
                  </a:lnTo>
                  <a:lnTo>
                    <a:pt x="382749" y="1513882"/>
                  </a:lnTo>
                  <a:lnTo>
                    <a:pt x="361369" y="1473190"/>
                  </a:lnTo>
                  <a:lnTo>
                    <a:pt x="342213" y="1431209"/>
                  </a:lnTo>
                  <a:lnTo>
                    <a:pt x="325358" y="1388018"/>
                  </a:lnTo>
                  <a:lnTo>
                    <a:pt x="310883" y="1343694"/>
                  </a:lnTo>
                  <a:lnTo>
                    <a:pt x="298864" y="1298317"/>
                  </a:lnTo>
                  <a:lnTo>
                    <a:pt x="289381" y="1251962"/>
                  </a:lnTo>
                  <a:lnTo>
                    <a:pt x="282511" y="1204710"/>
                  </a:lnTo>
                  <a:lnTo>
                    <a:pt x="278332" y="1156636"/>
                  </a:lnTo>
                  <a:lnTo>
                    <a:pt x="276921" y="1107820"/>
                  </a:lnTo>
                  <a:lnTo>
                    <a:pt x="278332" y="1059003"/>
                  </a:lnTo>
                  <a:lnTo>
                    <a:pt x="282511" y="1010929"/>
                  </a:lnTo>
                  <a:lnTo>
                    <a:pt x="289381" y="963675"/>
                  </a:lnTo>
                  <a:lnTo>
                    <a:pt x="298864" y="917320"/>
                  </a:lnTo>
                  <a:lnTo>
                    <a:pt x="310883" y="871941"/>
                  </a:lnTo>
                  <a:lnTo>
                    <a:pt x="325358" y="827617"/>
                  </a:lnTo>
                  <a:lnTo>
                    <a:pt x="342213" y="784425"/>
                  </a:lnTo>
                  <a:lnTo>
                    <a:pt x="361369" y="742443"/>
                  </a:lnTo>
                  <a:lnTo>
                    <a:pt x="382749" y="701750"/>
                  </a:lnTo>
                  <a:lnTo>
                    <a:pt x="406274" y="662423"/>
                  </a:lnTo>
                  <a:lnTo>
                    <a:pt x="431866" y="624540"/>
                  </a:lnTo>
                  <a:lnTo>
                    <a:pt x="459448" y="588179"/>
                  </a:lnTo>
                  <a:lnTo>
                    <a:pt x="488942" y="553418"/>
                  </a:lnTo>
                  <a:lnTo>
                    <a:pt x="520269" y="520334"/>
                  </a:lnTo>
                  <a:lnTo>
                    <a:pt x="553352" y="489007"/>
                  </a:lnTo>
                  <a:lnTo>
                    <a:pt x="588113" y="459513"/>
                  </a:lnTo>
                  <a:lnTo>
                    <a:pt x="624474" y="431931"/>
                  </a:lnTo>
                  <a:lnTo>
                    <a:pt x="662358" y="406339"/>
                  </a:lnTo>
                  <a:lnTo>
                    <a:pt x="701685" y="382814"/>
                  </a:lnTo>
                  <a:lnTo>
                    <a:pt x="742378" y="361434"/>
                  </a:lnTo>
                  <a:lnTo>
                    <a:pt x="784360" y="342278"/>
                  </a:lnTo>
                  <a:lnTo>
                    <a:pt x="827552" y="325424"/>
                  </a:lnTo>
                  <a:lnTo>
                    <a:pt x="871876" y="310948"/>
                  </a:lnTo>
                  <a:lnTo>
                    <a:pt x="917254" y="298930"/>
                  </a:lnTo>
                  <a:lnTo>
                    <a:pt x="963610" y="289446"/>
                  </a:lnTo>
                  <a:lnTo>
                    <a:pt x="1010864" y="282576"/>
                  </a:lnTo>
                  <a:lnTo>
                    <a:pt x="1058938" y="278397"/>
                  </a:lnTo>
                  <a:lnTo>
                    <a:pt x="1107755" y="276987"/>
                  </a:lnTo>
                  <a:lnTo>
                    <a:pt x="1107755" y="0"/>
                  </a:lnTo>
                  <a:close/>
                </a:path>
              </a:pathLst>
            </a:custGeom>
            <a:solidFill>
              <a:srgbClr val="DEEB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062293" y="4290948"/>
              <a:ext cx="1363345" cy="2216150"/>
            </a:xfrm>
            <a:custGeom>
              <a:avLst/>
              <a:gdLst/>
              <a:ahLst/>
              <a:cxnLst/>
              <a:rect l="l" t="t" r="r" b="b"/>
              <a:pathLst>
                <a:path w="1363345" h="2216150">
                  <a:moveTo>
                    <a:pt x="1363025" y="2185784"/>
                  </a:moveTo>
                  <a:lnTo>
                    <a:pt x="1316027" y="2195859"/>
                  </a:lnTo>
                  <a:lnTo>
                    <a:pt x="1269073" y="2203849"/>
                  </a:lnTo>
                  <a:lnTo>
                    <a:pt x="1222212" y="2209784"/>
                  </a:lnTo>
                  <a:lnTo>
                    <a:pt x="1175496" y="2213696"/>
                  </a:lnTo>
                  <a:lnTo>
                    <a:pt x="1128973" y="2215614"/>
                  </a:lnTo>
                  <a:lnTo>
                    <a:pt x="1082694" y="2215571"/>
                  </a:lnTo>
                  <a:lnTo>
                    <a:pt x="1036709" y="2213597"/>
                  </a:lnTo>
                  <a:lnTo>
                    <a:pt x="991069" y="2209723"/>
                  </a:lnTo>
                  <a:lnTo>
                    <a:pt x="945821" y="2203979"/>
                  </a:lnTo>
                  <a:lnTo>
                    <a:pt x="901018" y="2196397"/>
                  </a:lnTo>
                  <a:lnTo>
                    <a:pt x="856709" y="2187007"/>
                  </a:lnTo>
                  <a:lnTo>
                    <a:pt x="812944" y="2175840"/>
                  </a:lnTo>
                  <a:lnTo>
                    <a:pt x="769773" y="2162928"/>
                  </a:lnTo>
                  <a:lnTo>
                    <a:pt x="727246" y="2148301"/>
                  </a:lnTo>
                  <a:lnTo>
                    <a:pt x="685413" y="2131990"/>
                  </a:lnTo>
                  <a:lnTo>
                    <a:pt x="644324" y="2114025"/>
                  </a:lnTo>
                  <a:lnTo>
                    <a:pt x="604029" y="2094438"/>
                  </a:lnTo>
                  <a:lnTo>
                    <a:pt x="564578" y="2073260"/>
                  </a:lnTo>
                  <a:lnTo>
                    <a:pt x="526021" y="2050521"/>
                  </a:lnTo>
                  <a:lnTo>
                    <a:pt x="488408" y="2026252"/>
                  </a:lnTo>
                  <a:lnTo>
                    <a:pt x="451789" y="2000485"/>
                  </a:lnTo>
                  <a:lnTo>
                    <a:pt x="416214" y="1973249"/>
                  </a:lnTo>
                  <a:lnTo>
                    <a:pt x="381734" y="1944577"/>
                  </a:lnTo>
                  <a:lnTo>
                    <a:pt x="348397" y="1914498"/>
                  </a:lnTo>
                  <a:lnTo>
                    <a:pt x="316255" y="1883043"/>
                  </a:lnTo>
                  <a:lnTo>
                    <a:pt x="285357" y="1850245"/>
                  </a:lnTo>
                  <a:lnTo>
                    <a:pt x="255753" y="1816132"/>
                  </a:lnTo>
                  <a:lnTo>
                    <a:pt x="227494" y="1780737"/>
                  </a:lnTo>
                  <a:lnTo>
                    <a:pt x="200628" y="1744090"/>
                  </a:lnTo>
                  <a:lnTo>
                    <a:pt x="175207" y="1706222"/>
                  </a:lnTo>
                  <a:lnTo>
                    <a:pt x="151280" y="1667164"/>
                  </a:lnTo>
                  <a:lnTo>
                    <a:pt x="128897" y="1626947"/>
                  </a:lnTo>
                  <a:lnTo>
                    <a:pt x="108108" y="1585601"/>
                  </a:lnTo>
                  <a:lnTo>
                    <a:pt x="88964" y="1543158"/>
                  </a:lnTo>
                  <a:lnTo>
                    <a:pt x="71514" y="1499648"/>
                  </a:lnTo>
                  <a:lnTo>
                    <a:pt x="55808" y="1455102"/>
                  </a:lnTo>
                  <a:lnTo>
                    <a:pt x="41897" y="1409552"/>
                  </a:lnTo>
                  <a:lnTo>
                    <a:pt x="29830" y="1363027"/>
                  </a:lnTo>
                  <a:lnTo>
                    <a:pt x="19755" y="1316034"/>
                  </a:lnTo>
                  <a:lnTo>
                    <a:pt x="11765" y="1269084"/>
                  </a:lnTo>
                  <a:lnTo>
                    <a:pt x="5830" y="1222227"/>
                  </a:lnTo>
                  <a:lnTo>
                    <a:pt x="1918" y="1175514"/>
                  </a:lnTo>
                  <a:lnTo>
                    <a:pt x="0" y="1128995"/>
                  </a:lnTo>
                  <a:lnTo>
                    <a:pt x="43" y="1082719"/>
                  </a:lnTo>
                  <a:lnTo>
                    <a:pt x="2017" y="1036737"/>
                  </a:lnTo>
                  <a:lnTo>
                    <a:pt x="5892" y="991098"/>
                  </a:lnTo>
                  <a:lnTo>
                    <a:pt x="11635" y="945853"/>
                  </a:lnTo>
                  <a:lnTo>
                    <a:pt x="19218" y="901052"/>
                  </a:lnTo>
                  <a:lnTo>
                    <a:pt x="28608" y="856744"/>
                  </a:lnTo>
                  <a:lnTo>
                    <a:pt x="39774" y="812980"/>
                  </a:lnTo>
                  <a:lnTo>
                    <a:pt x="52687" y="769809"/>
                  </a:lnTo>
                  <a:lnTo>
                    <a:pt x="67314" y="727283"/>
                  </a:lnTo>
                  <a:lnTo>
                    <a:pt x="83626" y="685450"/>
                  </a:lnTo>
                  <a:lnTo>
                    <a:pt x="101591" y="644361"/>
                  </a:lnTo>
                  <a:lnTo>
                    <a:pt x="121178" y="604066"/>
                  </a:lnTo>
                  <a:lnTo>
                    <a:pt x="142357" y="564615"/>
                  </a:lnTo>
                  <a:lnTo>
                    <a:pt x="165096" y="526057"/>
                  </a:lnTo>
                  <a:lnTo>
                    <a:pt x="189365" y="488444"/>
                  </a:lnTo>
                  <a:lnTo>
                    <a:pt x="215133" y="451824"/>
                  </a:lnTo>
                  <a:lnTo>
                    <a:pt x="242370" y="416249"/>
                  </a:lnTo>
                  <a:lnTo>
                    <a:pt x="271043" y="381767"/>
                  </a:lnTo>
                  <a:lnTo>
                    <a:pt x="301123" y="348430"/>
                  </a:lnTo>
                  <a:lnTo>
                    <a:pt x="332578" y="316287"/>
                  </a:lnTo>
                  <a:lnTo>
                    <a:pt x="365377" y="285387"/>
                  </a:lnTo>
                  <a:lnTo>
                    <a:pt x="399490" y="255782"/>
                  </a:lnTo>
                  <a:lnTo>
                    <a:pt x="434887" y="227521"/>
                  </a:lnTo>
                  <a:lnTo>
                    <a:pt x="471535" y="200654"/>
                  </a:lnTo>
                  <a:lnTo>
                    <a:pt x="509404" y="175231"/>
                  </a:lnTo>
                  <a:lnTo>
                    <a:pt x="548463" y="151303"/>
                  </a:lnTo>
                  <a:lnTo>
                    <a:pt x="588682" y="128919"/>
                  </a:lnTo>
                  <a:lnTo>
                    <a:pt x="630029" y="108129"/>
                  </a:lnTo>
                  <a:lnTo>
                    <a:pt x="672474" y="88983"/>
                  </a:lnTo>
                  <a:lnTo>
                    <a:pt x="715986" y="71532"/>
                  </a:lnTo>
                  <a:lnTo>
                    <a:pt x="760533" y="55825"/>
                  </a:lnTo>
                  <a:lnTo>
                    <a:pt x="806086" y="41913"/>
                  </a:lnTo>
                  <a:lnTo>
                    <a:pt x="852612" y="29844"/>
                  </a:lnTo>
                  <a:lnTo>
                    <a:pt x="902995" y="19133"/>
                  </a:lnTo>
                  <a:lnTo>
                    <a:pt x="953798" y="10780"/>
                  </a:lnTo>
                  <a:lnTo>
                    <a:pt x="1004924" y="4799"/>
                  </a:lnTo>
                  <a:lnTo>
                    <a:pt x="1056275" y="1201"/>
                  </a:lnTo>
                  <a:lnTo>
                    <a:pt x="1107755" y="0"/>
                  </a:lnTo>
                  <a:lnTo>
                    <a:pt x="1107755" y="276987"/>
                  </a:lnTo>
                  <a:lnTo>
                    <a:pt x="1058938" y="278397"/>
                  </a:lnTo>
                  <a:lnTo>
                    <a:pt x="1010864" y="282576"/>
                  </a:lnTo>
                  <a:lnTo>
                    <a:pt x="963610" y="289446"/>
                  </a:lnTo>
                  <a:lnTo>
                    <a:pt x="917254" y="298930"/>
                  </a:lnTo>
                  <a:lnTo>
                    <a:pt x="871876" y="310948"/>
                  </a:lnTo>
                  <a:lnTo>
                    <a:pt x="827552" y="325424"/>
                  </a:lnTo>
                  <a:lnTo>
                    <a:pt x="784360" y="342278"/>
                  </a:lnTo>
                  <a:lnTo>
                    <a:pt x="742378" y="361434"/>
                  </a:lnTo>
                  <a:lnTo>
                    <a:pt x="701685" y="382814"/>
                  </a:lnTo>
                  <a:lnTo>
                    <a:pt x="662358" y="406339"/>
                  </a:lnTo>
                  <a:lnTo>
                    <a:pt x="624474" y="431931"/>
                  </a:lnTo>
                  <a:lnTo>
                    <a:pt x="588113" y="459513"/>
                  </a:lnTo>
                  <a:lnTo>
                    <a:pt x="553352" y="489007"/>
                  </a:lnTo>
                  <a:lnTo>
                    <a:pt x="520269" y="520334"/>
                  </a:lnTo>
                  <a:lnTo>
                    <a:pt x="488942" y="553418"/>
                  </a:lnTo>
                  <a:lnTo>
                    <a:pt x="459448" y="588179"/>
                  </a:lnTo>
                  <a:lnTo>
                    <a:pt x="431866" y="624540"/>
                  </a:lnTo>
                  <a:lnTo>
                    <a:pt x="406274" y="662423"/>
                  </a:lnTo>
                  <a:lnTo>
                    <a:pt x="382749" y="701750"/>
                  </a:lnTo>
                  <a:lnTo>
                    <a:pt x="361369" y="742443"/>
                  </a:lnTo>
                  <a:lnTo>
                    <a:pt x="342213" y="784425"/>
                  </a:lnTo>
                  <a:lnTo>
                    <a:pt x="325358" y="827617"/>
                  </a:lnTo>
                  <a:lnTo>
                    <a:pt x="310883" y="871941"/>
                  </a:lnTo>
                  <a:lnTo>
                    <a:pt x="298864" y="917320"/>
                  </a:lnTo>
                  <a:lnTo>
                    <a:pt x="289381" y="963675"/>
                  </a:lnTo>
                  <a:lnTo>
                    <a:pt x="282511" y="1010929"/>
                  </a:lnTo>
                  <a:lnTo>
                    <a:pt x="278332" y="1059003"/>
                  </a:lnTo>
                  <a:lnTo>
                    <a:pt x="276921" y="1107820"/>
                  </a:lnTo>
                  <a:lnTo>
                    <a:pt x="278332" y="1156636"/>
                  </a:lnTo>
                  <a:lnTo>
                    <a:pt x="282511" y="1204710"/>
                  </a:lnTo>
                  <a:lnTo>
                    <a:pt x="289381" y="1251962"/>
                  </a:lnTo>
                  <a:lnTo>
                    <a:pt x="298864" y="1298317"/>
                  </a:lnTo>
                  <a:lnTo>
                    <a:pt x="310883" y="1343694"/>
                  </a:lnTo>
                  <a:lnTo>
                    <a:pt x="325358" y="1388018"/>
                  </a:lnTo>
                  <a:lnTo>
                    <a:pt x="342213" y="1431209"/>
                  </a:lnTo>
                  <a:lnTo>
                    <a:pt x="361369" y="1473190"/>
                  </a:lnTo>
                  <a:lnTo>
                    <a:pt x="382749" y="1513882"/>
                  </a:lnTo>
                  <a:lnTo>
                    <a:pt x="406274" y="1553209"/>
                  </a:lnTo>
                  <a:lnTo>
                    <a:pt x="431866" y="1591091"/>
                  </a:lnTo>
                  <a:lnTo>
                    <a:pt x="459448" y="1627452"/>
                  </a:lnTo>
                  <a:lnTo>
                    <a:pt x="488942" y="1662213"/>
                  </a:lnTo>
                  <a:lnTo>
                    <a:pt x="520269" y="1695296"/>
                  </a:lnTo>
                  <a:lnTo>
                    <a:pt x="553352" y="1726623"/>
                  </a:lnTo>
                  <a:lnTo>
                    <a:pt x="588113" y="1756116"/>
                  </a:lnTo>
                  <a:lnTo>
                    <a:pt x="624474" y="1783698"/>
                  </a:lnTo>
                  <a:lnTo>
                    <a:pt x="662358" y="1809290"/>
                  </a:lnTo>
                  <a:lnTo>
                    <a:pt x="701685" y="1832815"/>
                  </a:lnTo>
                  <a:lnTo>
                    <a:pt x="742378" y="1854194"/>
                  </a:lnTo>
                  <a:lnTo>
                    <a:pt x="784360" y="1873350"/>
                  </a:lnTo>
                  <a:lnTo>
                    <a:pt x="827552" y="1890205"/>
                  </a:lnTo>
                  <a:lnTo>
                    <a:pt x="871876" y="1904680"/>
                  </a:lnTo>
                  <a:lnTo>
                    <a:pt x="917254" y="1916699"/>
                  </a:lnTo>
                  <a:lnTo>
                    <a:pt x="963610" y="1926182"/>
                  </a:lnTo>
                  <a:lnTo>
                    <a:pt x="1010864" y="1933052"/>
                  </a:lnTo>
                  <a:lnTo>
                    <a:pt x="1058938" y="1937231"/>
                  </a:lnTo>
                  <a:lnTo>
                    <a:pt x="1107755" y="1938642"/>
                  </a:lnTo>
                  <a:lnTo>
                    <a:pt x="1156075" y="1937237"/>
                  </a:lnTo>
                  <a:lnTo>
                    <a:pt x="1204180" y="1933033"/>
                  </a:lnTo>
                  <a:lnTo>
                    <a:pt x="1251952" y="1926046"/>
                  </a:lnTo>
                  <a:lnTo>
                    <a:pt x="1299271" y="1916290"/>
                  </a:lnTo>
                  <a:lnTo>
                    <a:pt x="1363025" y="2185784"/>
                  </a:lnTo>
                  <a:close/>
                </a:path>
              </a:pathLst>
            </a:custGeom>
            <a:ln w="182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3450463" y="5034153"/>
            <a:ext cx="6076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solidFill>
                  <a:srgbClr val="44536A"/>
                </a:solidFill>
                <a:latin typeface="Microsoft Sans Serif"/>
                <a:cs typeface="Microsoft Sans Serif"/>
              </a:rPr>
              <a:t>задания</a:t>
            </a:r>
            <a:endParaRPr sz="1200">
              <a:latin typeface="Microsoft Sans Serif"/>
              <a:cs typeface="Microsoft Sans Serif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80745" y="5037531"/>
            <a:ext cx="772795" cy="2711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600" dirty="0">
                <a:solidFill>
                  <a:srgbClr val="FF5050"/>
                </a:solidFill>
                <a:latin typeface="Arial Black"/>
                <a:cs typeface="Arial Black"/>
              </a:rPr>
              <a:t>53.7</a:t>
            </a:r>
            <a:r>
              <a:rPr sz="1600" spc="-10" dirty="0">
                <a:solidFill>
                  <a:srgbClr val="FF5050"/>
                </a:solidFill>
                <a:latin typeface="Arial Black"/>
                <a:cs typeface="Arial Black"/>
              </a:rPr>
              <a:t> </a:t>
            </a:r>
            <a:r>
              <a:rPr sz="1600" spc="-50" dirty="0">
                <a:solidFill>
                  <a:srgbClr val="FF5050"/>
                </a:solidFill>
                <a:latin typeface="Arial Black"/>
                <a:cs typeface="Arial Black"/>
              </a:rPr>
              <a:t>%</a:t>
            </a:r>
            <a:endParaRPr sz="1600">
              <a:latin typeface="Arial Black"/>
              <a:cs typeface="Arial Black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71017" y="5297170"/>
            <a:ext cx="991869" cy="735965"/>
          </a:xfrm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12065" marR="5080" algn="ctr">
              <a:lnSpc>
                <a:spcPct val="96100"/>
              </a:lnSpc>
              <a:spcBef>
                <a:spcPts val="155"/>
              </a:spcBef>
            </a:pPr>
            <a:r>
              <a:rPr sz="1200" spc="-10" dirty="0">
                <a:solidFill>
                  <a:srgbClr val="FF5050"/>
                </a:solidFill>
                <a:latin typeface="Microsoft Sans Serif"/>
                <a:cs typeface="Microsoft Sans Serif"/>
              </a:rPr>
              <a:t>обучающихся </a:t>
            </a:r>
            <a:r>
              <a:rPr sz="1200" dirty="0">
                <a:solidFill>
                  <a:srgbClr val="FF5050"/>
                </a:solidFill>
                <a:latin typeface="Microsoft Sans Serif"/>
                <a:cs typeface="Microsoft Sans Serif"/>
              </a:rPr>
              <a:t>не </a:t>
            </a:r>
            <a:r>
              <a:rPr sz="1200" spc="-10" dirty="0">
                <a:solidFill>
                  <a:srgbClr val="FF5050"/>
                </a:solidFill>
                <a:latin typeface="Microsoft Sans Serif"/>
                <a:cs typeface="Microsoft Sans Serif"/>
              </a:rPr>
              <a:t>получают домашние задания</a:t>
            </a:r>
            <a:endParaRPr sz="1200">
              <a:latin typeface="Microsoft Sans Serif"/>
              <a:cs typeface="Microsoft Sans Serif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53236" y="3697651"/>
            <a:ext cx="3397885" cy="1368425"/>
          </a:xfrm>
          <a:prstGeom prst="rect">
            <a:avLst/>
          </a:prstGeom>
        </p:spPr>
        <p:txBody>
          <a:bodyPr vert="horz" wrap="square" lIns="0" tIns="157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40"/>
              </a:spcBef>
            </a:pPr>
            <a:r>
              <a:rPr sz="1850" b="1" dirty="0">
                <a:solidFill>
                  <a:srgbClr val="585858"/>
                </a:solidFill>
                <a:latin typeface="Calibri"/>
                <a:cs typeface="Calibri"/>
              </a:rPr>
              <a:t>Выдача</a:t>
            </a:r>
            <a:r>
              <a:rPr sz="185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50" b="1" dirty="0">
                <a:solidFill>
                  <a:srgbClr val="585858"/>
                </a:solidFill>
                <a:latin typeface="Calibri"/>
                <a:cs typeface="Calibri"/>
              </a:rPr>
              <a:t>домашних </a:t>
            </a:r>
            <a:r>
              <a:rPr sz="1850" b="1" spc="-10" dirty="0">
                <a:solidFill>
                  <a:srgbClr val="585858"/>
                </a:solidFill>
                <a:latin typeface="Calibri"/>
                <a:cs typeface="Calibri"/>
              </a:rPr>
              <a:t>заданий</a:t>
            </a:r>
            <a:endParaRPr sz="1850">
              <a:latin typeface="Calibri"/>
              <a:cs typeface="Calibri"/>
            </a:endParaRPr>
          </a:p>
          <a:p>
            <a:pPr marR="114935" algn="r">
              <a:lnSpc>
                <a:spcPct val="100000"/>
              </a:lnSpc>
              <a:spcBef>
                <a:spcPts val="975"/>
              </a:spcBef>
            </a:pPr>
            <a:r>
              <a:rPr sz="1600" dirty="0">
                <a:solidFill>
                  <a:srgbClr val="44536A"/>
                </a:solidFill>
                <a:latin typeface="Arial Black"/>
                <a:cs typeface="Arial Black"/>
              </a:rPr>
              <a:t>46.3</a:t>
            </a:r>
            <a:r>
              <a:rPr sz="1600" spc="-30" dirty="0">
                <a:solidFill>
                  <a:srgbClr val="44536A"/>
                </a:solidFill>
                <a:latin typeface="Arial Black"/>
                <a:cs typeface="Arial Black"/>
              </a:rPr>
              <a:t> </a:t>
            </a:r>
            <a:r>
              <a:rPr sz="1600" spc="-50" dirty="0">
                <a:solidFill>
                  <a:srgbClr val="44536A"/>
                </a:solidFill>
                <a:latin typeface="Arial Black"/>
                <a:cs typeface="Arial Black"/>
              </a:rPr>
              <a:t>%</a:t>
            </a:r>
            <a:endParaRPr sz="1600">
              <a:latin typeface="Arial Black"/>
              <a:cs typeface="Arial Black"/>
            </a:endParaRPr>
          </a:p>
          <a:p>
            <a:pPr marL="2417445" marR="5080" algn="ctr">
              <a:lnSpc>
                <a:spcPct val="95900"/>
              </a:lnSpc>
              <a:spcBef>
                <a:spcPts val="170"/>
              </a:spcBef>
            </a:pPr>
            <a:r>
              <a:rPr sz="1200" spc="-10" dirty="0">
                <a:solidFill>
                  <a:srgbClr val="44536A"/>
                </a:solidFill>
                <a:latin typeface="Microsoft Sans Serif"/>
                <a:cs typeface="Microsoft Sans Serif"/>
              </a:rPr>
              <a:t>обучающихся получают домашние</a:t>
            </a:r>
            <a:endParaRPr sz="1200">
              <a:latin typeface="Microsoft Sans Serif"/>
              <a:cs typeface="Microsoft Sans Serif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5516899" y="4102925"/>
            <a:ext cx="2371090" cy="2359025"/>
            <a:chOff x="5516899" y="4102925"/>
            <a:chExt cx="2371090" cy="2359025"/>
          </a:xfrm>
        </p:grpSpPr>
        <p:sp>
          <p:nvSpPr>
            <p:cNvPr id="24" name="object 24"/>
            <p:cNvSpPr/>
            <p:nvPr/>
          </p:nvSpPr>
          <p:spPr>
            <a:xfrm>
              <a:off x="5620766" y="4146804"/>
              <a:ext cx="2267585" cy="2315210"/>
            </a:xfrm>
            <a:custGeom>
              <a:avLst/>
              <a:gdLst/>
              <a:ahLst/>
              <a:cxnLst/>
              <a:rect l="l" t="t" r="r" b="b"/>
              <a:pathLst>
                <a:path w="2267584" h="2315210">
                  <a:moveTo>
                    <a:pt x="1109599" y="0"/>
                  </a:moveTo>
                  <a:lnTo>
                    <a:pt x="1109599" y="289306"/>
                  </a:lnTo>
                  <a:lnTo>
                    <a:pt x="1159419" y="290726"/>
                  </a:lnTo>
                  <a:lnTo>
                    <a:pt x="1208633" y="294943"/>
                  </a:lnTo>
                  <a:lnTo>
                    <a:pt x="1257150" y="301889"/>
                  </a:lnTo>
                  <a:lnTo>
                    <a:pt x="1304880" y="311496"/>
                  </a:lnTo>
                  <a:lnTo>
                    <a:pt x="1351732" y="323697"/>
                  </a:lnTo>
                  <a:lnTo>
                    <a:pt x="1397615" y="338425"/>
                  </a:lnTo>
                  <a:lnTo>
                    <a:pt x="1442440" y="355612"/>
                  </a:lnTo>
                  <a:lnTo>
                    <a:pt x="1486115" y="375191"/>
                  </a:lnTo>
                  <a:lnTo>
                    <a:pt x="1528549" y="397095"/>
                  </a:lnTo>
                  <a:lnTo>
                    <a:pt x="1569653" y="421255"/>
                  </a:lnTo>
                  <a:lnTo>
                    <a:pt x="1609336" y="447606"/>
                  </a:lnTo>
                  <a:lnTo>
                    <a:pt x="1647506" y="476078"/>
                  </a:lnTo>
                  <a:lnTo>
                    <a:pt x="1684075" y="506606"/>
                  </a:lnTo>
                  <a:lnTo>
                    <a:pt x="1718950" y="539122"/>
                  </a:lnTo>
                  <a:lnTo>
                    <a:pt x="1752042" y="573557"/>
                  </a:lnTo>
                  <a:lnTo>
                    <a:pt x="1783260" y="609845"/>
                  </a:lnTo>
                  <a:lnTo>
                    <a:pt x="1812513" y="647919"/>
                  </a:lnTo>
                  <a:lnTo>
                    <a:pt x="1839711" y="687711"/>
                  </a:lnTo>
                  <a:lnTo>
                    <a:pt x="1864763" y="729153"/>
                  </a:lnTo>
                  <a:lnTo>
                    <a:pt x="1887579" y="772179"/>
                  </a:lnTo>
                  <a:lnTo>
                    <a:pt x="1908068" y="816720"/>
                  </a:lnTo>
                  <a:lnTo>
                    <a:pt x="1926139" y="862710"/>
                  </a:lnTo>
                  <a:lnTo>
                    <a:pt x="1941703" y="910082"/>
                  </a:lnTo>
                  <a:lnTo>
                    <a:pt x="1954047" y="956096"/>
                  </a:lnTo>
                  <a:lnTo>
                    <a:pt x="1963780" y="1002188"/>
                  </a:lnTo>
                  <a:lnTo>
                    <a:pt x="1970947" y="1048274"/>
                  </a:lnTo>
                  <a:lnTo>
                    <a:pt x="1975591" y="1094273"/>
                  </a:lnTo>
                  <a:lnTo>
                    <a:pt x="1977757" y="1140101"/>
                  </a:lnTo>
                  <a:lnTo>
                    <a:pt x="1977490" y="1185678"/>
                  </a:lnTo>
                  <a:lnTo>
                    <a:pt x="1974835" y="1230919"/>
                  </a:lnTo>
                  <a:lnTo>
                    <a:pt x="1969835" y="1275743"/>
                  </a:lnTo>
                  <a:lnTo>
                    <a:pt x="1962536" y="1320068"/>
                  </a:lnTo>
                  <a:lnTo>
                    <a:pt x="1952982" y="1363811"/>
                  </a:lnTo>
                  <a:lnTo>
                    <a:pt x="1941218" y="1406890"/>
                  </a:lnTo>
                  <a:lnTo>
                    <a:pt x="1927287" y="1449222"/>
                  </a:lnTo>
                  <a:lnTo>
                    <a:pt x="1911236" y="1490725"/>
                  </a:lnTo>
                  <a:lnTo>
                    <a:pt x="1893108" y="1531317"/>
                  </a:lnTo>
                  <a:lnTo>
                    <a:pt x="1872948" y="1570915"/>
                  </a:lnTo>
                  <a:lnTo>
                    <a:pt x="1850800" y="1609437"/>
                  </a:lnTo>
                  <a:lnTo>
                    <a:pt x="1826709" y="1646800"/>
                  </a:lnTo>
                  <a:lnTo>
                    <a:pt x="1800720" y="1682923"/>
                  </a:lnTo>
                  <a:lnTo>
                    <a:pt x="1772877" y="1717723"/>
                  </a:lnTo>
                  <a:lnTo>
                    <a:pt x="1743225" y="1751117"/>
                  </a:lnTo>
                  <a:lnTo>
                    <a:pt x="1711808" y="1783023"/>
                  </a:lnTo>
                  <a:lnTo>
                    <a:pt x="1678671" y="1813359"/>
                  </a:lnTo>
                  <a:lnTo>
                    <a:pt x="1643858" y="1842042"/>
                  </a:lnTo>
                  <a:lnTo>
                    <a:pt x="1607414" y="1868990"/>
                  </a:lnTo>
                  <a:lnTo>
                    <a:pt x="1569384" y="1894121"/>
                  </a:lnTo>
                  <a:lnTo>
                    <a:pt x="1529812" y="1917352"/>
                  </a:lnTo>
                  <a:lnTo>
                    <a:pt x="1488742" y="1938601"/>
                  </a:lnTo>
                  <a:lnTo>
                    <a:pt x="1446219" y="1957786"/>
                  </a:lnTo>
                  <a:lnTo>
                    <a:pt x="1402289" y="1974824"/>
                  </a:lnTo>
                  <a:lnTo>
                    <a:pt x="1356994" y="1989632"/>
                  </a:lnTo>
                  <a:lnTo>
                    <a:pt x="1310968" y="2001977"/>
                  </a:lnTo>
                  <a:lnTo>
                    <a:pt x="1264865" y="2011710"/>
                  </a:lnTo>
                  <a:lnTo>
                    <a:pt x="1218769" y="2018876"/>
                  </a:lnTo>
                  <a:lnTo>
                    <a:pt x="1172761" y="2023519"/>
                  </a:lnTo>
                  <a:lnTo>
                    <a:pt x="1126924" y="2025685"/>
                  </a:lnTo>
                  <a:lnTo>
                    <a:pt x="1081340" y="2025417"/>
                  </a:lnTo>
                  <a:lnTo>
                    <a:pt x="1036093" y="2022761"/>
                  </a:lnTo>
                  <a:lnTo>
                    <a:pt x="991263" y="2017760"/>
                  </a:lnTo>
                  <a:lnTo>
                    <a:pt x="946933" y="2010460"/>
                  </a:lnTo>
                  <a:lnTo>
                    <a:pt x="903186" y="2000904"/>
                  </a:lnTo>
                  <a:lnTo>
                    <a:pt x="860104" y="1989138"/>
                  </a:lnTo>
                  <a:lnTo>
                    <a:pt x="817769" y="1975207"/>
                  </a:lnTo>
                  <a:lnTo>
                    <a:pt x="776263" y="1959154"/>
                  </a:lnTo>
                  <a:lnTo>
                    <a:pt x="735670" y="1941024"/>
                  </a:lnTo>
                  <a:lnTo>
                    <a:pt x="696071" y="1920862"/>
                  </a:lnTo>
                  <a:lnTo>
                    <a:pt x="657548" y="1898712"/>
                  </a:lnTo>
                  <a:lnTo>
                    <a:pt x="620184" y="1874619"/>
                  </a:lnTo>
                  <a:lnTo>
                    <a:pt x="584061" y="1848628"/>
                  </a:lnTo>
                  <a:lnTo>
                    <a:pt x="549262" y="1820783"/>
                  </a:lnTo>
                  <a:lnTo>
                    <a:pt x="515869" y="1791128"/>
                  </a:lnTo>
                  <a:lnTo>
                    <a:pt x="483964" y="1759709"/>
                  </a:lnTo>
                  <a:lnTo>
                    <a:pt x="453629" y="1726570"/>
                  </a:lnTo>
                  <a:lnTo>
                    <a:pt x="424947" y="1691754"/>
                  </a:lnTo>
                  <a:lnTo>
                    <a:pt x="398000" y="1655308"/>
                  </a:lnTo>
                  <a:lnTo>
                    <a:pt x="372871" y="1617275"/>
                  </a:lnTo>
                  <a:lnTo>
                    <a:pt x="349641" y="1577701"/>
                  </a:lnTo>
                  <a:lnTo>
                    <a:pt x="328394" y="1536628"/>
                  </a:lnTo>
                  <a:lnTo>
                    <a:pt x="309211" y="1494104"/>
                  </a:lnTo>
                  <a:lnTo>
                    <a:pt x="292175" y="1450170"/>
                  </a:lnTo>
                  <a:lnTo>
                    <a:pt x="277368" y="1404874"/>
                  </a:lnTo>
                  <a:lnTo>
                    <a:pt x="0" y="1487411"/>
                  </a:lnTo>
                  <a:lnTo>
                    <a:pt x="15078" y="1534436"/>
                  </a:lnTo>
                  <a:lnTo>
                    <a:pt x="32012" y="1580461"/>
                  </a:lnTo>
                  <a:lnTo>
                    <a:pt x="50754" y="1625449"/>
                  </a:lnTo>
                  <a:lnTo>
                    <a:pt x="71254" y="1669363"/>
                  </a:lnTo>
                  <a:lnTo>
                    <a:pt x="93462" y="1712167"/>
                  </a:lnTo>
                  <a:lnTo>
                    <a:pt x="117330" y="1753824"/>
                  </a:lnTo>
                  <a:lnTo>
                    <a:pt x="142808" y="1794297"/>
                  </a:lnTo>
                  <a:lnTo>
                    <a:pt x="169848" y="1833549"/>
                  </a:lnTo>
                  <a:lnTo>
                    <a:pt x="198400" y="1871544"/>
                  </a:lnTo>
                  <a:lnTo>
                    <a:pt x="228414" y="1908245"/>
                  </a:lnTo>
                  <a:lnTo>
                    <a:pt x="259843" y="1943615"/>
                  </a:lnTo>
                  <a:lnTo>
                    <a:pt x="292636" y="1977618"/>
                  </a:lnTo>
                  <a:lnTo>
                    <a:pt x="326745" y="2010216"/>
                  </a:lnTo>
                  <a:lnTo>
                    <a:pt x="362119" y="2041374"/>
                  </a:lnTo>
                  <a:lnTo>
                    <a:pt x="398711" y="2071054"/>
                  </a:lnTo>
                  <a:lnTo>
                    <a:pt x="436471" y="2099220"/>
                  </a:lnTo>
                  <a:lnTo>
                    <a:pt x="475350" y="2125834"/>
                  </a:lnTo>
                  <a:lnTo>
                    <a:pt x="515299" y="2150861"/>
                  </a:lnTo>
                  <a:lnTo>
                    <a:pt x="556268" y="2174264"/>
                  </a:lnTo>
                  <a:lnTo>
                    <a:pt x="598208" y="2196005"/>
                  </a:lnTo>
                  <a:lnTo>
                    <a:pt x="641070" y="2216048"/>
                  </a:lnTo>
                  <a:lnTo>
                    <a:pt x="684806" y="2234357"/>
                  </a:lnTo>
                  <a:lnTo>
                    <a:pt x="729365" y="2250895"/>
                  </a:lnTo>
                  <a:lnTo>
                    <a:pt x="774699" y="2265624"/>
                  </a:lnTo>
                  <a:lnTo>
                    <a:pt x="820758" y="2278508"/>
                  </a:lnTo>
                  <a:lnTo>
                    <a:pt x="867494" y="2289511"/>
                  </a:lnTo>
                  <a:lnTo>
                    <a:pt x="914857" y="2298596"/>
                  </a:lnTo>
                  <a:lnTo>
                    <a:pt x="962799" y="2305726"/>
                  </a:lnTo>
                  <a:lnTo>
                    <a:pt x="1011269" y="2310864"/>
                  </a:lnTo>
                  <a:lnTo>
                    <a:pt x="1060218" y="2313974"/>
                  </a:lnTo>
                  <a:lnTo>
                    <a:pt x="1109599" y="2315019"/>
                  </a:lnTo>
                  <a:lnTo>
                    <a:pt x="1157305" y="2314054"/>
                  </a:lnTo>
                  <a:lnTo>
                    <a:pt x="1204521" y="2311182"/>
                  </a:lnTo>
                  <a:lnTo>
                    <a:pt x="1251209" y="2306441"/>
                  </a:lnTo>
                  <a:lnTo>
                    <a:pt x="1297331" y="2299869"/>
                  </a:lnTo>
                  <a:lnTo>
                    <a:pt x="1342852" y="2291502"/>
                  </a:lnTo>
                  <a:lnTo>
                    <a:pt x="1387732" y="2281378"/>
                  </a:lnTo>
                  <a:lnTo>
                    <a:pt x="1431936" y="2269535"/>
                  </a:lnTo>
                  <a:lnTo>
                    <a:pt x="1475426" y="2256008"/>
                  </a:lnTo>
                  <a:lnTo>
                    <a:pt x="1518164" y="2240836"/>
                  </a:lnTo>
                  <a:lnTo>
                    <a:pt x="1560113" y="2224055"/>
                  </a:lnTo>
                  <a:lnTo>
                    <a:pt x="1601237" y="2205704"/>
                  </a:lnTo>
                  <a:lnTo>
                    <a:pt x="1641497" y="2185819"/>
                  </a:lnTo>
                  <a:lnTo>
                    <a:pt x="1680857" y="2164437"/>
                  </a:lnTo>
                  <a:lnTo>
                    <a:pt x="1719279" y="2141596"/>
                  </a:lnTo>
                  <a:lnTo>
                    <a:pt x="1756726" y="2117332"/>
                  </a:lnTo>
                  <a:lnTo>
                    <a:pt x="1793161" y="2091684"/>
                  </a:lnTo>
                  <a:lnTo>
                    <a:pt x="1828547" y="2064689"/>
                  </a:lnTo>
                  <a:lnTo>
                    <a:pt x="1862846" y="2036382"/>
                  </a:lnTo>
                  <a:lnTo>
                    <a:pt x="1896020" y="2006803"/>
                  </a:lnTo>
                  <a:lnTo>
                    <a:pt x="1928034" y="1975988"/>
                  </a:lnTo>
                  <a:lnTo>
                    <a:pt x="1958849" y="1943974"/>
                  </a:lnTo>
                  <a:lnTo>
                    <a:pt x="1988429" y="1910798"/>
                  </a:lnTo>
                  <a:lnTo>
                    <a:pt x="2016735" y="1876499"/>
                  </a:lnTo>
                  <a:lnTo>
                    <a:pt x="2043731" y="1841112"/>
                  </a:lnTo>
                  <a:lnTo>
                    <a:pt x="2069380" y="1804676"/>
                  </a:lnTo>
                  <a:lnTo>
                    <a:pt x="2093644" y="1767227"/>
                  </a:lnTo>
                  <a:lnTo>
                    <a:pt x="2116486" y="1728802"/>
                  </a:lnTo>
                  <a:lnTo>
                    <a:pt x="2137868" y="1689440"/>
                  </a:lnTo>
                  <a:lnTo>
                    <a:pt x="2157754" y="1649177"/>
                  </a:lnTo>
                  <a:lnTo>
                    <a:pt x="2176107" y="1608050"/>
                  </a:lnTo>
                  <a:lnTo>
                    <a:pt x="2192888" y="1566097"/>
                  </a:lnTo>
                  <a:lnTo>
                    <a:pt x="2208061" y="1523355"/>
                  </a:lnTo>
                  <a:lnTo>
                    <a:pt x="2221589" y="1479861"/>
                  </a:lnTo>
                  <a:lnTo>
                    <a:pt x="2233433" y="1435652"/>
                  </a:lnTo>
                  <a:lnTo>
                    <a:pt x="2243558" y="1390766"/>
                  </a:lnTo>
                  <a:lnTo>
                    <a:pt x="2251925" y="1345240"/>
                  </a:lnTo>
                  <a:lnTo>
                    <a:pt x="2258498" y="1299111"/>
                  </a:lnTo>
                  <a:lnTo>
                    <a:pt x="2263239" y="1252416"/>
                  </a:lnTo>
                  <a:lnTo>
                    <a:pt x="2266111" y="1205192"/>
                  </a:lnTo>
                  <a:lnTo>
                    <a:pt x="2267077" y="1157478"/>
                  </a:lnTo>
                  <a:lnTo>
                    <a:pt x="2266111" y="1109762"/>
                  </a:lnTo>
                  <a:lnTo>
                    <a:pt x="2263239" y="1062538"/>
                  </a:lnTo>
                  <a:lnTo>
                    <a:pt x="2258498" y="1015843"/>
                  </a:lnTo>
                  <a:lnTo>
                    <a:pt x="2251925" y="969714"/>
                  </a:lnTo>
                  <a:lnTo>
                    <a:pt x="2243558" y="924188"/>
                  </a:lnTo>
                  <a:lnTo>
                    <a:pt x="2233433" y="879302"/>
                  </a:lnTo>
                  <a:lnTo>
                    <a:pt x="2221589" y="835095"/>
                  </a:lnTo>
                  <a:lnTo>
                    <a:pt x="2208061" y="791602"/>
                  </a:lnTo>
                  <a:lnTo>
                    <a:pt x="2192888" y="748861"/>
                  </a:lnTo>
                  <a:lnTo>
                    <a:pt x="2176107" y="706909"/>
                  </a:lnTo>
                  <a:lnTo>
                    <a:pt x="2157754" y="665784"/>
                  </a:lnTo>
                  <a:lnTo>
                    <a:pt x="2137868" y="625523"/>
                  </a:lnTo>
                  <a:lnTo>
                    <a:pt x="2116486" y="586163"/>
                  </a:lnTo>
                  <a:lnTo>
                    <a:pt x="2093644" y="547741"/>
                  </a:lnTo>
                  <a:lnTo>
                    <a:pt x="2069380" y="510294"/>
                  </a:lnTo>
                  <a:lnTo>
                    <a:pt x="2043731" y="473860"/>
                  </a:lnTo>
                  <a:lnTo>
                    <a:pt x="2016735" y="438476"/>
                  </a:lnTo>
                  <a:lnTo>
                    <a:pt x="1988429" y="404178"/>
                  </a:lnTo>
                  <a:lnTo>
                    <a:pt x="1958849" y="371006"/>
                  </a:lnTo>
                  <a:lnTo>
                    <a:pt x="1928034" y="338994"/>
                  </a:lnTo>
                  <a:lnTo>
                    <a:pt x="1896020" y="308182"/>
                  </a:lnTo>
                  <a:lnTo>
                    <a:pt x="1862846" y="278605"/>
                  </a:lnTo>
                  <a:lnTo>
                    <a:pt x="1828547" y="250301"/>
                  </a:lnTo>
                  <a:lnTo>
                    <a:pt x="1793161" y="223308"/>
                  </a:lnTo>
                  <a:lnTo>
                    <a:pt x="1756726" y="197663"/>
                  </a:lnTo>
                  <a:lnTo>
                    <a:pt x="1719279" y="173402"/>
                  </a:lnTo>
                  <a:lnTo>
                    <a:pt x="1680857" y="150563"/>
                  </a:lnTo>
                  <a:lnTo>
                    <a:pt x="1641497" y="129184"/>
                  </a:lnTo>
                  <a:lnTo>
                    <a:pt x="1601237" y="109301"/>
                  </a:lnTo>
                  <a:lnTo>
                    <a:pt x="1560113" y="90951"/>
                  </a:lnTo>
                  <a:lnTo>
                    <a:pt x="1518164" y="74173"/>
                  </a:lnTo>
                  <a:lnTo>
                    <a:pt x="1475426" y="59003"/>
                  </a:lnTo>
                  <a:lnTo>
                    <a:pt x="1431936" y="45478"/>
                  </a:lnTo>
                  <a:lnTo>
                    <a:pt x="1387732" y="33635"/>
                  </a:lnTo>
                  <a:lnTo>
                    <a:pt x="1342852" y="23513"/>
                  </a:lnTo>
                  <a:lnTo>
                    <a:pt x="1297331" y="15147"/>
                  </a:lnTo>
                  <a:lnTo>
                    <a:pt x="1251209" y="8576"/>
                  </a:lnTo>
                  <a:lnTo>
                    <a:pt x="1204521" y="3836"/>
                  </a:lnTo>
                  <a:lnTo>
                    <a:pt x="1157305" y="965"/>
                  </a:lnTo>
                  <a:lnTo>
                    <a:pt x="1109599" y="0"/>
                  </a:lnTo>
                  <a:close/>
                </a:path>
              </a:pathLst>
            </a:custGeom>
            <a:solidFill>
              <a:srgbClr val="5088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526106" y="4112133"/>
              <a:ext cx="1158240" cy="1487805"/>
            </a:xfrm>
            <a:custGeom>
              <a:avLst/>
              <a:gdLst/>
              <a:ahLst/>
              <a:cxnLst/>
              <a:rect l="l" t="t" r="r" b="b"/>
              <a:pathLst>
                <a:path w="1158240" h="1487804">
                  <a:moveTo>
                    <a:pt x="1157776" y="0"/>
                  </a:moveTo>
                  <a:lnTo>
                    <a:pt x="1109974" y="986"/>
                  </a:lnTo>
                  <a:lnTo>
                    <a:pt x="1062295" y="3941"/>
                  </a:lnTo>
                  <a:lnTo>
                    <a:pt x="1014797" y="8857"/>
                  </a:lnTo>
                  <a:lnTo>
                    <a:pt x="967542" y="15728"/>
                  </a:lnTo>
                  <a:lnTo>
                    <a:pt x="920589" y="24548"/>
                  </a:lnTo>
                  <a:lnTo>
                    <a:pt x="873999" y="35309"/>
                  </a:lnTo>
                  <a:lnTo>
                    <a:pt x="827830" y="48006"/>
                  </a:lnTo>
                  <a:lnTo>
                    <a:pt x="782370" y="62533"/>
                  </a:lnTo>
                  <a:lnTo>
                    <a:pt x="737925" y="78747"/>
                  </a:lnTo>
                  <a:lnTo>
                    <a:pt x="694520" y="96601"/>
                  </a:lnTo>
                  <a:lnTo>
                    <a:pt x="652178" y="116050"/>
                  </a:lnTo>
                  <a:lnTo>
                    <a:pt x="610926" y="137046"/>
                  </a:lnTo>
                  <a:lnTo>
                    <a:pt x="570789" y="159545"/>
                  </a:lnTo>
                  <a:lnTo>
                    <a:pt x="531791" y="183498"/>
                  </a:lnTo>
                  <a:lnTo>
                    <a:pt x="493958" y="208861"/>
                  </a:lnTo>
                  <a:lnTo>
                    <a:pt x="457315" y="235587"/>
                  </a:lnTo>
                  <a:lnTo>
                    <a:pt x="421886" y="263628"/>
                  </a:lnTo>
                  <a:lnTo>
                    <a:pt x="387698" y="292941"/>
                  </a:lnTo>
                  <a:lnTo>
                    <a:pt x="354774" y="323477"/>
                  </a:lnTo>
                  <a:lnTo>
                    <a:pt x="323141" y="355190"/>
                  </a:lnTo>
                  <a:lnTo>
                    <a:pt x="292822" y="388036"/>
                  </a:lnTo>
                  <a:lnTo>
                    <a:pt x="263844" y="421966"/>
                  </a:lnTo>
                  <a:lnTo>
                    <a:pt x="236231" y="456935"/>
                  </a:lnTo>
                  <a:lnTo>
                    <a:pt x="210009" y="492896"/>
                  </a:lnTo>
                  <a:lnTo>
                    <a:pt x="185202" y="529803"/>
                  </a:lnTo>
                  <a:lnTo>
                    <a:pt x="161835" y="567611"/>
                  </a:lnTo>
                  <a:lnTo>
                    <a:pt x="139934" y="606272"/>
                  </a:lnTo>
                  <a:lnTo>
                    <a:pt x="119524" y="645741"/>
                  </a:lnTo>
                  <a:lnTo>
                    <a:pt x="100629" y="685970"/>
                  </a:lnTo>
                  <a:lnTo>
                    <a:pt x="83276" y="726914"/>
                  </a:lnTo>
                  <a:lnTo>
                    <a:pt x="67488" y="768527"/>
                  </a:lnTo>
                  <a:lnTo>
                    <a:pt x="53291" y="810762"/>
                  </a:lnTo>
                  <a:lnTo>
                    <a:pt x="40710" y="853573"/>
                  </a:lnTo>
                  <a:lnTo>
                    <a:pt x="29770" y="896913"/>
                  </a:lnTo>
                  <a:lnTo>
                    <a:pt x="20497" y="940737"/>
                  </a:lnTo>
                  <a:lnTo>
                    <a:pt x="12915" y="984998"/>
                  </a:lnTo>
                  <a:lnTo>
                    <a:pt x="7049" y="1029650"/>
                  </a:lnTo>
                  <a:lnTo>
                    <a:pt x="2924" y="1074646"/>
                  </a:lnTo>
                  <a:lnTo>
                    <a:pt x="566" y="1119940"/>
                  </a:lnTo>
                  <a:lnTo>
                    <a:pt x="0" y="1165486"/>
                  </a:lnTo>
                  <a:lnTo>
                    <a:pt x="1250" y="1211238"/>
                  </a:lnTo>
                  <a:lnTo>
                    <a:pt x="4341" y="1257149"/>
                  </a:lnTo>
                  <a:lnTo>
                    <a:pt x="9300" y="1303173"/>
                  </a:lnTo>
                  <a:lnTo>
                    <a:pt x="16151" y="1349264"/>
                  </a:lnTo>
                  <a:lnTo>
                    <a:pt x="24918" y="1395375"/>
                  </a:lnTo>
                  <a:lnTo>
                    <a:pt x="35627" y="1441461"/>
                  </a:lnTo>
                  <a:lnTo>
                    <a:pt x="48304" y="1487474"/>
                  </a:lnTo>
                  <a:lnTo>
                    <a:pt x="325672" y="1405001"/>
                  </a:lnTo>
                  <a:lnTo>
                    <a:pt x="312752" y="1356484"/>
                  </a:lnTo>
                  <a:lnTo>
                    <a:pt x="302661" y="1307347"/>
                  </a:lnTo>
                  <a:lnTo>
                    <a:pt x="295423" y="1257727"/>
                  </a:lnTo>
                  <a:lnTo>
                    <a:pt x="291063" y="1207766"/>
                  </a:lnTo>
                  <a:lnTo>
                    <a:pt x="289604" y="1157605"/>
                  </a:lnTo>
                  <a:lnTo>
                    <a:pt x="290889" y="1109963"/>
                  </a:lnTo>
                  <a:lnTo>
                    <a:pt x="294699" y="1062995"/>
                  </a:lnTo>
                  <a:lnTo>
                    <a:pt x="300968" y="1016765"/>
                  </a:lnTo>
                  <a:lnTo>
                    <a:pt x="309630" y="971339"/>
                  </a:lnTo>
                  <a:lnTo>
                    <a:pt x="320619" y="926784"/>
                  </a:lnTo>
                  <a:lnTo>
                    <a:pt x="333869" y="883167"/>
                  </a:lnTo>
                  <a:lnTo>
                    <a:pt x="349313" y="840552"/>
                  </a:lnTo>
                  <a:lnTo>
                    <a:pt x="366884" y="799007"/>
                  </a:lnTo>
                  <a:lnTo>
                    <a:pt x="386518" y="758597"/>
                  </a:lnTo>
                  <a:lnTo>
                    <a:pt x="408147" y="719389"/>
                  </a:lnTo>
                  <a:lnTo>
                    <a:pt x="431705" y="681448"/>
                  </a:lnTo>
                  <a:lnTo>
                    <a:pt x="457126" y="644841"/>
                  </a:lnTo>
                  <a:lnTo>
                    <a:pt x="484344" y="609635"/>
                  </a:lnTo>
                  <a:lnTo>
                    <a:pt x="513293" y="575895"/>
                  </a:lnTo>
                  <a:lnTo>
                    <a:pt x="543905" y="543687"/>
                  </a:lnTo>
                  <a:lnTo>
                    <a:pt x="576116" y="513077"/>
                  </a:lnTo>
                  <a:lnTo>
                    <a:pt x="609859" y="484132"/>
                  </a:lnTo>
                  <a:lnTo>
                    <a:pt x="645068" y="456918"/>
                  </a:lnTo>
                  <a:lnTo>
                    <a:pt x="681675" y="431501"/>
                  </a:lnTo>
                  <a:lnTo>
                    <a:pt x="719616" y="407947"/>
                  </a:lnTo>
                  <a:lnTo>
                    <a:pt x="758824" y="386322"/>
                  </a:lnTo>
                  <a:lnTo>
                    <a:pt x="799233" y="366693"/>
                  </a:lnTo>
                  <a:lnTo>
                    <a:pt x="840776" y="349125"/>
                  </a:lnTo>
                  <a:lnTo>
                    <a:pt x="883387" y="333685"/>
                  </a:lnTo>
                  <a:lnTo>
                    <a:pt x="927000" y="320439"/>
                  </a:lnTo>
                  <a:lnTo>
                    <a:pt x="971548" y="309453"/>
                  </a:lnTo>
                  <a:lnTo>
                    <a:pt x="1016967" y="300793"/>
                  </a:lnTo>
                  <a:lnTo>
                    <a:pt x="1063188" y="294526"/>
                  </a:lnTo>
                  <a:lnTo>
                    <a:pt x="1110147" y="290717"/>
                  </a:lnTo>
                  <a:lnTo>
                    <a:pt x="1157776" y="289433"/>
                  </a:lnTo>
                  <a:lnTo>
                    <a:pt x="1157776" y="0"/>
                  </a:lnTo>
                  <a:close/>
                </a:path>
              </a:pathLst>
            </a:custGeom>
            <a:solidFill>
              <a:srgbClr val="DEEB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526106" y="4112133"/>
              <a:ext cx="1158240" cy="1487805"/>
            </a:xfrm>
            <a:custGeom>
              <a:avLst/>
              <a:gdLst/>
              <a:ahLst/>
              <a:cxnLst/>
              <a:rect l="l" t="t" r="r" b="b"/>
              <a:pathLst>
                <a:path w="1158240" h="1487804">
                  <a:moveTo>
                    <a:pt x="48304" y="1487474"/>
                  </a:moveTo>
                  <a:lnTo>
                    <a:pt x="35627" y="1441461"/>
                  </a:lnTo>
                  <a:lnTo>
                    <a:pt x="24918" y="1395375"/>
                  </a:lnTo>
                  <a:lnTo>
                    <a:pt x="16151" y="1349264"/>
                  </a:lnTo>
                  <a:lnTo>
                    <a:pt x="9300" y="1303173"/>
                  </a:lnTo>
                  <a:lnTo>
                    <a:pt x="4341" y="1257149"/>
                  </a:lnTo>
                  <a:lnTo>
                    <a:pt x="1250" y="1211238"/>
                  </a:lnTo>
                  <a:lnTo>
                    <a:pt x="0" y="1165486"/>
                  </a:lnTo>
                  <a:lnTo>
                    <a:pt x="566" y="1119940"/>
                  </a:lnTo>
                  <a:lnTo>
                    <a:pt x="2924" y="1074646"/>
                  </a:lnTo>
                  <a:lnTo>
                    <a:pt x="7049" y="1029650"/>
                  </a:lnTo>
                  <a:lnTo>
                    <a:pt x="12915" y="984998"/>
                  </a:lnTo>
                  <a:lnTo>
                    <a:pt x="20497" y="940737"/>
                  </a:lnTo>
                  <a:lnTo>
                    <a:pt x="29770" y="896913"/>
                  </a:lnTo>
                  <a:lnTo>
                    <a:pt x="40710" y="853573"/>
                  </a:lnTo>
                  <a:lnTo>
                    <a:pt x="53291" y="810762"/>
                  </a:lnTo>
                  <a:lnTo>
                    <a:pt x="67488" y="768527"/>
                  </a:lnTo>
                  <a:lnTo>
                    <a:pt x="83276" y="726914"/>
                  </a:lnTo>
                  <a:lnTo>
                    <a:pt x="100629" y="685970"/>
                  </a:lnTo>
                  <a:lnTo>
                    <a:pt x="119524" y="645741"/>
                  </a:lnTo>
                  <a:lnTo>
                    <a:pt x="139934" y="606272"/>
                  </a:lnTo>
                  <a:lnTo>
                    <a:pt x="161835" y="567611"/>
                  </a:lnTo>
                  <a:lnTo>
                    <a:pt x="185202" y="529803"/>
                  </a:lnTo>
                  <a:lnTo>
                    <a:pt x="210009" y="492896"/>
                  </a:lnTo>
                  <a:lnTo>
                    <a:pt x="236231" y="456935"/>
                  </a:lnTo>
                  <a:lnTo>
                    <a:pt x="263844" y="421966"/>
                  </a:lnTo>
                  <a:lnTo>
                    <a:pt x="292822" y="388036"/>
                  </a:lnTo>
                  <a:lnTo>
                    <a:pt x="323141" y="355190"/>
                  </a:lnTo>
                  <a:lnTo>
                    <a:pt x="354774" y="323477"/>
                  </a:lnTo>
                  <a:lnTo>
                    <a:pt x="387698" y="292941"/>
                  </a:lnTo>
                  <a:lnTo>
                    <a:pt x="421886" y="263628"/>
                  </a:lnTo>
                  <a:lnTo>
                    <a:pt x="457315" y="235587"/>
                  </a:lnTo>
                  <a:lnTo>
                    <a:pt x="493958" y="208861"/>
                  </a:lnTo>
                  <a:lnTo>
                    <a:pt x="531791" y="183498"/>
                  </a:lnTo>
                  <a:lnTo>
                    <a:pt x="570789" y="159545"/>
                  </a:lnTo>
                  <a:lnTo>
                    <a:pt x="610926" y="137046"/>
                  </a:lnTo>
                  <a:lnTo>
                    <a:pt x="652178" y="116050"/>
                  </a:lnTo>
                  <a:lnTo>
                    <a:pt x="694520" y="96601"/>
                  </a:lnTo>
                  <a:lnTo>
                    <a:pt x="737925" y="78747"/>
                  </a:lnTo>
                  <a:lnTo>
                    <a:pt x="782370" y="62533"/>
                  </a:lnTo>
                  <a:lnTo>
                    <a:pt x="827830" y="48006"/>
                  </a:lnTo>
                  <a:lnTo>
                    <a:pt x="873999" y="35309"/>
                  </a:lnTo>
                  <a:lnTo>
                    <a:pt x="920589" y="24548"/>
                  </a:lnTo>
                  <a:lnTo>
                    <a:pt x="967542" y="15728"/>
                  </a:lnTo>
                  <a:lnTo>
                    <a:pt x="1014797" y="8857"/>
                  </a:lnTo>
                  <a:lnTo>
                    <a:pt x="1062295" y="3941"/>
                  </a:lnTo>
                  <a:lnTo>
                    <a:pt x="1109974" y="986"/>
                  </a:lnTo>
                  <a:lnTo>
                    <a:pt x="1157776" y="0"/>
                  </a:lnTo>
                  <a:lnTo>
                    <a:pt x="1157776" y="289433"/>
                  </a:lnTo>
                  <a:lnTo>
                    <a:pt x="1110147" y="290717"/>
                  </a:lnTo>
                  <a:lnTo>
                    <a:pt x="1063188" y="294526"/>
                  </a:lnTo>
                  <a:lnTo>
                    <a:pt x="1016967" y="300793"/>
                  </a:lnTo>
                  <a:lnTo>
                    <a:pt x="971548" y="309453"/>
                  </a:lnTo>
                  <a:lnTo>
                    <a:pt x="927000" y="320439"/>
                  </a:lnTo>
                  <a:lnTo>
                    <a:pt x="883387" y="333685"/>
                  </a:lnTo>
                  <a:lnTo>
                    <a:pt x="840776" y="349125"/>
                  </a:lnTo>
                  <a:lnTo>
                    <a:pt x="799233" y="366693"/>
                  </a:lnTo>
                  <a:lnTo>
                    <a:pt x="758824" y="386322"/>
                  </a:lnTo>
                  <a:lnTo>
                    <a:pt x="719616" y="407947"/>
                  </a:lnTo>
                  <a:lnTo>
                    <a:pt x="681675" y="431501"/>
                  </a:lnTo>
                  <a:lnTo>
                    <a:pt x="645068" y="456918"/>
                  </a:lnTo>
                  <a:lnTo>
                    <a:pt x="609859" y="484132"/>
                  </a:lnTo>
                  <a:lnTo>
                    <a:pt x="576116" y="513077"/>
                  </a:lnTo>
                  <a:lnTo>
                    <a:pt x="543905" y="543687"/>
                  </a:lnTo>
                  <a:lnTo>
                    <a:pt x="513293" y="575895"/>
                  </a:lnTo>
                  <a:lnTo>
                    <a:pt x="484344" y="609635"/>
                  </a:lnTo>
                  <a:lnTo>
                    <a:pt x="457126" y="644841"/>
                  </a:lnTo>
                  <a:lnTo>
                    <a:pt x="431705" y="681448"/>
                  </a:lnTo>
                  <a:lnTo>
                    <a:pt x="408147" y="719389"/>
                  </a:lnTo>
                  <a:lnTo>
                    <a:pt x="386518" y="758597"/>
                  </a:lnTo>
                  <a:lnTo>
                    <a:pt x="366884" y="799007"/>
                  </a:lnTo>
                  <a:lnTo>
                    <a:pt x="349313" y="840552"/>
                  </a:lnTo>
                  <a:lnTo>
                    <a:pt x="333869" y="883167"/>
                  </a:lnTo>
                  <a:lnTo>
                    <a:pt x="320619" y="926784"/>
                  </a:lnTo>
                  <a:lnTo>
                    <a:pt x="309630" y="971339"/>
                  </a:lnTo>
                  <a:lnTo>
                    <a:pt x="300968" y="1016765"/>
                  </a:lnTo>
                  <a:lnTo>
                    <a:pt x="294699" y="1062995"/>
                  </a:lnTo>
                  <a:lnTo>
                    <a:pt x="290889" y="1109963"/>
                  </a:lnTo>
                  <a:lnTo>
                    <a:pt x="289604" y="1157605"/>
                  </a:lnTo>
                  <a:lnTo>
                    <a:pt x="291063" y="1207766"/>
                  </a:lnTo>
                  <a:lnTo>
                    <a:pt x="295423" y="1257727"/>
                  </a:lnTo>
                  <a:lnTo>
                    <a:pt x="302661" y="1307347"/>
                  </a:lnTo>
                  <a:lnTo>
                    <a:pt x="312752" y="1356484"/>
                  </a:lnTo>
                  <a:lnTo>
                    <a:pt x="325672" y="1405001"/>
                  </a:lnTo>
                  <a:lnTo>
                    <a:pt x="48304" y="1487474"/>
                  </a:lnTo>
                  <a:close/>
                </a:path>
              </a:pathLst>
            </a:custGeom>
            <a:ln w="1828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7713980" y="5702714"/>
            <a:ext cx="991869" cy="837565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254"/>
              </a:spcBef>
            </a:pPr>
            <a:r>
              <a:rPr sz="1600" dirty="0">
                <a:solidFill>
                  <a:srgbClr val="44536A"/>
                </a:solidFill>
                <a:latin typeface="Arial Black"/>
                <a:cs typeface="Arial Black"/>
              </a:rPr>
              <a:t>70.4</a:t>
            </a:r>
            <a:r>
              <a:rPr sz="1600" spc="-30" dirty="0">
                <a:solidFill>
                  <a:srgbClr val="44536A"/>
                </a:solidFill>
                <a:latin typeface="Arial Black"/>
                <a:cs typeface="Arial Black"/>
              </a:rPr>
              <a:t> </a:t>
            </a:r>
            <a:r>
              <a:rPr sz="1600" spc="-50" dirty="0">
                <a:solidFill>
                  <a:srgbClr val="44536A"/>
                </a:solidFill>
                <a:latin typeface="Arial Black"/>
                <a:cs typeface="Arial Black"/>
              </a:rPr>
              <a:t>%</a:t>
            </a:r>
            <a:endParaRPr sz="1600">
              <a:latin typeface="Arial Black"/>
              <a:cs typeface="Arial Black"/>
            </a:endParaRPr>
          </a:p>
          <a:p>
            <a:pPr marL="12700" marR="5080" algn="ctr">
              <a:lnSpc>
                <a:spcPct val="95900"/>
              </a:lnSpc>
              <a:spcBef>
                <a:spcPts val="170"/>
              </a:spcBef>
            </a:pPr>
            <a:r>
              <a:rPr sz="1200" spc="-10" dirty="0">
                <a:solidFill>
                  <a:srgbClr val="44536A"/>
                </a:solidFill>
                <a:latin typeface="Microsoft Sans Serif"/>
                <a:cs typeface="Microsoft Sans Serif"/>
              </a:rPr>
              <a:t>обучающихся получают оценки</a:t>
            </a:r>
            <a:endParaRPr sz="1200">
              <a:latin typeface="Microsoft Sans Serif"/>
              <a:cs typeface="Microsoft Sans Serif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478528" y="4345432"/>
            <a:ext cx="1425575" cy="71818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38455">
              <a:lnSpc>
                <a:spcPct val="100000"/>
              </a:lnSpc>
              <a:spcBef>
                <a:spcPts val="235"/>
              </a:spcBef>
            </a:pPr>
            <a:r>
              <a:rPr sz="1600" dirty="0">
                <a:solidFill>
                  <a:srgbClr val="FF5050"/>
                </a:solidFill>
                <a:latin typeface="Arial Black"/>
                <a:cs typeface="Arial Black"/>
              </a:rPr>
              <a:t>29.6</a:t>
            </a:r>
            <a:r>
              <a:rPr sz="1600" spc="-30" dirty="0">
                <a:solidFill>
                  <a:srgbClr val="FF5050"/>
                </a:solidFill>
                <a:latin typeface="Arial Black"/>
                <a:cs typeface="Arial Black"/>
              </a:rPr>
              <a:t> </a:t>
            </a:r>
            <a:r>
              <a:rPr sz="1600" spc="-50" dirty="0">
                <a:solidFill>
                  <a:srgbClr val="FF5050"/>
                </a:solidFill>
                <a:latin typeface="Arial Black"/>
                <a:cs typeface="Arial Black"/>
              </a:rPr>
              <a:t>%</a:t>
            </a:r>
            <a:endParaRPr sz="1600">
              <a:latin typeface="Arial Black"/>
              <a:cs typeface="Arial Black"/>
            </a:endParaRPr>
          </a:p>
          <a:p>
            <a:pPr marL="12700" marR="5080" indent="15240">
              <a:lnSpc>
                <a:spcPts val="1610"/>
              </a:lnSpc>
              <a:spcBef>
                <a:spcPts val="220"/>
              </a:spcBef>
            </a:pPr>
            <a:r>
              <a:rPr sz="1400" spc="-10" dirty="0">
                <a:solidFill>
                  <a:srgbClr val="FF5050"/>
                </a:solidFill>
                <a:latin typeface="Microsoft Sans Serif"/>
                <a:cs typeface="Microsoft Sans Serif"/>
              </a:rPr>
              <a:t>обучающихся </a:t>
            </a:r>
            <a:r>
              <a:rPr sz="1400" spc="-25" dirty="0">
                <a:solidFill>
                  <a:srgbClr val="FF5050"/>
                </a:solidFill>
                <a:latin typeface="Microsoft Sans Serif"/>
                <a:cs typeface="Microsoft Sans Serif"/>
              </a:rPr>
              <a:t>не </a:t>
            </a:r>
            <a:r>
              <a:rPr sz="1400" spc="-10" dirty="0">
                <a:solidFill>
                  <a:srgbClr val="FF5050"/>
                </a:solidFill>
                <a:latin typeface="Microsoft Sans Serif"/>
                <a:cs typeface="Microsoft Sans Serif"/>
              </a:rPr>
              <a:t>получают</a:t>
            </a:r>
            <a:r>
              <a:rPr sz="1400" spc="-35" dirty="0">
                <a:solidFill>
                  <a:srgbClr val="FF5050"/>
                </a:solidFill>
                <a:latin typeface="Microsoft Sans Serif"/>
                <a:cs typeface="Microsoft Sans Serif"/>
              </a:rPr>
              <a:t> </a:t>
            </a:r>
            <a:r>
              <a:rPr sz="1400" spc="-30" dirty="0">
                <a:solidFill>
                  <a:srgbClr val="FF5050"/>
                </a:solidFill>
                <a:latin typeface="Microsoft Sans Serif"/>
                <a:cs typeface="Microsoft Sans Serif"/>
              </a:rPr>
              <a:t>оценки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257927" y="3810965"/>
            <a:ext cx="2181225" cy="3111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850" b="1" dirty="0">
                <a:solidFill>
                  <a:srgbClr val="585858"/>
                </a:solidFill>
                <a:latin typeface="Calibri"/>
                <a:cs typeface="Calibri"/>
              </a:rPr>
              <a:t>Выставление</a:t>
            </a:r>
            <a:r>
              <a:rPr sz="1850" b="1" spc="-5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50" b="1" spc="-10" dirty="0">
                <a:solidFill>
                  <a:srgbClr val="585858"/>
                </a:solidFill>
                <a:latin typeface="Calibri"/>
                <a:cs typeface="Calibri"/>
              </a:rPr>
              <a:t>оценок</a:t>
            </a:r>
            <a:endParaRPr sz="1850">
              <a:latin typeface="Calibri"/>
              <a:cs typeface="Calibri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82296" y="585216"/>
            <a:ext cx="11943715" cy="6273165"/>
            <a:chOff x="82296" y="585216"/>
            <a:chExt cx="11943715" cy="6273165"/>
          </a:xfrm>
        </p:grpSpPr>
        <p:pic>
          <p:nvPicPr>
            <p:cNvPr id="31" name="object 3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2296" y="585216"/>
              <a:ext cx="11809222" cy="3204718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115824" y="618744"/>
              <a:ext cx="11692255" cy="3088005"/>
            </a:xfrm>
            <a:custGeom>
              <a:avLst/>
              <a:gdLst/>
              <a:ahLst/>
              <a:cxnLst/>
              <a:rect l="l" t="t" r="r" b="b"/>
              <a:pathLst>
                <a:path w="11692255" h="3088004">
                  <a:moveTo>
                    <a:pt x="0" y="311403"/>
                  </a:moveTo>
                  <a:lnTo>
                    <a:pt x="3376" y="265392"/>
                  </a:lnTo>
                  <a:lnTo>
                    <a:pt x="13185" y="221475"/>
                  </a:lnTo>
                  <a:lnTo>
                    <a:pt x="28945" y="180135"/>
                  </a:lnTo>
                  <a:lnTo>
                    <a:pt x="50174" y="141852"/>
                  </a:lnTo>
                  <a:lnTo>
                    <a:pt x="76390" y="107110"/>
                  </a:lnTo>
                  <a:lnTo>
                    <a:pt x="107111" y="76390"/>
                  </a:lnTo>
                  <a:lnTo>
                    <a:pt x="141856" y="50175"/>
                  </a:lnTo>
                  <a:lnTo>
                    <a:pt x="180144" y="28946"/>
                  </a:lnTo>
                  <a:lnTo>
                    <a:pt x="221492" y="13186"/>
                  </a:lnTo>
                  <a:lnTo>
                    <a:pt x="265418" y="3376"/>
                  </a:lnTo>
                  <a:lnTo>
                    <a:pt x="311442" y="0"/>
                  </a:lnTo>
                  <a:lnTo>
                    <a:pt x="11380724" y="0"/>
                  </a:lnTo>
                  <a:lnTo>
                    <a:pt x="11426735" y="3376"/>
                  </a:lnTo>
                  <a:lnTo>
                    <a:pt x="11470652" y="13186"/>
                  </a:lnTo>
                  <a:lnTo>
                    <a:pt x="11511992" y="28946"/>
                  </a:lnTo>
                  <a:lnTo>
                    <a:pt x="11550275" y="50175"/>
                  </a:lnTo>
                  <a:lnTo>
                    <a:pt x="11585017" y="76390"/>
                  </a:lnTo>
                  <a:lnTo>
                    <a:pt x="11615737" y="107110"/>
                  </a:lnTo>
                  <a:lnTo>
                    <a:pt x="11641952" y="141852"/>
                  </a:lnTo>
                  <a:lnTo>
                    <a:pt x="11663181" y="180135"/>
                  </a:lnTo>
                  <a:lnTo>
                    <a:pt x="11678941" y="221475"/>
                  </a:lnTo>
                  <a:lnTo>
                    <a:pt x="11688751" y="265392"/>
                  </a:lnTo>
                  <a:lnTo>
                    <a:pt x="11692128" y="311403"/>
                  </a:lnTo>
                  <a:lnTo>
                    <a:pt x="11692128" y="2776219"/>
                  </a:lnTo>
                  <a:lnTo>
                    <a:pt x="11688751" y="2822231"/>
                  </a:lnTo>
                  <a:lnTo>
                    <a:pt x="11678941" y="2866148"/>
                  </a:lnTo>
                  <a:lnTo>
                    <a:pt x="11663181" y="2907488"/>
                  </a:lnTo>
                  <a:lnTo>
                    <a:pt x="11641952" y="2945771"/>
                  </a:lnTo>
                  <a:lnTo>
                    <a:pt x="11615737" y="2980513"/>
                  </a:lnTo>
                  <a:lnTo>
                    <a:pt x="11585017" y="3011233"/>
                  </a:lnTo>
                  <a:lnTo>
                    <a:pt x="11550275" y="3037448"/>
                  </a:lnTo>
                  <a:lnTo>
                    <a:pt x="11511992" y="3058677"/>
                  </a:lnTo>
                  <a:lnTo>
                    <a:pt x="11470652" y="3074437"/>
                  </a:lnTo>
                  <a:lnTo>
                    <a:pt x="11426735" y="3084247"/>
                  </a:lnTo>
                  <a:lnTo>
                    <a:pt x="11380724" y="3087623"/>
                  </a:lnTo>
                  <a:lnTo>
                    <a:pt x="311442" y="3087623"/>
                  </a:lnTo>
                  <a:lnTo>
                    <a:pt x="265418" y="3084247"/>
                  </a:lnTo>
                  <a:lnTo>
                    <a:pt x="221492" y="3074437"/>
                  </a:lnTo>
                  <a:lnTo>
                    <a:pt x="180144" y="3058677"/>
                  </a:lnTo>
                  <a:lnTo>
                    <a:pt x="141856" y="3037448"/>
                  </a:lnTo>
                  <a:lnTo>
                    <a:pt x="107111" y="3011233"/>
                  </a:lnTo>
                  <a:lnTo>
                    <a:pt x="76390" y="2980513"/>
                  </a:lnTo>
                  <a:lnTo>
                    <a:pt x="50174" y="2945771"/>
                  </a:lnTo>
                  <a:lnTo>
                    <a:pt x="28945" y="2907488"/>
                  </a:lnTo>
                  <a:lnTo>
                    <a:pt x="13185" y="2866148"/>
                  </a:lnTo>
                  <a:lnTo>
                    <a:pt x="3376" y="2822231"/>
                  </a:lnTo>
                  <a:lnTo>
                    <a:pt x="0" y="2776219"/>
                  </a:lnTo>
                  <a:lnTo>
                    <a:pt x="0" y="311403"/>
                  </a:lnTo>
                  <a:close/>
                </a:path>
              </a:pathLst>
            </a:custGeom>
            <a:ln w="12192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296" y="3788724"/>
              <a:ext cx="11943334" cy="3069275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115824" y="3822192"/>
              <a:ext cx="11826240" cy="2956560"/>
            </a:xfrm>
            <a:custGeom>
              <a:avLst/>
              <a:gdLst/>
              <a:ahLst/>
              <a:cxnLst/>
              <a:rect l="l" t="t" r="r" b="b"/>
              <a:pathLst>
                <a:path w="11826240" h="2956559">
                  <a:moveTo>
                    <a:pt x="0" y="289432"/>
                  </a:moveTo>
                  <a:lnTo>
                    <a:pt x="3788" y="242474"/>
                  </a:lnTo>
                  <a:lnTo>
                    <a:pt x="14757" y="197933"/>
                  </a:lnTo>
                  <a:lnTo>
                    <a:pt x="32310" y="156402"/>
                  </a:lnTo>
                  <a:lnTo>
                    <a:pt x="55851" y="118478"/>
                  </a:lnTo>
                  <a:lnTo>
                    <a:pt x="84785" y="84756"/>
                  </a:lnTo>
                  <a:lnTo>
                    <a:pt x="118514" y="55831"/>
                  </a:lnTo>
                  <a:lnTo>
                    <a:pt x="156443" y="32297"/>
                  </a:lnTo>
                  <a:lnTo>
                    <a:pt x="197976" y="14751"/>
                  </a:lnTo>
                  <a:lnTo>
                    <a:pt x="242518" y="3787"/>
                  </a:lnTo>
                  <a:lnTo>
                    <a:pt x="289471" y="0"/>
                  </a:lnTo>
                  <a:lnTo>
                    <a:pt x="11536807" y="0"/>
                  </a:lnTo>
                  <a:lnTo>
                    <a:pt x="11583765" y="3787"/>
                  </a:lnTo>
                  <a:lnTo>
                    <a:pt x="11628306" y="14751"/>
                  </a:lnTo>
                  <a:lnTo>
                    <a:pt x="11669837" y="32297"/>
                  </a:lnTo>
                  <a:lnTo>
                    <a:pt x="11707761" y="55831"/>
                  </a:lnTo>
                  <a:lnTo>
                    <a:pt x="11741483" y="84756"/>
                  </a:lnTo>
                  <a:lnTo>
                    <a:pt x="11770408" y="118478"/>
                  </a:lnTo>
                  <a:lnTo>
                    <a:pt x="11793942" y="156402"/>
                  </a:lnTo>
                  <a:lnTo>
                    <a:pt x="11811488" y="197933"/>
                  </a:lnTo>
                  <a:lnTo>
                    <a:pt x="11822452" y="242474"/>
                  </a:lnTo>
                  <a:lnTo>
                    <a:pt x="11826240" y="289432"/>
                  </a:lnTo>
                  <a:lnTo>
                    <a:pt x="11826240" y="2667088"/>
                  </a:lnTo>
                  <a:lnTo>
                    <a:pt x="11822452" y="2714041"/>
                  </a:lnTo>
                  <a:lnTo>
                    <a:pt x="11811488" y="2758583"/>
                  </a:lnTo>
                  <a:lnTo>
                    <a:pt x="11793942" y="2800116"/>
                  </a:lnTo>
                  <a:lnTo>
                    <a:pt x="11770408" y="2838045"/>
                  </a:lnTo>
                  <a:lnTo>
                    <a:pt x="11741483" y="2871774"/>
                  </a:lnTo>
                  <a:lnTo>
                    <a:pt x="11707761" y="2900708"/>
                  </a:lnTo>
                  <a:lnTo>
                    <a:pt x="11669837" y="2924249"/>
                  </a:lnTo>
                  <a:lnTo>
                    <a:pt x="11628306" y="2941802"/>
                  </a:lnTo>
                  <a:lnTo>
                    <a:pt x="11583765" y="2952771"/>
                  </a:lnTo>
                  <a:lnTo>
                    <a:pt x="11536807" y="2956559"/>
                  </a:lnTo>
                  <a:lnTo>
                    <a:pt x="289471" y="2956559"/>
                  </a:lnTo>
                  <a:lnTo>
                    <a:pt x="242518" y="2952771"/>
                  </a:lnTo>
                  <a:lnTo>
                    <a:pt x="197976" y="2941802"/>
                  </a:lnTo>
                  <a:lnTo>
                    <a:pt x="156443" y="2924249"/>
                  </a:lnTo>
                  <a:lnTo>
                    <a:pt x="118514" y="2900708"/>
                  </a:lnTo>
                  <a:lnTo>
                    <a:pt x="84785" y="2871774"/>
                  </a:lnTo>
                  <a:lnTo>
                    <a:pt x="55851" y="2838045"/>
                  </a:lnTo>
                  <a:lnTo>
                    <a:pt x="32310" y="2800116"/>
                  </a:lnTo>
                  <a:lnTo>
                    <a:pt x="14757" y="2758583"/>
                  </a:lnTo>
                  <a:lnTo>
                    <a:pt x="3788" y="2714041"/>
                  </a:lnTo>
                  <a:lnTo>
                    <a:pt x="0" y="2667088"/>
                  </a:lnTo>
                  <a:lnTo>
                    <a:pt x="0" y="289432"/>
                  </a:lnTo>
                  <a:close/>
                </a:path>
              </a:pathLst>
            </a:custGeom>
            <a:ln w="12192">
              <a:solidFill>
                <a:srgbClr val="213E5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8333231" y="4303776"/>
            <a:ext cx="3438525" cy="1399540"/>
          </a:xfrm>
          <a:prstGeom prst="rect">
            <a:avLst/>
          </a:prstGeom>
          <a:ln w="12192">
            <a:solidFill>
              <a:srgbClr val="5B9BD4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708025" marR="124460">
              <a:lnSpc>
                <a:spcPct val="101000"/>
              </a:lnSpc>
              <a:spcBef>
                <a:spcPts val="365"/>
              </a:spcBef>
              <a:tabLst>
                <a:tab pos="2695575" algn="l"/>
              </a:tabLst>
            </a:pPr>
            <a:r>
              <a:rPr sz="1600" dirty="0">
                <a:latin typeface="Microsoft Sans Serif"/>
                <a:cs typeface="Microsoft Sans Serif"/>
              </a:rPr>
              <a:t>ЦЕЛЬ:</a:t>
            </a:r>
            <a:r>
              <a:rPr sz="1600" spc="-45" dirty="0">
                <a:latin typeface="Microsoft Sans Serif"/>
                <a:cs typeface="Microsoft Sans Serif"/>
              </a:rPr>
              <a:t> </a:t>
            </a:r>
            <a:r>
              <a:rPr sz="1600" dirty="0">
                <a:solidFill>
                  <a:srgbClr val="4471C4"/>
                </a:solidFill>
                <a:latin typeface="Arial Black"/>
                <a:cs typeface="Arial Black"/>
              </a:rPr>
              <a:t>НЕ</a:t>
            </a:r>
            <a:r>
              <a:rPr sz="1600" spc="-60" dirty="0">
                <a:solidFill>
                  <a:srgbClr val="4471C4"/>
                </a:solidFill>
                <a:latin typeface="Arial Black"/>
                <a:cs typeface="Arial Black"/>
              </a:rPr>
              <a:t> </a:t>
            </a:r>
            <a:r>
              <a:rPr sz="1600" spc="-20" dirty="0">
                <a:solidFill>
                  <a:srgbClr val="4471C4"/>
                </a:solidFill>
                <a:latin typeface="Arial Black"/>
                <a:cs typeface="Arial Black"/>
              </a:rPr>
              <a:t>МЕНЕЕ</a:t>
            </a:r>
            <a:r>
              <a:rPr sz="1600" dirty="0">
                <a:solidFill>
                  <a:srgbClr val="4471C4"/>
                </a:solidFill>
                <a:latin typeface="Arial Black"/>
                <a:cs typeface="Arial Black"/>
              </a:rPr>
              <a:t>	</a:t>
            </a:r>
            <a:r>
              <a:rPr sz="1800" dirty="0">
                <a:solidFill>
                  <a:srgbClr val="4471C4"/>
                </a:solidFill>
                <a:latin typeface="Arial Black"/>
                <a:cs typeface="Arial Black"/>
              </a:rPr>
              <a:t>20</a:t>
            </a:r>
            <a:r>
              <a:rPr sz="1800" spc="-20" dirty="0">
                <a:solidFill>
                  <a:srgbClr val="4471C4"/>
                </a:solidFill>
                <a:latin typeface="Arial Black"/>
                <a:cs typeface="Arial Black"/>
              </a:rPr>
              <a:t> </a:t>
            </a:r>
            <a:r>
              <a:rPr sz="1800" spc="-50" dirty="0">
                <a:solidFill>
                  <a:srgbClr val="4471C4"/>
                </a:solidFill>
                <a:latin typeface="Arial Black"/>
                <a:cs typeface="Arial Black"/>
              </a:rPr>
              <a:t>% </a:t>
            </a:r>
            <a:r>
              <a:rPr sz="1600" spc="-10" dirty="0">
                <a:latin typeface="Microsoft Sans Serif"/>
                <a:cs typeface="Microsoft Sans Serif"/>
              </a:rPr>
              <a:t>ОБУЧАЮЩИХСЯ </a:t>
            </a:r>
            <a:r>
              <a:rPr sz="1600" spc="-30" dirty="0">
                <a:latin typeface="Microsoft Sans Serif"/>
                <a:cs typeface="Microsoft Sans Serif"/>
              </a:rPr>
              <a:t>ПОЛУЧАЮТ</a:t>
            </a:r>
            <a:r>
              <a:rPr sz="1600" spc="-55" dirty="0">
                <a:latin typeface="Microsoft Sans Serif"/>
                <a:cs typeface="Microsoft Sans Serif"/>
              </a:rPr>
              <a:t> </a:t>
            </a:r>
            <a:r>
              <a:rPr sz="1600" spc="-20" dirty="0">
                <a:latin typeface="Microsoft Sans Serif"/>
                <a:cs typeface="Microsoft Sans Serif"/>
              </a:rPr>
              <a:t>ОЦЕНКИ</a:t>
            </a:r>
            <a:r>
              <a:rPr sz="1600" spc="-40" dirty="0">
                <a:latin typeface="Microsoft Sans Serif"/>
                <a:cs typeface="Microsoft Sans Serif"/>
              </a:rPr>
              <a:t> </a:t>
            </a:r>
            <a:r>
              <a:rPr sz="1600" spc="-50" dirty="0">
                <a:latin typeface="Microsoft Sans Serif"/>
                <a:cs typeface="Microsoft Sans Serif"/>
              </a:rPr>
              <a:t>И </a:t>
            </a:r>
            <a:r>
              <a:rPr sz="1600" dirty="0">
                <a:latin typeface="Microsoft Sans Serif"/>
                <a:cs typeface="Microsoft Sans Serif"/>
              </a:rPr>
              <a:t>ДОМАШНИЕ</a:t>
            </a:r>
            <a:r>
              <a:rPr sz="1600" spc="-70" dirty="0">
                <a:latin typeface="Microsoft Sans Serif"/>
                <a:cs typeface="Microsoft Sans Serif"/>
              </a:rPr>
              <a:t> </a:t>
            </a:r>
            <a:r>
              <a:rPr sz="1600" spc="-20" dirty="0">
                <a:latin typeface="Microsoft Sans Serif"/>
                <a:cs typeface="Microsoft Sans Serif"/>
              </a:rPr>
              <a:t>ЗАДАНИЯ</a:t>
            </a:r>
            <a:r>
              <a:rPr sz="1600" spc="-85" dirty="0">
                <a:latin typeface="Microsoft Sans Serif"/>
                <a:cs typeface="Microsoft Sans Serif"/>
              </a:rPr>
              <a:t> </a:t>
            </a:r>
            <a:r>
              <a:rPr sz="1600" spc="-50" dirty="0">
                <a:latin typeface="Microsoft Sans Serif"/>
                <a:cs typeface="Microsoft Sans Serif"/>
              </a:rPr>
              <a:t>В </a:t>
            </a:r>
            <a:r>
              <a:rPr sz="1600" dirty="0">
                <a:latin typeface="Microsoft Sans Serif"/>
                <a:cs typeface="Microsoft Sans Serif"/>
              </a:rPr>
              <a:t>РИС</a:t>
            </a:r>
            <a:r>
              <a:rPr sz="1600" spc="-10" dirty="0">
                <a:latin typeface="Microsoft Sans Serif"/>
                <a:cs typeface="Microsoft Sans Serif"/>
              </a:rPr>
              <a:t> «ЭОД»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8244840" y="1889760"/>
            <a:ext cx="3435350" cy="1621790"/>
          </a:xfrm>
          <a:prstGeom prst="rect">
            <a:avLst/>
          </a:prstGeom>
          <a:ln w="12192">
            <a:solidFill>
              <a:srgbClr val="5B9BD4"/>
            </a:solidFill>
          </a:ln>
        </p:spPr>
        <p:txBody>
          <a:bodyPr vert="horz" wrap="square" lIns="0" tIns="190500" rIns="0" bIns="0" rtlCol="0">
            <a:spAutoFit/>
          </a:bodyPr>
          <a:lstStyle/>
          <a:p>
            <a:pPr marL="676910">
              <a:lnSpc>
                <a:spcPct val="100000"/>
              </a:lnSpc>
              <a:spcBef>
                <a:spcPts val="1500"/>
              </a:spcBef>
              <a:tabLst>
                <a:tab pos="2664460" algn="l"/>
              </a:tabLst>
            </a:pPr>
            <a:r>
              <a:rPr sz="1600" dirty="0">
                <a:latin typeface="Microsoft Sans Serif"/>
                <a:cs typeface="Microsoft Sans Serif"/>
              </a:rPr>
              <a:t>ЦЕЛЬ:</a:t>
            </a:r>
            <a:r>
              <a:rPr sz="1600" spc="-45" dirty="0">
                <a:latin typeface="Microsoft Sans Serif"/>
                <a:cs typeface="Microsoft Sans Serif"/>
              </a:rPr>
              <a:t> </a:t>
            </a:r>
            <a:r>
              <a:rPr sz="1600" dirty="0">
                <a:solidFill>
                  <a:srgbClr val="4471C4"/>
                </a:solidFill>
                <a:latin typeface="Arial Black"/>
                <a:cs typeface="Arial Black"/>
              </a:rPr>
              <a:t>НЕ</a:t>
            </a:r>
            <a:r>
              <a:rPr sz="1600" spc="-60" dirty="0">
                <a:solidFill>
                  <a:srgbClr val="4471C4"/>
                </a:solidFill>
                <a:latin typeface="Arial Black"/>
                <a:cs typeface="Arial Black"/>
              </a:rPr>
              <a:t> </a:t>
            </a:r>
            <a:r>
              <a:rPr sz="1600" spc="-20" dirty="0">
                <a:solidFill>
                  <a:srgbClr val="4471C4"/>
                </a:solidFill>
                <a:latin typeface="Arial Black"/>
                <a:cs typeface="Arial Black"/>
              </a:rPr>
              <a:t>МЕНЕЕ</a:t>
            </a:r>
            <a:r>
              <a:rPr sz="1600" dirty="0">
                <a:solidFill>
                  <a:srgbClr val="4471C4"/>
                </a:solidFill>
                <a:latin typeface="Arial Black"/>
                <a:cs typeface="Arial Black"/>
              </a:rPr>
              <a:t>	90</a:t>
            </a:r>
            <a:r>
              <a:rPr sz="1600" spc="-20" dirty="0">
                <a:solidFill>
                  <a:srgbClr val="4471C4"/>
                </a:solidFill>
                <a:latin typeface="Arial Black"/>
                <a:cs typeface="Arial Black"/>
              </a:rPr>
              <a:t> </a:t>
            </a:r>
            <a:r>
              <a:rPr sz="1600" spc="-50" dirty="0">
                <a:solidFill>
                  <a:srgbClr val="4471C4"/>
                </a:solidFill>
                <a:latin typeface="Arial Black"/>
                <a:cs typeface="Arial Black"/>
              </a:rPr>
              <a:t>%</a:t>
            </a:r>
            <a:endParaRPr sz="1600">
              <a:latin typeface="Arial Black"/>
              <a:cs typeface="Arial Black"/>
            </a:endParaRPr>
          </a:p>
          <a:p>
            <a:pPr marL="676910">
              <a:lnSpc>
                <a:spcPct val="100000"/>
              </a:lnSpc>
            </a:pPr>
            <a:r>
              <a:rPr sz="1600" spc="-10" dirty="0">
                <a:latin typeface="Microsoft Sans Serif"/>
                <a:cs typeface="Microsoft Sans Serif"/>
              </a:rPr>
              <a:t>УЧИТЕЛЕЙ,</a:t>
            </a:r>
            <a:endParaRPr sz="1600">
              <a:latin typeface="Microsoft Sans Serif"/>
              <a:cs typeface="Microsoft Sans Serif"/>
            </a:endParaRPr>
          </a:p>
          <a:p>
            <a:pPr marL="676910" marR="559435">
              <a:lnSpc>
                <a:spcPct val="100000"/>
              </a:lnSpc>
              <a:spcBef>
                <a:spcPts val="50"/>
              </a:spcBef>
            </a:pPr>
            <a:r>
              <a:rPr sz="1600" spc="-10" dirty="0">
                <a:latin typeface="Microsoft Sans Serif"/>
                <a:cs typeface="Microsoft Sans Serif"/>
              </a:rPr>
              <a:t>ОБУЧАЮЩИХСЯ</a:t>
            </a:r>
            <a:r>
              <a:rPr sz="1600" spc="-4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И</a:t>
            </a:r>
            <a:r>
              <a:rPr sz="1600" spc="45" dirty="0">
                <a:latin typeface="Microsoft Sans Serif"/>
                <a:cs typeface="Microsoft Sans Serif"/>
              </a:rPr>
              <a:t> </a:t>
            </a:r>
            <a:r>
              <a:rPr sz="1600" spc="-25" dirty="0">
                <a:latin typeface="Microsoft Sans Serif"/>
                <a:cs typeface="Microsoft Sans Serif"/>
              </a:rPr>
              <a:t>ИХ </a:t>
            </a:r>
            <a:r>
              <a:rPr sz="1600" spc="-10" dirty="0">
                <a:latin typeface="Microsoft Sans Serif"/>
                <a:cs typeface="Microsoft Sans Serif"/>
              </a:rPr>
              <a:t>РОДИТЕЛЕЙ</a:t>
            </a:r>
            <a:endParaRPr sz="1600">
              <a:latin typeface="Microsoft Sans Serif"/>
              <a:cs typeface="Microsoft Sans Serif"/>
            </a:endParaRPr>
          </a:p>
          <a:p>
            <a:pPr marL="676910">
              <a:lnSpc>
                <a:spcPct val="100000"/>
              </a:lnSpc>
              <a:spcBef>
                <a:spcPts val="5"/>
              </a:spcBef>
            </a:pPr>
            <a:r>
              <a:rPr sz="1600" spc="-30" dirty="0">
                <a:latin typeface="Microsoft Sans Serif"/>
                <a:cs typeface="Microsoft Sans Serif"/>
              </a:rPr>
              <a:t>ИСПОЛЬЗУЮТ</a:t>
            </a:r>
            <a:r>
              <a:rPr sz="1600" spc="-3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РИС</a:t>
            </a:r>
            <a:r>
              <a:rPr sz="1600" spc="-30" dirty="0">
                <a:latin typeface="Microsoft Sans Serif"/>
                <a:cs typeface="Microsoft Sans Serif"/>
              </a:rPr>
              <a:t> </a:t>
            </a:r>
            <a:r>
              <a:rPr sz="1600" spc="-20" dirty="0">
                <a:latin typeface="Microsoft Sans Serif"/>
                <a:cs typeface="Microsoft Sans Serif"/>
              </a:rPr>
              <a:t>«ЭОД»</a:t>
            </a:r>
            <a:endParaRPr sz="1600">
              <a:latin typeface="Microsoft Sans Serif"/>
              <a:cs typeface="Microsoft Sans Serif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4358640" y="1121663"/>
            <a:ext cx="4624070" cy="5623560"/>
            <a:chOff x="4358640" y="1121663"/>
            <a:chExt cx="4624070" cy="5623560"/>
          </a:xfrm>
        </p:grpSpPr>
        <p:sp>
          <p:nvSpPr>
            <p:cNvPr id="38" name="object 38"/>
            <p:cNvSpPr/>
            <p:nvPr/>
          </p:nvSpPr>
          <p:spPr>
            <a:xfrm>
              <a:off x="4361688" y="1121663"/>
              <a:ext cx="64135" cy="5623560"/>
            </a:xfrm>
            <a:custGeom>
              <a:avLst/>
              <a:gdLst/>
              <a:ahLst/>
              <a:cxnLst/>
              <a:rect l="l" t="t" r="r" b="b"/>
              <a:pathLst>
                <a:path w="64135" h="5623559">
                  <a:moveTo>
                    <a:pt x="64008" y="0"/>
                  </a:moveTo>
                  <a:lnTo>
                    <a:pt x="64008" y="2528824"/>
                  </a:lnTo>
                </a:path>
                <a:path w="64135" h="5623559">
                  <a:moveTo>
                    <a:pt x="0" y="2910840"/>
                  </a:moveTo>
                  <a:lnTo>
                    <a:pt x="0" y="5623386"/>
                  </a:lnTo>
                </a:path>
              </a:pathLst>
            </a:custGeom>
            <a:ln w="6096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290560" y="2045208"/>
              <a:ext cx="579120" cy="579120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03336" y="4270247"/>
              <a:ext cx="579120" cy="579119"/>
            </a:xfrm>
            <a:prstGeom prst="rect">
              <a:avLst/>
            </a:prstGeom>
          </p:spPr>
        </p:pic>
      </p:grpSp>
      <p:sp>
        <p:nvSpPr>
          <p:cNvPr id="41" name="object 41"/>
          <p:cNvSpPr txBox="1"/>
          <p:nvPr/>
        </p:nvSpPr>
        <p:spPr>
          <a:xfrm>
            <a:off x="329590" y="132334"/>
            <a:ext cx="90893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395488"/>
                </a:solidFill>
                <a:latin typeface="Arial Black"/>
                <a:cs typeface="Arial Black"/>
              </a:rPr>
              <a:t>ИТОГИ</a:t>
            </a:r>
            <a:r>
              <a:rPr sz="1800" spc="-35" dirty="0">
                <a:solidFill>
                  <a:srgbClr val="3954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395488"/>
                </a:solidFill>
                <a:latin typeface="Arial Black"/>
                <a:cs typeface="Arial Black"/>
              </a:rPr>
              <a:t>2024/2025</a:t>
            </a:r>
            <a:r>
              <a:rPr sz="1800" spc="-70" dirty="0">
                <a:solidFill>
                  <a:srgbClr val="3954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395488"/>
                </a:solidFill>
                <a:latin typeface="Arial Black"/>
                <a:cs typeface="Arial Black"/>
              </a:rPr>
              <a:t>УЧЕБНОГО</a:t>
            </a:r>
            <a:r>
              <a:rPr sz="1800" spc="-35" dirty="0">
                <a:solidFill>
                  <a:srgbClr val="3954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395488"/>
                </a:solidFill>
                <a:latin typeface="Arial Black"/>
                <a:cs typeface="Arial Black"/>
              </a:rPr>
              <a:t>ГОДА</a:t>
            </a:r>
            <a:r>
              <a:rPr sz="1800" spc="-45" dirty="0">
                <a:solidFill>
                  <a:srgbClr val="3954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395488"/>
                </a:solidFill>
                <a:latin typeface="Arial Black"/>
                <a:cs typeface="Arial Black"/>
              </a:rPr>
              <a:t>ПО</a:t>
            </a:r>
            <a:r>
              <a:rPr sz="1800" spc="-55" dirty="0">
                <a:solidFill>
                  <a:srgbClr val="395488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395488"/>
                </a:solidFill>
                <a:latin typeface="Arial Black"/>
                <a:cs typeface="Arial Black"/>
              </a:rPr>
              <a:t>ИСПОЛЬЗОВАНИЮ</a:t>
            </a:r>
            <a:r>
              <a:rPr sz="1800" spc="25" dirty="0">
                <a:solidFill>
                  <a:srgbClr val="395488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395488"/>
                </a:solidFill>
                <a:latin typeface="Arial Black"/>
                <a:cs typeface="Arial Black"/>
              </a:rPr>
              <a:t>РИС</a:t>
            </a:r>
            <a:r>
              <a:rPr sz="1800" spc="-55" dirty="0">
                <a:solidFill>
                  <a:srgbClr val="395488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395488"/>
                </a:solidFill>
                <a:latin typeface="Arial Black"/>
                <a:cs typeface="Arial Black"/>
              </a:rPr>
              <a:t>«ЭОД»</a:t>
            </a:r>
            <a:endParaRPr sz="1800">
              <a:latin typeface="Arial Black"/>
              <a:cs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82298" y="1138918"/>
            <a:ext cx="8822690" cy="81368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 fontAlgn="t"/>
            <a:r>
              <a:rPr lang="ru-RU" sz="1600" dirty="0" smtClean="0">
                <a:solidFill>
                  <a:schemeClr val="tx2"/>
                </a:solidFill>
              </a:rPr>
              <a:t>ДОЛЯ ХУНЗАХСКОГО РАЙОНА В СТАТИСТИКЕ </a:t>
            </a:r>
            <a:r>
              <a:rPr sz="1600" dirty="0" smtClean="0">
                <a:solidFill>
                  <a:schemeClr val="tx2"/>
                </a:solidFill>
              </a:rPr>
              <a:t>АВТОРИЗАЦИ</a:t>
            </a:r>
            <a:r>
              <a:rPr lang="ru-RU" sz="1600" dirty="0">
                <a:solidFill>
                  <a:schemeClr val="tx2"/>
                </a:solidFill>
              </a:rPr>
              <a:t>И</a:t>
            </a:r>
            <a:r>
              <a:rPr sz="1600" spc="-70" dirty="0" smtClean="0">
                <a:solidFill>
                  <a:schemeClr val="tx2"/>
                </a:solidFill>
              </a:rPr>
              <a:t> </a:t>
            </a:r>
            <a:r>
              <a:rPr sz="1600" dirty="0">
                <a:solidFill>
                  <a:schemeClr val="tx2"/>
                </a:solidFill>
              </a:rPr>
              <a:t>РОДИТЕЛЕЙ*</a:t>
            </a:r>
            <a:r>
              <a:rPr sz="1600" spc="-75" dirty="0">
                <a:solidFill>
                  <a:schemeClr val="tx2"/>
                </a:solidFill>
              </a:rPr>
              <a:t> </a:t>
            </a:r>
            <a:r>
              <a:rPr sz="1600" dirty="0">
                <a:solidFill>
                  <a:schemeClr val="tx2"/>
                </a:solidFill>
              </a:rPr>
              <a:t>В</a:t>
            </a:r>
            <a:r>
              <a:rPr sz="1600" spc="-15" dirty="0">
                <a:solidFill>
                  <a:schemeClr val="tx2"/>
                </a:solidFill>
              </a:rPr>
              <a:t> </a:t>
            </a:r>
            <a:r>
              <a:rPr sz="1600" dirty="0">
                <a:solidFill>
                  <a:schemeClr val="tx2"/>
                </a:solidFill>
              </a:rPr>
              <a:t>РАЗРЕЗЕ</a:t>
            </a:r>
            <a:r>
              <a:rPr sz="1600" spc="-45" dirty="0">
                <a:solidFill>
                  <a:schemeClr val="tx2"/>
                </a:solidFill>
              </a:rPr>
              <a:t> </a:t>
            </a:r>
            <a:r>
              <a:rPr sz="1600" dirty="0">
                <a:solidFill>
                  <a:schemeClr val="tx2"/>
                </a:solidFill>
              </a:rPr>
              <a:t>МУНИЦИПАЛЬНЫХ</a:t>
            </a:r>
            <a:r>
              <a:rPr sz="1600" spc="-80" dirty="0">
                <a:solidFill>
                  <a:schemeClr val="tx2"/>
                </a:solidFill>
              </a:rPr>
              <a:t> </a:t>
            </a:r>
            <a:r>
              <a:rPr sz="1600" spc="-10" dirty="0" smtClean="0">
                <a:solidFill>
                  <a:schemeClr val="tx2"/>
                </a:solidFill>
              </a:rPr>
              <a:t>ОБРАЗОВАНИЙ</a:t>
            </a:r>
            <a:r>
              <a:rPr lang="ru-RU" sz="1600" spc="-10" dirty="0" smtClean="0">
                <a:solidFill>
                  <a:schemeClr val="tx2"/>
                </a:solidFill>
              </a:rPr>
              <a:t> - </a:t>
            </a:r>
            <a:r>
              <a:rPr lang="ru-RU" dirty="0" smtClean="0">
                <a:solidFill>
                  <a:schemeClr val="tx2"/>
                </a:solidFill>
              </a:rPr>
              <a:t>20,63</a:t>
            </a:r>
            <a:r>
              <a:rPr lang="ru-RU" dirty="0">
                <a:solidFill>
                  <a:schemeClr val="tx2"/>
                </a:solidFill>
              </a:rPr>
              <a:t>%</a:t>
            </a:r>
            <a:r>
              <a:rPr lang="ru-RU" dirty="0"/>
              <a:t/>
            </a:r>
            <a:br>
              <a:rPr lang="ru-RU" dirty="0"/>
            </a:br>
            <a:endParaRPr sz="1600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5200650" y="1952602"/>
            <a:ext cx="1714500" cy="402863"/>
          </a:xfrm>
          <a:prstGeom prst="downArrow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390650" y="3725551"/>
            <a:ext cx="922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accent6">
                    <a:lumMod val="75000"/>
                  </a:schemeClr>
                </a:solidFill>
                <a:latin typeface="Arial Black"/>
                <a:ea typeface="+mj-ea"/>
                <a:cs typeface="Arial Black"/>
              </a:rPr>
              <a:t>ШКОЛЫ, НЕ ВЫСТАВИВШИЕ НИ ОДНОЙ ОЦЕНКИ</a:t>
            </a:r>
          </a:p>
        </p:txBody>
      </p:sp>
      <p:sp>
        <p:nvSpPr>
          <p:cNvPr id="14" name="Стрелка вниз 13"/>
          <p:cNvSpPr/>
          <p:nvPr/>
        </p:nvSpPr>
        <p:spPr>
          <a:xfrm>
            <a:off x="5334000" y="4226094"/>
            <a:ext cx="1186424" cy="266700"/>
          </a:xfrm>
          <a:prstGeom prst="downArrow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686050" y="4572000"/>
            <a:ext cx="6629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accent6">
                    <a:lumMod val="75000"/>
                  </a:schemeClr>
                </a:solidFill>
                <a:latin typeface="Arial Black"/>
                <a:ea typeface="+mj-ea"/>
                <a:cs typeface="Arial Black"/>
              </a:rPr>
              <a:t>1. МКОУ «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  <a:latin typeface="Arial Black"/>
                <a:ea typeface="+mj-ea"/>
                <a:cs typeface="Arial Black"/>
              </a:rPr>
              <a:t>Очлинская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  <a:latin typeface="Arial Black"/>
                <a:ea typeface="+mj-ea"/>
                <a:cs typeface="Arial Black"/>
              </a:rPr>
              <a:t> ООШ»</a:t>
            </a:r>
            <a:br>
              <a:rPr lang="ru-RU" sz="1600" dirty="0">
                <a:solidFill>
                  <a:schemeClr val="accent6">
                    <a:lumMod val="75000"/>
                  </a:schemeClr>
                </a:solidFill>
                <a:latin typeface="Arial Black"/>
                <a:ea typeface="+mj-ea"/>
                <a:cs typeface="Arial Black"/>
              </a:rPr>
            </a:br>
            <a:r>
              <a:rPr lang="ru-RU" sz="1600" dirty="0">
                <a:solidFill>
                  <a:schemeClr val="accent6">
                    <a:lumMod val="75000"/>
                  </a:schemeClr>
                </a:solidFill>
                <a:latin typeface="Arial Black"/>
                <a:ea typeface="+mj-ea"/>
                <a:cs typeface="Arial Black"/>
              </a:rPr>
              <a:t>2. МКОУ «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  <a:latin typeface="Arial Black"/>
                <a:ea typeface="+mj-ea"/>
                <a:cs typeface="Arial Black"/>
              </a:rPr>
              <a:t>Хининская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  <a:latin typeface="Arial Black"/>
                <a:ea typeface="+mj-ea"/>
                <a:cs typeface="Arial Black"/>
              </a:rPr>
              <a:t> НОШ»</a:t>
            </a:r>
            <a:br>
              <a:rPr lang="ru-RU" sz="1600" dirty="0">
                <a:solidFill>
                  <a:schemeClr val="accent6">
                    <a:lumMod val="75000"/>
                  </a:schemeClr>
                </a:solidFill>
                <a:latin typeface="Arial Black"/>
                <a:ea typeface="+mj-ea"/>
                <a:cs typeface="Arial Black"/>
              </a:rPr>
            </a:br>
            <a:r>
              <a:rPr lang="ru-RU" sz="1600" dirty="0">
                <a:solidFill>
                  <a:schemeClr val="accent6">
                    <a:lumMod val="75000"/>
                  </a:schemeClr>
                </a:solidFill>
                <a:latin typeface="Arial Black"/>
                <a:ea typeface="+mj-ea"/>
                <a:cs typeface="Arial Black"/>
              </a:rPr>
              <a:t>3. МКОУ «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  <a:latin typeface="Arial Black"/>
                <a:ea typeface="+mj-ea"/>
                <a:cs typeface="Arial Black"/>
              </a:rPr>
              <a:t>Цадинская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  <a:latin typeface="Arial Black"/>
                <a:ea typeface="+mj-ea"/>
                <a:cs typeface="Arial Black"/>
              </a:rPr>
              <a:t> ООШ» - 11 оценок за весь год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28800" y="2571955"/>
            <a:ext cx="8458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spc="-10" dirty="0">
                <a:solidFill>
                  <a:schemeClr val="tx2"/>
                </a:solidFill>
                <a:latin typeface="Arial Black"/>
                <a:ea typeface="+mj-ea"/>
                <a:cs typeface="Arial Black"/>
              </a:rPr>
              <a:t>ДОЛЯ ХУНЗАХСКОГО РАЙОНА В СТАТИСТИКЕ АВТОРИЗАЦИИ ОБУЧАЮЩИХСЯ В РАЗРЕЗЕ МУНИЦИПАЛЬНЫХ ОБРАЗОВАНИЙ – 3,92%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1277600" y="0"/>
            <a:ext cx="457200" cy="9144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77600" y="969954"/>
            <a:ext cx="457200" cy="813815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1277600" y="1839322"/>
            <a:ext cx="457200" cy="30374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2307712" y="3346337"/>
            <a:ext cx="7239000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851149" y="105127"/>
            <a:ext cx="541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2"/>
                </a:solidFill>
                <a:latin typeface="Arial Black"/>
                <a:ea typeface="+mj-ea"/>
                <a:cs typeface="Arial Black"/>
              </a:rPr>
              <a:t>ЭЛЕКТРОННОЕ </a:t>
            </a:r>
            <a:r>
              <a:rPr lang="ru-RU" sz="1600" dirty="0">
                <a:solidFill>
                  <a:schemeClr val="tx2"/>
                </a:solidFill>
                <a:latin typeface="Arial Black"/>
                <a:ea typeface="+mj-ea"/>
                <a:cs typeface="Arial Black"/>
              </a:rPr>
              <a:t>ОБРАЗОВАНИЕ ДАГЕСТАНА</a:t>
            </a:r>
          </a:p>
        </p:txBody>
      </p:sp>
      <p:grpSp>
        <p:nvGrpSpPr>
          <p:cNvPr id="27" name="object 3"/>
          <p:cNvGrpSpPr/>
          <p:nvPr/>
        </p:nvGrpSpPr>
        <p:grpSpPr>
          <a:xfrm>
            <a:off x="0" y="0"/>
            <a:ext cx="960119" cy="1012190"/>
            <a:chOff x="0" y="344712"/>
            <a:chExt cx="960119" cy="1012190"/>
          </a:xfrm>
        </p:grpSpPr>
        <p:pic>
          <p:nvPicPr>
            <p:cNvPr id="28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29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24015" y="0"/>
            <a:ext cx="5967984" cy="6857998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 dirty="0"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958088" y="1373885"/>
            <a:ext cx="4612640" cy="577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0000"/>
                </a:solidFill>
              </a:rPr>
              <a:t>В</a:t>
            </a:r>
            <a:r>
              <a:rPr sz="1800" spc="-60" dirty="0">
                <a:solidFill>
                  <a:srgbClr val="000000"/>
                </a:solidFill>
              </a:rPr>
              <a:t> </a:t>
            </a:r>
            <a:r>
              <a:rPr sz="1800" dirty="0">
                <a:solidFill>
                  <a:srgbClr val="000000"/>
                </a:solidFill>
              </a:rPr>
              <a:t>ШКОЛАХ</a:t>
            </a:r>
            <a:r>
              <a:rPr sz="1800" spc="-20" dirty="0">
                <a:solidFill>
                  <a:srgbClr val="000000"/>
                </a:solidFill>
              </a:rPr>
              <a:t> </a:t>
            </a:r>
            <a:r>
              <a:rPr sz="1800" dirty="0">
                <a:solidFill>
                  <a:srgbClr val="000000"/>
                </a:solidFill>
              </a:rPr>
              <a:t>ВСТУПЯТ</a:t>
            </a:r>
            <a:r>
              <a:rPr sz="1800" spc="-25" dirty="0">
                <a:solidFill>
                  <a:srgbClr val="000000"/>
                </a:solidFill>
              </a:rPr>
              <a:t> </a:t>
            </a:r>
            <a:r>
              <a:rPr sz="1800" dirty="0">
                <a:solidFill>
                  <a:srgbClr val="000000"/>
                </a:solidFill>
              </a:rPr>
              <a:t>В</a:t>
            </a:r>
            <a:r>
              <a:rPr sz="1800" spc="-40" dirty="0">
                <a:solidFill>
                  <a:srgbClr val="000000"/>
                </a:solidFill>
              </a:rPr>
              <a:t> </a:t>
            </a:r>
            <a:r>
              <a:rPr sz="1800" spc="-20" dirty="0">
                <a:solidFill>
                  <a:srgbClr val="000000"/>
                </a:solidFill>
              </a:rPr>
              <a:t>СИЛУ</a:t>
            </a:r>
            <a:endParaRPr sz="1800"/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800" dirty="0">
                <a:solidFill>
                  <a:srgbClr val="000000"/>
                </a:solidFill>
              </a:rPr>
              <a:t>ИЗМЕНЕНИЯ</a:t>
            </a:r>
            <a:r>
              <a:rPr sz="1800" dirty="0">
                <a:solidFill>
                  <a:srgbClr val="000000"/>
                </a:solidFill>
                <a:latin typeface="Microsoft Sans Serif"/>
                <a:cs typeface="Microsoft Sans Serif"/>
              </a:rPr>
              <a:t>,</a:t>
            </a:r>
            <a:r>
              <a:rPr sz="1800" spc="-60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утверждённые</a:t>
            </a:r>
            <a:r>
              <a:rPr sz="1800" b="1" spc="-5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Arial"/>
                <a:cs typeface="Arial"/>
              </a:rPr>
              <a:t>приказом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330"/>
              </a:spcBef>
            </a:pPr>
            <a:r>
              <a:rPr spc="-10" dirty="0"/>
              <a:t>ПРЕДУСМОТРЕНО:</a:t>
            </a:r>
          </a:p>
          <a:p>
            <a:pPr marL="299085" indent="-286385">
              <a:lnSpc>
                <a:spcPct val="100000"/>
              </a:lnSpc>
              <a:spcBef>
                <a:spcPts val="209"/>
              </a:spcBef>
              <a:buClr>
                <a:srgbClr val="000000"/>
              </a:buClr>
              <a:buFont typeface="Wingdings"/>
              <a:buChar char=""/>
              <a:tabLst>
                <a:tab pos="299085" algn="l"/>
              </a:tabLst>
            </a:pP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единое</a:t>
            </a:r>
            <a:r>
              <a:rPr sz="1500" b="1" spc="-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расписание</a:t>
            </a:r>
            <a:r>
              <a:rPr sz="1500" b="1" spc="-8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spc="-10" dirty="0">
                <a:solidFill>
                  <a:srgbClr val="001F5F"/>
                </a:solidFill>
                <a:latin typeface="Arial"/>
                <a:cs typeface="Arial"/>
              </a:rPr>
              <a:t>уроков,</a:t>
            </a:r>
            <a:endParaRPr sz="15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99085" algn="l"/>
              </a:tabLst>
            </a:pP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сокращение</a:t>
            </a:r>
            <a:r>
              <a:rPr sz="1500" b="1" spc="-7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на</a:t>
            </a:r>
            <a:r>
              <a:rPr sz="1500" b="1" spc="-5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1</a:t>
            </a:r>
            <a:r>
              <a:rPr sz="1500" b="1" spc="-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час</a:t>
            </a:r>
            <a:r>
              <a:rPr sz="1500" b="1" spc="-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spc="-10" dirty="0">
                <a:solidFill>
                  <a:srgbClr val="001F5F"/>
                </a:solidFill>
                <a:latin typeface="Arial"/>
                <a:cs typeface="Arial"/>
              </a:rPr>
              <a:t>количества</a:t>
            </a:r>
            <a:r>
              <a:rPr sz="1500" b="1" spc="-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учебных</a:t>
            </a:r>
            <a:r>
              <a:rPr sz="1500" b="1" spc="-7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часов</a:t>
            </a:r>
            <a:r>
              <a:rPr sz="1500" b="1" spc="-50" dirty="0">
                <a:solidFill>
                  <a:srgbClr val="001F5F"/>
                </a:solidFill>
                <a:latin typeface="Arial"/>
                <a:cs typeface="Arial"/>
              </a:rPr>
              <a:t> в</a:t>
            </a:r>
            <a:endParaRPr sz="1500">
              <a:latin typeface="Arial"/>
              <a:cs typeface="Arial"/>
            </a:endParaRPr>
          </a:p>
          <a:p>
            <a:pPr marL="299085">
              <a:lnSpc>
                <a:spcPct val="100000"/>
              </a:lnSpc>
            </a:pP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начальной</a:t>
            </a:r>
            <a:r>
              <a:rPr sz="1500" b="1" spc="-6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spc="-10" dirty="0">
                <a:solidFill>
                  <a:srgbClr val="001F5F"/>
                </a:solidFill>
                <a:latin typeface="Arial"/>
                <a:cs typeface="Arial"/>
              </a:rPr>
              <a:t>школе,</a:t>
            </a:r>
            <a:endParaRPr sz="1500">
              <a:latin typeface="Arial"/>
              <a:cs typeface="Arial"/>
            </a:endParaRPr>
          </a:p>
          <a:p>
            <a:pPr marL="299085" marR="86360" indent="-287020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99085" algn="l"/>
              </a:tabLst>
            </a:pP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ограничение</a:t>
            </a:r>
            <a:r>
              <a:rPr sz="1500" b="1" spc="-6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числа</a:t>
            </a:r>
            <a:r>
              <a:rPr sz="1500" b="1" spc="-7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spc="-10" dirty="0">
                <a:solidFill>
                  <a:srgbClr val="001F5F"/>
                </a:solidFill>
                <a:latin typeface="Arial"/>
                <a:cs typeface="Arial"/>
              </a:rPr>
              <a:t>контрольных</a:t>
            </a:r>
            <a:r>
              <a:rPr sz="1500" b="1" spc="-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и</a:t>
            </a:r>
            <a:r>
              <a:rPr sz="15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spc="-10" dirty="0">
                <a:solidFill>
                  <a:srgbClr val="001F5F"/>
                </a:solidFill>
                <a:latin typeface="Arial"/>
                <a:cs typeface="Arial"/>
              </a:rPr>
              <a:t>проверочных работ,</a:t>
            </a:r>
            <a:endParaRPr sz="15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99085" algn="l"/>
              </a:tabLst>
            </a:pP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изменения</a:t>
            </a:r>
            <a:r>
              <a:rPr sz="1500" b="1" spc="-5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в</a:t>
            </a:r>
            <a:r>
              <a:rPr sz="1500" b="1" spc="-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spc="-10" dirty="0">
                <a:solidFill>
                  <a:srgbClr val="001F5F"/>
                </a:solidFill>
                <a:latin typeface="Arial"/>
                <a:cs typeface="Arial"/>
              </a:rPr>
              <a:t>преподавании</a:t>
            </a:r>
            <a:r>
              <a:rPr sz="1500" b="1" spc="-9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истории </a:t>
            </a:r>
            <a:r>
              <a:rPr sz="1500" b="1" spc="-50" dirty="0">
                <a:solidFill>
                  <a:srgbClr val="001F5F"/>
                </a:solidFill>
                <a:latin typeface="Arial"/>
                <a:cs typeface="Arial"/>
              </a:rPr>
              <a:t>и</a:t>
            </a:r>
            <a:endParaRPr sz="1500">
              <a:latin typeface="Arial"/>
              <a:cs typeface="Arial"/>
            </a:endParaRPr>
          </a:p>
          <a:p>
            <a:pPr marL="299085">
              <a:lnSpc>
                <a:spcPct val="100000"/>
              </a:lnSpc>
              <a:spcBef>
                <a:spcPts val="5"/>
              </a:spcBef>
            </a:pPr>
            <a:r>
              <a:rPr sz="1500" b="1" spc="-10" dirty="0">
                <a:solidFill>
                  <a:srgbClr val="001F5F"/>
                </a:solidFill>
                <a:latin typeface="Arial"/>
                <a:cs typeface="Arial"/>
              </a:rPr>
              <a:t>обществознания,</a:t>
            </a:r>
            <a:endParaRPr sz="15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99085" algn="l"/>
              </a:tabLst>
            </a:pPr>
            <a:r>
              <a:rPr sz="1500" b="1" spc="-10" dirty="0">
                <a:solidFill>
                  <a:srgbClr val="001F5F"/>
                </a:solidFill>
                <a:latin typeface="Arial"/>
                <a:cs typeface="Arial"/>
              </a:rPr>
              <a:t>цифровизация</a:t>
            </a:r>
            <a:r>
              <a:rPr sz="1500" b="1" spc="-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spc="-10" dirty="0">
                <a:solidFill>
                  <a:srgbClr val="001F5F"/>
                </a:solidFill>
                <a:latin typeface="Arial"/>
                <a:cs typeface="Arial"/>
              </a:rPr>
              <a:t>образования</a:t>
            </a:r>
            <a:r>
              <a:rPr sz="1500" b="1" spc="-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в части</a:t>
            </a:r>
            <a:r>
              <a:rPr sz="1500" b="1" spc="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spc="-10" dirty="0">
                <a:solidFill>
                  <a:srgbClr val="001F5F"/>
                </a:solidFill>
                <a:latin typeface="Arial"/>
                <a:cs typeface="Arial"/>
              </a:rPr>
              <a:t>интеграции</a:t>
            </a:r>
            <a:endParaRPr sz="1500">
              <a:latin typeface="Arial"/>
              <a:cs typeface="Arial"/>
            </a:endParaRPr>
          </a:p>
          <a:p>
            <a:pPr marL="299085" marR="37465">
              <a:lnSpc>
                <a:spcPct val="100000"/>
              </a:lnSpc>
            </a:pPr>
            <a:r>
              <a:rPr sz="1500" b="1" spc="-10" dirty="0">
                <a:solidFill>
                  <a:srgbClr val="001F5F"/>
                </a:solidFill>
                <a:latin typeface="Arial"/>
                <a:cs typeface="Arial"/>
              </a:rPr>
              <a:t>«Сферума»</a:t>
            </a:r>
            <a:r>
              <a:rPr sz="15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на</a:t>
            </a:r>
            <a:r>
              <a:rPr sz="1500" b="1" spc="-9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spc="-10" dirty="0">
                <a:solidFill>
                  <a:srgbClr val="001F5F"/>
                </a:solidFill>
                <a:latin typeface="Arial"/>
                <a:cs typeface="Arial"/>
              </a:rPr>
              <a:t>платформу</a:t>
            </a:r>
            <a:r>
              <a:rPr sz="15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нового</a:t>
            </a:r>
            <a:r>
              <a:rPr sz="1500" b="1" spc="-9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spc="-10" dirty="0">
                <a:solidFill>
                  <a:srgbClr val="001F5F"/>
                </a:solidFill>
                <a:latin typeface="Arial"/>
                <a:cs typeface="Arial"/>
              </a:rPr>
              <a:t>национального мессенджера</a:t>
            </a:r>
            <a:r>
              <a:rPr sz="1500" b="1" spc="-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МАХ</a:t>
            </a:r>
            <a:r>
              <a:rPr sz="1500" b="1" spc="-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01F5F"/>
                </a:solidFill>
                <a:latin typeface="Arial"/>
                <a:cs typeface="Arial"/>
              </a:rPr>
              <a:t>и</a:t>
            </a:r>
            <a:r>
              <a:rPr sz="1500" b="1" spc="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500" b="1" spc="-25" dirty="0">
                <a:solidFill>
                  <a:srgbClr val="001F5F"/>
                </a:solidFill>
                <a:latin typeface="Arial"/>
                <a:cs typeface="Arial"/>
              </a:rPr>
              <a:t>др.</a:t>
            </a:r>
            <a:endParaRPr sz="15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58088" y="1931923"/>
            <a:ext cx="438531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001F5F"/>
                </a:solidFill>
                <a:latin typeface="Arial"/>
                <a:cs typeface="Arial"/>
              </a:rPr>
              <a:t>Минпросвещения</a:t>
            </a:r>
            <a:r>
              <a:rPr sz="1800" b="1" spc="-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России</a:t>
            </a:r>
            <a:r>
              <a:rPr sz="1800" b="1" spc="-5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от</a:t>
            </a:r>
            <a:r>
              <a:rPr sz="1800" b="1" spc="-5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9</a:t>
            </a:r>
            <a:r>
              <a:rPr sz="1800" b="1" spc="-7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001F5F"/>
                </a:solidFill>
                <a:latin typeface="Arial"/>
                <a:cs typeface="Arial"/>
              </a:rPr>
              <a:t>октября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2024</a:t>
            </a:r>
            <a:r>
              <a:rPr sz="1800" b="1" spc="-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1F5F"/>
                </a:solidFill>
                <a:latin typeface="Arial"/>
                <a:cs typeface="Arial"/>
              </a:rPr>
              <a:t>года</a:t>
            </a:r>
            <a:r>
              <a:rPr sz="1800" b="1" spc="-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001F5F"/>
                </a:solidFill>
                <a:latin typeface="Arial"/>
                <a:cs typeface="Arial"/>
              </a:rPr>
              <a:t>№704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58088" y="908430"/>
            <a:ext cx="2289175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i="1" dirty="0">
                <a:latin typeface="Arial"/>
                <a:cs typeface="Arial"/>
              </a:rPr>
              <a:t>с</a:t>
            </a:r>
            <a:r>
              <a:rPr sz="1600" i="1" spc="-30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1</a:t>
            </a:r>
            <a:r>
              <a:rPr sz="1600" i="1" spc="-25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сентября</a:t>
            </a:r>
            <a:r>
              <a:rPr sz="1600" i="1" spc="-55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2025</a:t>
            </a:r>
            <a:r>
              <a:rPr sz="1600" i="1" spc="-25" dirty="0">
                <a:latin typeface="Arial"/>
                <a:cs typeface="Arial"/>
              </a:rPr>
              <a:t> </a:t>
            </a:r>
            <a:r>
              <a:rPr sz="1600" i="1" spc="-20" dirty="0">
                <a:latin typeface="Arial"/>
                <a:cs typeface="Arial"/>
              </a:rPr>
              <a:t>года</a:t>
            </a:r>
            <a:endParaRPr sz="1600">
              <a:latin typeface="Arial"/>
              <a:cs typeface="Arial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76949" y="1228344"/>
            <a:ext cx="5295265" cy="1454150"/>
            <a:chOff x="276949" y="1228344"/>
            <a:chExt cx="5295265" cy="1454150"/>
          </a:xfrm>
        </p:grpSpPr>
        <p:sp>
          <p:nvSpPr>
            <p:cNvPr id="16" name="object 16"/>
            <p:cNvSpPr/>
            <p:nvPr/>
          </p:nvSpPr>
          <p:spPr>
            <a:xfrm>
              <a:off x="832104" y="1234440"/>
              <a:ext cx="4733925" cy="1442085"/>
            </a:xfrm>
            <a:custGeom>
              <a:avLst/>
              <a:gdLst/>
              <a:ahLst/>
              <a:cxnLst/>
              <a:rect l="l" t="t" r="r" b="b"/>
              <a:pathLst>
                <a:path w="4733925" h="1442085">
                  <a:moveTo>
                    <a:pt x="0" y="147827"/>
                  </a:moveTo>
                  <a:lnTo>
                    <a:pt x="7534" y="101096"/>
                  </a:lnTo>
                  <a:lnTo>
                    <a:pt x="28514" y="60514"/>
                  </a:lnTo>
                  <a:lnTo>
                    <a:pt x="60506" y="28517"/>
                  </a:lnTo>
                  <a:lnTo>
                    <a:pt x="101076" y="7534"/>
                  </a:lnTo>
                  <a:lnTo>
                    <a:pt x="147789" y="0"/>
                  </a:lnTo>
                  <a:lnTo>
                    <a:pt x="4585716" y="0"/>
                  </a:lnTo>
                  <a:lnTo>
                    <a:pt x="4632447" y="7534"/>
                  </a:lnTo>
                  <a:lnTo>
                    <a:pt x="4673029" y="28517"/>
                  </a:lnTo>
                  <a:lnTo>
                    <a:pt x="4705026" y="60514"/>
                  </a:lnTo>
                  <a:lnTo>
                    <a:pt x="4726009" y="101096"/>
                  </a:lnTo>
                  <a:lnTo>
                    <a:pt x="4733544" y="147827"/>
                  </a:lnTo>
                  <a:lnTo>
                    <a:pt x="4733544" y="1293876"/>
                  </a:lnTo>
                  <a:lnTo>
                    <a:pt x="4726009" y="1340607"/>
                  </a:lnTo>
                  <a:lnTo>
                    <a:pt x="4705026" y="1381189"/>
                  </a:lnTo>
                  <a:lnTo>
                    <a:pt x="4673029" y="1413186"/>
                  </a:lnTo>
                  <a:lnTo>
                    <a:pt x="4632447" y="1434169"/>
                  </a:lnTo>
                  <a:lnTo>
                    <a:pt x="4585716" y="1441704"/>
                  </a:lnTo>
                  <a:lnTo>
                    <a:pt x="147789" y="1441704"/>
                  </a:lnTo>
                  <a:lnTo>
                    <a:pt x="101076" y="1434169"/>
                  </a:lnTo>
                  <a:lnTo>
                    <a:pt x="60506" y="1413186"/>
                  </a:lnTo>
                  <a:lnTo>
                    <a:pt x="28514" y="1381189"/>
                  </a:lnTo>
                  <a:lnTo>
                    <a:pt x="7534" y="1340607"/>
                  </a:lnTo>
                  <a:lnTo>
                    <a:pt x="0" y="1293876"/>
                  </a:lnTo>
                  <a:lnTo>
                    <a:pt x="0" y="147827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93456" y="1569703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059423" y="0"/>
            <a:ext cx="6132830" cy="6858000"/>
            <a:chOff x="6059423" y="0"/>
            <a:chExt cx="613283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59423" y="0"/>
              <a:ext cx="6132576" cy="68579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1722608" y="1283208"/>
              <a:ext cx="262255" cy="3310254"/>
            </a:xfrm>
            <a:custGeom>
              <a:avLst/>
              <a:gdLst/>
              <a:ahLst/>
              <a:cxnLst/>
              <a:rect l="l" t="t" r="r" b="b"/>
              <a:pathLst>
                <a:path w="262254" h="3310254">
                  <a:moveTo>
                    <a:pt x="262127" y="0"/>
                  </a:moveTo>
                  <a:lnTo>
                    <a:pt x="0" y="0"/>
                  </a:lnTo>
                  <a:lnTo>
                    <a:pt x="0" y="3310128"/>
                  </a:lnTo>
                  <a:lnTo>
                    <a:pt x="262127" y="3310128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0" y="0"/>
            <a:ext cx="12076430" cy="6577965"/>
            <a:chOff x="0" y="0"/>
            <a:chExt cx="12076430" cy="657796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1716511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187952"/>
              <a:ext cx="7443215" cy="187147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706111"/>
              <a:ext cx="7229855" cy="1871472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850798" y="2100529"/>
            <a:ext cx="4057015" cy="1407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Black"/>
                <a:cs typeface="Arial Black"/>
              </a:rPr>
              <a:t>ПРИОРИТЕТНАЯ</a:t>
            </a:r>
            <a:r>
              <a:rPr sz="1800" spc="-50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ЗАДАЧА</a:t>
            </a:r>
            <a:endParaRPr sz="1800">
              <a:latin typeface="Arial Black"/>
              <a:cs typeface="Arial Black"/>
            </a:endParaRPr>
          </a:p>
          <a:p>
            <a:pPr marL="12700" marR="5080">
              <a:lnSpc>
                <a:spcPct val="100000"/>
              </a:lnSpc>
              <a:spcBef>
                <a:spcPts val="75"/>
              </a:spcBef>
            </a:pPr>
            <a:r>
              <a:rPr sz="1800" spc="-10" dirty="0">
                <a:latin typeface="Microsoft Sans Serif"/>
                <a:cs typeface="Microsoft Sans Serif"/>
              </a:rPr>
              <a:t>обеспечение</a:t>
            </a:r>
            <a:r>
              <a:rPr sz="1800" spc="-8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честной,</a:t>
            </a:r>
            <a:r>
              <a:rPr sz="1800" spc="-6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прозрачной, </a:t>
            </a:r>
            <a:r>
              <a:rPr sz="1800" spc="-20" dirty="0">
                <a:latin typeface="Microsoft Sans Serif"/>
                <a:cs typeface="Microsoft Sans Serif"/>
              </a:rPr>
              <a:t>объективной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процедуры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проведения государственной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итоговой</a:t>
            </a:r>
            <a:r>
              <a:rPr sz="1800" spc="-7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аттестации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1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9-х классах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10" dirty="0">
                <a:latin typeface="Microsoft Sans Serif"/>
                <a:cs typeface="Microsoft Sans Serif"/>
              </a:rPr>
              <a:t> </a:t>
            </a:r>
            <a:r>
              <a:rPr sz="1800" spc="-50" dirty="0">
                <a:latin typeface="Microsoft Sans Serif"/>
                <a:cs typeface="Microsoft Sans Serif"/>
              </a:rPr>
              <a:t>11-</a:t>
            </a:r>
            <a:r>
              <a:rPr sz="1800" dirty="0">
                <a:latin typeface="Microsoft Sans Serif"/>
                <a:cs typeface="Microsoft Sans Serif"/>
              </a:rPr>
              <a:t>х </a:t>
            </a:r>
            <a:r>
              <a:rPr sz="1800" spc="-10" dirty="0">
                <a:latin typeface="Microsoft Sans Serif"/>
                <a:cs typeface="Microsoft Sans Serif"/>
              </a:rPr>
              <a:t>классах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04381" y="1871472"/>
            <a:ext cx="5151755" cy="1859280"/>
            <a:chOff x="304381" y="1871472"/>
            <a:chExt cx="5151755" cy="1859280"/>
          </a:xfrm>
        </p:grpSpPr>
        <p:sp>
          <p:nvSpPr>
            <p:cNvPr id="13" name="object 13"/>
            <p:cNvSpPr/>
            <p:nvPr/>
          </p:nvSpPr>
          <p:spPr>
            <a:xfrm>
              <a:off x="633984" y="1877568"/>
              <a:ext cx="4815840" cy="1847214"/>
            </a:xfrm>
            <a:custGeom>
              <a:avLst/>
              <a:gdLst/>
              <a:ahLst/>
              <a:cxnLst/>
              <a:rect l="l" t="t" r="r" b="b"/>
              <a:pathLst>
                <a:path w="4815840" h="1847214">
                  <a:moveTo>
                    <a:pt x="0" y="189357"/>
                  </a:moveTo>
                  <a:lnTo>
                    <a:pt x="6763" y="138994"/>
                  </a:lnTo>
                  <a:lnTo>
                    <a:pt x="25851" y="93754"/>
                  </a:lnTo>
                  <a:lnTo>
                    <a:pt x="55457" y="55435"/>
                  </a:lnTo>
                  <a:lnTo>
                    <a:pt x="93778" y="25837"/>
                  </a:lnTo>
                  <a:lnTo>
                    <a:pt x="139009" y="6759"/>
                  </a:lnTo>
                  <a:lnTo>
                    <a:pt x="189344" y="0"/>
                  </a:lnTo>
                  <a:lnTo>
                    <a:pt x="4626483" y="0"/>
                  </a:lnTo>
                  <a:lnTo>
                    <a:pt x="4676845" y="6759"/>
                  </a:lnTo>
                  <a:lnTo>
                    <a:pt x="4722085" y="25837"/>
                  </a:lnTo>
                  <a:lnTo>
                    <a:pt x="4760404" y="55435"/>
                  </a:lnTo>
                  <a:lnTo>
                    <a:pt x="4790002" y="93754"/>
                  </a:lnTo>
                  <a:lnTo>
                    <a:pt x="4809080" y="138994"/>
                  </a:lnTo>
                  <a:lnTo>
                    <a:pt x="4815840" y="189357"/>
                  </a:lnTo>
                  <a:lnTo>
                    <a:pt x="4815840" y="1657731"/>
                  </a:lnTo>
                  <a:lnTo>
                    <a:pt x="4809080" y="1708093"/>
                  </a:lnTo>
                  <a:lnTo>
                    <a:pt x="4790002" y="1753333"/>
                  </a:lnTo>
                  <a:lnTo>
                    <a:pt x="4760404" y="1791652"/>
                  </a:lnTo>
                  <a:lnTo>
                    <a:pt x="4722085" y="1821250"/>
                  </a:lnTo>
                  <a:lnTo>
                    <a:pt x="4676845" y="1840328"/>
                  </a:lnTo>
                  <a:lnTo>
                    <a:pt x="4626483" y="1847088"/>
                  </a:lnTo>
                  <a:lnTo>
                    <a:pt x="189344" y="1847088"/>
                  </a:lnTo>
                  <a:lnTo>
                    <a:pt x="139009" y="1840328"/>
                  </a:lnTo>
                  <a:lnTo>
                    <a:pt x="93778" y="1821250"/>
                  </a:lnTo>
                  <a:lnTo>
                    <a:pt x="55457" y="1791652"/>
                  </a:lnTo>
                  <a:lnTo>
                    <a:pt x="25851" y="1753333"/>
                  </a:lnTo>
                  <a:lnTo>
                    <a:pt x="6763" y="1708093"/>
                  </a:lnTo>
                  <a:lnTo>
                    <a:pt x="0" y="1657731"/>
                  </a:lnTo>
                  <a:lnTo>
                    <a:pt x="0" y="189357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20888" y="2505439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10" dirty="0"/>
              <a:t>ГОСУДАРСТВЕННАЯ</a:t>
            </a:r>
            <a:r>
              <a:rPr spc="-50" dirty="0"/>
              <a:t> </a:t>
            </a:r>
            <a:r>
              <a:rPr spc="-10" dirty="0"/>
              <a:t>ИТОГОВАЯ</a:t>
            </a:r>
          </a:p>
          <a:p>
            <a:pPr marL="12700">
              <a:lnSpc>
                <a:spcPct val="100000"/>
              </a:lnSpc>
            </a:pPr>
            <a:r>
              <a:rPr spc="-10" dirty="0"/>
              <a:t>АТТЕСТАЦИЯ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141720" y="0"/>
            <a:ext cx="6050280" cy="6858000"/>
            <a:chOff x="6141720" y="0"/>
            <a:chExt cx="605028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41720" y="0"/>
              <a:ext cx="6050280" cy="68579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1722608" y="1283208"/>
              <a:ext cx="262255" cy="3310254"/>
            </a:xfrm>
            <a:custGeom>
              <a:avLst/>
              <a:gdLst/>
              <a:ahLst/>
              <a:cxnLst/>
              <a:rect l="l" t="t" r="r" b="b"/>
              <a:pathLst>
                <a:path w="262254" h="3310254">
                  <a:moveTo>
                    <a:pt x="262127" y="0"/>
                  </a:moveTo>
                  <a:lnTo>
                    <a:pt x="0" y="0"/>
                  </a:lnTo>
                  <a:lnTo>
                    <a:pt x="0" y="3310128"/>
                  </a:lnTo>
                  <a:lnTo>
                    <a:pt x="262127" y="3310128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853236" y="1428369"/>
            <a:ext cx="4838700" cy="1035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065"/>
              </a:lnSpc>
              <a:spcBef>
                <a:spcPts val="100"/>
              </a:spcBef>
            </a:pPr>
            <a:r>
              <a:rPr sz="1800" spc="-10" dirty="0">
                <a:latin typeface="Arial Black"/>
                <a:cs typeface="Arial Black"/>
              </a:rPr>
              <a:t>ПОЛОЖИТЕЛЬНАЯ</a:t>
            </a:r>
            <a:r>
              <a:rPr sz="1800" spc="-50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ДИНАМИКА</a:t>
            </a:r>
            <a:endParaRPr sz="1800" dirty="0">
              <a:latin typeface="Arial Black"/>
              <a:cs typeface="Arial Black"/>
            </a:endParaRPr>
          </a:p>
          <a:p>
            <a:pPr marL="12700" marR="5080">
              <a:lnSpc>
                <a:spcPct val="88400"/>
              </a:lnSpc>
              <a:spcBef>
                <a:spcPts val="155"/>
              </a:spcBef>
            </a:pPr>
            <a:r>
              <a:rPr sz="1800" spc="-25" dirty="0">
                <a:latin typeface="Microsoft Sans Serif"/>
                <a:cs typeface="Microsoft Sans Serif"/>
              </a:rPr>
              <a:t>практически</a:t>
            </a:r>
            <a:r>
              <a:rPr sz="1800" spc="-7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по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всем</a:t>
            </a:r>
            <a:r>
              <a:rPr sz="1800" spc="-25" dirty="0">
                <a:latin typeface="Microsoft Sans Serif"/>
                <a:cs typeface="Microsoft Sans Serif"/>
              </a:rPr>
              <a:t> предметам </a:t>
            </a:r>
            <a:r>
              <a:rPr sz="1800" dirty="0">
                <a:latin typeface="Microsoft Sans Serif"/>
                <a:cs typeface="Microsoft Sans Serif"/>
              </a:rPr>
              <a:t>от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0,1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до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spc="-25" dirty="0">
                <a:latin typeface="Microsoft Sans Serif"/>
                <a:cs typeface="Microsoft Sans Serif"/>
              </a:rPr>
              <a:t>1% </a:t>
            </a:r>
            <a:r>
              <a:rPr sz="1800" i="1" dirty="0">
                <a:latin typeface="Arial"/>
                <a:cs typeface="Arial"/>
              </a:rPr>
              <a:t>(искл.</a:t>
            </a:r>
            <a:r>
              <a:rPr sz="1800" i="1" spc="-45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ЕГЭ</a:t>
            </a:r>
            <a:r>
              <a:rPr sz="1800" i="1" spc="-20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–</a:t>
            </a:r>
            <a:r>
              <a:rPr sz="1800" i="1" spc="-40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литература,</a:t>
            </a:r>
            <a:r>
              <a:rPr sz="1800" i="1" spc="-40" dirty="0">
                <a:latin typeface="Arial"/>
                <a:cs typeface="Arial"/>
              </a:rPr>
              <a:t> </a:t>
            </a:r>
            <a:r>
              <a:rPr sz="1800" i="1" spc="-10" dirty="0">
                <a:latin typeface="Arial"/>
                <a:cs typeface="Arial"/>
              </a:rPr>
              <a:t>информатика, </a:t>
            </a:r>
            <a:r>
              <a:rPr sz="1800" i="1" dirty="0">
                <a:latin typeface="Arial"/>
                <a:cs typeface="Arial"/>
              </a:rPr>
              <a:t>ОГЭ</a:t>
            </a:r>
            <a:r>
              <a:rPr sz="1800" i="1" spc="-15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–</a:t>
            </a:r>
            <a:r>
              <a:rPr sz="1800" i="1" spc="-30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информатика</a:t>
            </a:r>
            <a:r>
              <a:rPr sz="1800" i="1" spc="-30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и</a:t>
            </a:r>
            <a:r>
              <a:rPr sz="1800" i="1" spc="-15" dirty="0">
                <a:latin typeface="Arial"/>
                <a:cs typeface="Arial"/>
              </a:rPr>
              <a:t> </a:t>
            </a:r>
            <a:r>
              <a:rPr sz="1800" i="1" spc="-10" dirty="0">
                <a:latin typeface="Arial"/>
                <a:cs typeface="Arial"/>
              </a:rPr>
              <a:t>математика)</a:t>
            </a:r>
            <a:endParaRPr sz="1800" dirty="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0" y="344712"/>
            <a:ext cx="5873750" cy="2316480"/>
            <a:chOff x="0" y="344712"/>
            <a:chExt cx="5873750" cy="231648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661416" y="1304543"/>
              <a:ext cx="5206365" cy="1350645"/>
            </a:xfrm>
            <a:custGeom>
              <a:avLst/>
              <a:gdLst/>
              <a:ahLst/>
              <a:cxnLst/>
              <a:rect l="l" t="t" r="r" b="b"/>
              <a:pathLst>
                <a:path w="5206365" h="1350645">
                  <a:moveTo>
                    <a:pt x="0" y="138429"/>
                  </a:moveTo>
                  <a:lnTo>
                    <a:pt x="7057" y="94674"/>
                  </a:lnTo>
                  <a:lnTo>
                    <a:pt x="26707" y="56674"/>
                  </a:lnTo>
                  <a:lnTo>
                    <a:pt x="56671" y="26708"/>
                  </a:lnTo>
                  <a:lnTo>
                    <a:pt x="94668" y="7057"/>
                  </a:lnTo>
                  <a:lnTo>
                    <a:pt x="138417" y="0"/>
                  </a:lnTo>
                  <a:lnTo>
                    <a:pt x="5067554" y="0"/>
                  </a:lnTo>
                  <a:lnTo>
                    <a:pt x="5111309" y="7057"/>
                  </a:lnTo>
                  <a:lnTo>
                    <a:pt x="5149309" y="26708"/>
                  </a:lnTo>
                  <a:lnTo>
                    <a:pt x="5179275" y="56674"/>
                  </a:lnTo>
                  <a:lnTo>
                    <a:pt x="5198926" y="94674"/>
                  </a:lnTo>
                  <a:lnTo>
                    <a:pt x="5205984" y="138429"/>
                  </a:lnTo>
                  <a:lnTo>
                    <a:pt x="5205984" y="1211833"/>
                  </a:lnTo>
                  <a:lnTo>
                    <a:pt x="5198926" y="1255589"/>
                  </a:lnTo>
                  <a:lnTo>
                    <a:pt x="5179275" y="1293589"/>
                  </a:lnTo>
                  <a:lnTo>
                    <a:pt x="5149309" y="1323555"/>
                  </a:lnTo>
                  <a:lnTo>
                    <a:pt x="5111309" y="1343206"/>
                  </a:lnTo>
                  <a:lnTo>
                    <a:pt x="5067554" y="1350264"/>
                  </a:lnTo>
                  <a:lnTo>
                    <a:pt x="138417" y="1350264"/>
                  </a:lnTo>
                  <a:lnTo>
                    <a:pt x="94668" y="1343206"/>
                  </a:lnTo>
                  <a:lnTo>
                    <a:pt x="56671" y="1323555"/>
                  </a:lnTo>
                  <a:lnTo>
                    <a:pt x="26707" y="1293589"/>
                  </a:lnTo>
                  <a:lnTo>
                    <a:pt x="7057" y="1255589"/>
                  </a:lnTo>
                  <a:lnTo>
                    <a:pt x="0" y="1211833"/>
                  </a:lnTo>
                  <a:lnTo>
                    <a:pt x="0" y="138429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84312" y="1606279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834339" y="3177362"/>
            <a:ext cx="4993005" cy="1276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065"/>
              </a:lnSpc>
              <a:spcBef>
                <a:spcPts val="100"/>
              </a:spcBef>
            </a:pPr>
            <a:r>
              <a:rPr sz="1800" dirty="0">
                <a:latin typeface="Arial Black"/>
                <a:cs typeface="Arial Black"/>
              </a:rPr>
              <a:t>НАБЛЮДАЕТСЯ</a:t>
            </a:r>
            <a:r>
              <a:rPr sz="1800" spc="-90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СТАБИЛЬНЫЙ</a:t>
            </a:r>
            <a:r>
              <a:rPr sz="1800" spc="-85" dirty="0">
                <a:latin typeface="Arial Black"/>
                <a:cs typeface="Arial Black"/>
              </a:rPr>
              <a:t> </a:t>
            </a:r>
            <a:r>
              <a:rPr sz="1800" spc="-20" dirty="0">
                <a:latin typeface="Arial Black"/>
                <a:cs typeface="Arial Black"/>
              </a:rPr>
              <a:t>РОСТ</a:t>
            </a:r>
            <a:endParaRPr sz="1800">
              <a:latin typeface="Arial Black"/>
              <a:cs typeface="Arial Black"/>
            </a:endParaRPr>
          </a:p>
          <a:p>
            <a:pPr marL="12700" marR="5080">
              <a:lnSpc>
                <a:spcPct val="88200"/>
              </a:lnSpc>
              <a:spcBef>
                <a:spcPts val="160"/>
              </a:spcBef>
            </a:pPr>
            <a:r>
              <a:rPr sz="1800" dirty="0">
                <a:latin typeface="Microsoft Sans Serif"/>
                <a:cs typeface="Microsoft Sans Serif"/>
              </a:rPr>
              <a:t>высоких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spc="-35" dirty="0">
                <a:latin typeface="Microsoft Sans Serif"/>
                <a:cs typeface="Microsoft Sans Serif"/>
              </a:rPr>
              <a:t>результатов</a:t>
            </a:r>
            <a:r>
              <a:rPr sz="1800" spc="4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(от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80</a:t>
            </a:r>
            <a:r>
              <a:rPr sz="1800" spc="-3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баллов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выше)</a:t>
            </a:r>
            <a:r>
              <a:rPr sz="1800" spc="15" dirty="0">
                <a:latin typeface="Microsoft Sans Serif"/>
                <a:cs typeface="Microsoft Sans Serif"/>
              </a:rPr>
              <a:t> </a:t>
            </a:r>
            <a:r>
              <a:rPr sz="1800" spc="-25" dirty="0">
                <a:latin typeface="Microsoft Sans Serif"/>
                <a:cs typeface="Microsoft Sans Serif"/>
              </a:rPr>
              <a:t>по предметам</a:t>
            </a:r>
            <a:r>
              <a:rPr sz="1800" spc="-6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химия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информатика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i="1" dirty="0">
                <a:latin typeface="Arial"/>
                <a:cs typeface="Arial"/>
              </a:rPr>
              <a:t>(в</a:t>
            </a:r>
            <a:r>
              <a:rPr sz="1800" i="1" spc="-45" dirty="0">
                <a:latin typeface="Arial"/>
                <a:cs typeface="Arial"/>
              </a:rPr>
              <a:t> </a:t>
            </a:r>
            <a:r>
              <a:rPr sz="1800" i="1" spc="-25" dirty="0">
                <a:latin typeface="Arial"/>
                <a:cs typeface="Arial"/>
              </a:rPr>
              <a:t>том </a:t>
            </a:r>
            <a:r>
              <a:rPr sz="1800" i="1" dirty="0">
                <a:latin typeface="Arial"/>
                <a:cs typeface="Arial"/>
              </a:rPr>
              <a:t>числе</a:t>
            </a:r>
            <a:r>
              <a:rPr sz="1800" i="1" spc="-50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100-балльников</a:t>
            </a:r>
            <a:r>
              <a:rPr sz="1800" i="1" spc="-35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по</a:t>
            </a:r>
            <a:r>
              <a:rPr sz="1800" i="1" spc="-45" dirty="0">
                <a:latin typeface="Arial"/>
                <a:cs typeface="Arial"/>
              </a:rPr>
              <a:t> </a:t>
            </a:r>
            <a:r>
              <a:rPr sz="1800" i="1" spc="-10" dirty="0">
                <a:latin typeface="Arial"/>
                <a:cs typeface="Arial"/>
              </a:rPr>
              <a:t>химии, </a:t>
            </a:r>
            <a:r>
              <a:rPr sz="1800" i="1" dirty="0">
                <a:latin typeface="Arial"/>
                <a:cs typeface="Arial"/>
              </a:rPr>
              <a:t>информатике,</a:t>
            </a:r>
            <a:r>
              <a:rPr sz="1800" i="1" spc="-60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профильной</a:t>
            </a:r>
            <a:r>
              <a:rPr sz="1800" i="1" spc="-60" dirty="0">
                <a:latin typeface="Arial"/>
                <a:cs typeface="Arial"/>
              </a:rPr>
              <a:t> </a:t>
            </a:r>
            <a:r>
              <a:rPr sz="1800" i="1" spc="-10" dirty="0">
                <a:latin typeface="Arial"/>
                <a:cs typeface="Arial"/>
              </a:rPr>
              <a:t>математике)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172669" y="3029134"/>
            <a:ext cx="5654675" cy="1603375"/>
            <a:chOff x="200749" y="2996183"/>
            <a:chExt cx="5654675" cy="1603375"/>
          </a:xfrm>
        </p:grpSpPr>
        <p:sp>
          <p:nvSpPr>
            <p:cNvPr id="17" name="object 17"/>
            <p:cNvSpPr/>
            <p:nvPr/>
          </p:nvSpPr>
          <p:spPr>
            <a:xfrm>
              <a:off x="643128" y="3002279"/>
              <a:ext cx="5206365" cy="1591310"/>
            </a:xfrm>
            <a:custGeom>
              <a:avLst/>
              <a:gdLst/>
              <a:ahLst/>
              <a:cxnLst/>
              <a:rect l="l" t="t" r="r" b="b"/>
              <a:pathLst>
                <a:path w="5206365" h="1591310">
                  <a:moveTo>
                    <a:pt x="0" y="163068"/>
                  </a:moveTo>
                  <a:lnTo>
                    <a:pt x="5826" y="119723"/>
                  </a:lnTo>
                  <a:lnTo>
                    <a:pt x="22268" y="80772"/>
                  </a:lnTo>
                  <a:lnTo>
                    <a:pt x="47771" y="47767"/>
                  </a:lnTo>
                  <a:lnTo>
                    <a:pt x="80779" y="22267"/>
                  </a:lnTo>
                  <a:lnTo>
                    <a:pt x="119738" y="5826"/>
                  </a:lnTo>
                  <a:lnTo>
                    <a:pt x="163093" y="0"/>
                  </a:lnTo>
                  <a:lnTo>
                    <a:pt x="5042916" y="0"/>
                  </a:lnTo>
                  <a:lnTo>
                    <a:pt x="5086260" y="5826"/>
                  </a:lnTo>
                  <a:lnTo>
                    <a:pt x="5125212" y="22267"/>
                  </a:lnTo>
                  <a:lnTo>
                    <a:pt x="5158216" y="47767"/>
                  </a:lnTo>
                  <a:lnTo>
                    <a:pt x="5183716" y="80772"/>
                  </a:lnTo>
                  <a:lnTo>
                    <a:pt x="5200157" y="119723"/>
                  </a:lnTo>
                  <a:lnTo>
                    <a:pt x="5205984" y="163068"/>
                  </a:lnTo>
                  <a:lnTo>
                    <a:pt x="5205984" y="1427988"/>
                  </a:lnTo>
                  <a:lnTo>
                    <a:pt x="5200157" y="1471332"/>
                  </a:lnTo>
                  <a:lnTo>
                    <a:pt x="5183716" y="1510284"/>
                  </a:lnTo>
                  <a:lnTo>
                    <a:pt x="5158216" y="1543288"/>
                  </a:lnTo>
                  <a:lnTo>
                    <a:pt x="5125212" y="1568788"/>
                  </a:lnTo>
                  <a:lnTo>
                    <a:pt x="5086260" y="1585229"/>
                  </a:lnTo>
                  <a:lnTo>
                    <a:pt x="5042916" y="1591056"/>
                  </a:lnTo>
                  <a:lnTo>
                    <a:pt x="163093" y="1591056"/>
                  </a:lnTo>
                  <a:lnTo>
                    <a:pt x="119738" y="1585229"/>
                  </a:lnTo>
                  <a:lnTo>
                    <a:pt x="80779" y="1568788"/>
                  </a:lnTo>
                  <a:lnTo>
                    <a:pt x="47771" y="1543288"/>
                  </a:lnTo>
                  <a:lnTo>
                    <a:pt x="22268" y="1510284"/>
                  </a:lnTo>
                  <a:lnTo>
                    <a:pt x="5826" y="1471332"/>
                  </a:lnTo>
                  <a:lnTo>
                    <a:pt x="0" y="1427988"/>
                  </a:lnTo>
                  <a:lnTo>
                    <a:pt x="0" y="163068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17256" y="3432031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661670">
              <a:lnSpc>
                <a:spcPct val="100000"/>
              </a:lnSpc>
              <a:spcBef>
                <a:spcPts val="90"/>
              </a:spcBef>
            </a:pPr>
            <a:r>
              <a:rPr spc="-20" dirty="0"/>
              <a:t>ГИА-2025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965403" y="5170754"/>
            <a:ext cx="4815205" cy="78803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 marR="5080">
              <a:lnSpc>
                <a:spcPct val="88900"/>
              </a:lnSpc>
              <a:spcBef>
                <a:spcPts val="340"/>
              </a:spcBef>
            </a:pPr>
            <a:r>
              <a:rPr sz="1800" dirty="0">
                <a:latin typeface="Arial Black"/>
                <a:cs typeface="Arial Black"/>
              </a:rPr>
              <a:t>ВАЖНО</a:t>
            </a:r>
            <a:r>
              <a:rPr sz="1800" spc="-45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ОБЕСПЕЧИТЬ</a:t>
            </a:r>
            <a:r>
              <a:rPr sz="1800" spc="-30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сокращение </a:t>
            </a:r>
            <a:r>
              <a:rPr sz="1800" spc="-20" dirty="0">
                <a:latin typeface="Microsoft Sans Serif"/>
                <a:cs typeface="Microsoft Sans Serif"/>
              </a:rPr>
              <a:t>количества</a:t>
            </a:r>
            <a:r>
              <a:rPr sz="1800" spc="-7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детей,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которые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не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преодолевают минимальный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порог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на</a:t>
            </a:r>
            <a:r>
              <a:rPr sz="1800" spc="-10" dirty="0">
                <a:latin typeface="Microsoft Sans Serif"/>
                <a:cs typeface="Microsoft Sans Serif"/>
              </a:rPr>
              <a:t> экзаменах</a:t>
            </a:r>
            <a:endParaRPr sz="1800" dirty="0">
              <a:latin typeface="Microsoft Sans Serif"/>
              <a:cs typeface="Microsoft Sans Serif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310477" y="4992623"/>
            <a:ext cx="5676265" cy="1365885"/>
            <a:chOff x="310477" y="4992623"/>
            <a:chExt cx="5676265" cy="1365885"/>
          </a:xfrm>
        </p:grpSpPr>
        <p:sp>
          <p:nvSpPr>
            <p:cNvPr id="22" name="object 22"/>
            <p:cNvSpPr/>
            <p:nvPr/>
          </p:nvSpPr>
          <p:spPr>
            <a:xfrm>
              <a:off x="774191" y="4998719"/>
              <a:ext cx="5206365" cy="1353820"/>
            </a:xfrm>
            <a:custGeom>
              <a:avLst/>
              <a:gdLst/>
              <a:ahLst/>
              <a:cxnLst/>
              <a:rect l="l" t="t" r="r" b="b"/>
              <a:pathLst>
                <a:path w="5206365" h="1353820">
                  <a:moveTo>
                    <a:pt x="0" y="138683"/>
                  </a:moveTo>
                  <a:lnTo>
                    <a:pt x="7072" y="94853"/>
                  </a:lnTo>
                  <a:lnTo>
                    <a:pt x="26768" y="56784"/>
                  </a:lnTo>
                  <a:lnTo>
                    <a:pt x="56800" y="26761"/>
                  </a:lnTo>
                  <a:lnTo>
                    <a:pt x="94884" y="7071"/>
                  </a:lnTo>
                  <a:lnTo>
                    <a:pt x="138734" y="0"/>
                  </a:lnTo>
                  <a:lnTo>
                    <a:pt x="5067300" y="0"/>
                  </a:lnTo>
                  <a:lnTo>
                    <a:pt x="5111130" y="7071"/>
                  </a:lnTo>
                  <a:lnTo>
                    <a:pt x="5149199" y="26761"/>
                  </a:lnTo>
                  <a:lnTo>
                    <a:pt x="5179222" y="56784"/>
                  </a:lnTo>
                  <a:lnTo>
                    <a:pt x="5198912" y="94853"/>
                  </a:lnTo>
                  <a:lnTo>
                    <a:pt x="5205984" y="138683"/>
                  </a:lnTo>
                  <a:lnTo>
                    <a:pt x="5205984" y="1214577"/>
                  </a:lnTo>
                  <a:lnTo>
                    <a:pt x="5198912" y="1258427"/>
                  </a:lnTo>
                  <a:lnTo>
                    <a:pt x="5179222" y="1296511"/>
                  </a:lnTo>
                  <a:lnTo>
                    <a:pt x="5149199" y="1326543"/>
                  </a:lnTo>
                  <a:lnTo>
                    <a:pt x="5111130" y="1346239"/>
                  </a:lnTo>
                  <a:lnTo>
                    <a:pt x="5067300" y="1353311"/>
                  </a:lnTo>
                  <a:lnTo>
                    <a:pt x="138734" y="1353311"/>
                  </a:lnTo>
                  <a:lnTo>
                    <a:pt x="94884" y="1346239"/>
                  </a:lnTo>
                  <a:lnTo>
                    <a:pt x="56800" y="1326543"/>
                  </a:lnTo>
                  <a:lnTo>
                    <a:pt x="26768" y="1296511"/>
                  </a:lnTo>
                  <a:lnTo>
                    <a:pt x="7072" y="1258427"/>
                  </a:lnTo>
                  <a:lnTo>
                    <a:pt x="0" y="1214577"/>
                  </a:lnTo>
                  <a:lnTo>
                    <a:pt x="0" y="138683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26984" y="5251687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28600"/>
            <a:ext cx="1905000" cy="1128302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1539657" y="1216187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604751" y="1356359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 dirty="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16898" y="528978"/>
            <a:ext cx="33074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1566016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38250" y="321310"/>
            <a:ext cx="102298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20" dirty="0">
                <a:solidFill>
                  <a:srgbClr val="2C4788"/>
                </a:solidFill>
                <a:latin typeface="Arial Black"/>
                <a:cs typeface="Arial Black"/>
              </a:rPr>
              <a:t>ГИА-</a:t>
            </a:r>
            <a:r>
              <a:rPr sz="2000" spc="-25" dirty="0">
                <a:solidFill>
                  <a:srgbClr val="2C4788"/>
                </a:solidFill>
                <a:latin typeface="Arial Black"/>
                <a:cs typeface="Arial Black"/>
              </a:rPr>
              <a:t>11</a:t>
            </a:r>
            <a:endParaRPr sz="2000">
              <a:latin typeface="Arial Black"/>
              <a:cs typeface="Arial Black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098379"/>
              </p:ext>
            </p:extLst>
          </p:nvPr>
        </p:nvGraphicFramePr>
        <p:xfrm>
          <a:off x="1038250" y="881086"/>
          <a:ext cx="10086949" cy="4986311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937607">
                  <a:extLst>
                    <a:ext uri="{9D8B030D-6E8A-4147-A177-3AD203B41FA5}">
                      <a16:colId xmlns:a16="http://schemas.microsoft.com/office/drawing/2014/main" val="187966568"/>
                    </a:ext>
                  </a:extLst>
                </a:gridCol>
                <a:gridCol w="3946536">
                  <a:extLst>
                    <a:ext uri="{9D8B030D-6E8A-4147-A177-3AD203B41FA5}">
                      <a16:colId xmlns:a16="http://schemas.microsoft.com/office/drawing/2014/main" val="1207221966"/>
                    </a:ext>
                  </a:extLst>
                </a:gridCol>
                <a:gridCol w="1305297">
                  <a:extLst>
                    <a:ext uri="{9D8B030D-6E8A-4147-A177-3AD203B41FA5}">
                      <a16:colId xmlns:a16="http://schemas.microsoft.com/office/drawing/2014/main" val="3684662933"/>
                    </a:ext>
                  </a:extLst>
                </a:gridCol>
                <a:gridCol w="1372708">
                  <a:extLst>
                    <a:ext uri="{9D8B030D-6E8A-4147-A177-3AD203B41FA5}">
                      <a16:colId xmlns:a16="http://schemas.microsoft.com/office/drawing/2014/main" val="3559211688"/>
                    </a:ext>
                  </a:extLst>
                </a:gridCol>
                <a:gridCol w="1348193">
                  <a:extLst>
                    <a:ext uri="{9D8B030D-6E8A-4147-A177-3AD203B41FA5}">
                      <a16:colId xmlns:a16="http://schemas.microsoft.com/office/drawing/2014/main" val="4160339093"/>
                    </a:ext>
                  </a:extLst>
                </a:gridCol>
                <a:gridCol w="1176608">
                  <a:extLst>
                    <a:ext uri="{9D8B030D-6E8A-4147-A177-3AD203B41FA5}">
                      <a16:colId xmlns:a16="http://schemas.microsoft.com/office/drawing/2014/main" val="1948543531"/>
                    </a:ext>
                  </a:extLst>
                </a:gridCol>
              </a:tblGrid>
              <a:tr h="6232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effectLst/>
                          <a:latin typeface="Bahnschrift SemiBold Condensed" panose="020B0502040204020203" pitchFamily="34" charset="0"/>
                        </a:rPr>
                        <a:t>№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effectLst/>
                          <a:latin typeface="Bahnschrift SemiBold Condensed" panose="020B0502040204020203" pitchFamily="34" charset="0"/>
                        </a:rPr>
                        <a:t>ОУ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effectLst/>
                          <a:latin typeface="Bahnschrift SemiBold Condensed" panose="020B0502040204020203" pitchFamily="34" charset="0"/>
                        </a:rPr>
                        <a:t>Всего выпускников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>
                          <a:effectLst/>
                          <a:latin typeface="Bahnschrift SemiBold Condensed" panose="020B0502040204020203" pitchFamily="34" charset="0"/>
                        </a:rPr>
                        <a:t>Аттестат не получили 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effectLst/>
                          <a:latin typeface="Bahnschrift SemiBold Condensed" panose="020B0502040204020203" pitchFamily="34" charset="0"/>
                        </a:rPr>
                        <a:t>% успеваемости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effectLst/>
                          <a:latin typeface="Bahnschrift SemiBold Condensed" panose="020B0502040204020203" pitchFamily="34" charset="0"/>
                        </a:rPr>
                        <a:t>Медалисты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8675341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Аранинская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95,30%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extLst>
                  <a:ext uri="{0D108BD9-81ED-4DB2-BD59-A6C34878D82A}">
                    <a16:rowId xmlns:a16="http://schemas.microsoft.com/office/drawing/2014/main" val="2671566633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Амушинская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7597161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Ахалчинская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88%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extLst>
                  <a:ext uri="{0D108BD9-81ED-4DB2-BD59-A6C34878D82A}">
                    <a16:rowId xmlns:a16="http://schemas.microsoft.com/office/drawing/2014/main" val="1386574364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Батлаичская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83,40%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extLst>
                  <a:ext uri="{0D108BD9-81ED-4DB2-BD59-A6C34878D82A}">
                    <a16:rowId xmlns:a16="http://schemas.microsoft.com/office/drawing/2014/main" val="630301286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Буцринская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 1"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428619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Гоцатлинская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7091723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Мочохская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8371210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Буцринская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СОШ№2"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2536426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9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Ободинская СОШ"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83,40%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extLst>
                  <a:ext uri="{0D108BD9-81ED-4DB2-BD59-A6C34878D82A}">
                    <a16:rowId xmlns:a16="http://schemas.microsoft.com/office/drawing/2014/main" val="1142635656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Оротинская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876031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Тагадинская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5582681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Танусинская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4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4002812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Тлайлухская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3234440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14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Уздалросинская СОШ"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0470609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15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Харахинская СОШ"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6483012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Хариколинская СОШ"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78752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ХСШИ"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315695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Хиндахская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9543854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Хунзахская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 № 1"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97,00%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extLst>
                  <a:ext uri="{0D108BD9-81ED-4DB2-BD59-A6C34878D82A}">
                    <a16:rowId xmlns:a16="http://schemas.microsoft.com/office/drawing/2014/main" val="1204694102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2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Хунзахская</a:t>
                      </a:r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 № 2"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0007898"/>
                  </a:ext>
                </a:extLst>
              </a:tr>
              <a:tr h="207763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Итого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126</a:t>
                      </a:r>
                      <a:endParaRPr lang="ru-RU" sz="1200" b="1" i="1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</a:t>
                      </a:r>
                      <a:endParaRPr lang="ru-RU" sz="1200" b="1" i="1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98%</a:t>
                      </a:r>
                      <a:endParaRPr lang="ru-RU" sz="1200" b="1" i="1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5507" marR="5507" marT="5507" marB="0" anchor="b"/>
                </a:tc>
                <a:extLst>
                  <a:ext uri="{0D108BD9-81ED-4DB2-BD59-A6C34878D82A}">
                    <a16:rowId xmlns:a16="http://schemas.microsoft.com/office/drawing/2014/main" val="1413821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797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344712"/>
            <a:ext cx="2590800" cy="1712688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0998278" y="1250045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059364" y="1373234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 dirty="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964036" y="521794"/>
            <a:ext cx="33074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0964036" y="-6156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078664" y="442613"/>
            <a:ext cx="1123189" cy="31931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20" dirty="0" smtClean="0">
                <a:solidFill>
                  <a:srgbClr val="2C4788"/>
                </a:solidFill>
                <a:latin typeface="Arial Black"/>
                <a:cs typeface="Arial Black"/>
              </a:rPr>
              <a:t>ГИА-</a:t>
            </a:r>
            <a:r>
              <a:rPr lang="ru-RU" sz="2000" spc="-20" dirty="0" smtClean="0">
                <a:solidFill>
                  <a:srgbClr val="2C4788"/>
                </a:solidFill>
                <a:latin typeface="Arial Black"/>
                <a:cs typeface="Arial Black"/>
              </a:rPr>
              <a:t>11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651886" y="901688"/>
            <a:ext cx="7239000" cy="685489"/>
          </a:xfrm>
          <a:ln>
            <a:solidFill>
              <a:schemeClr val="accent5"/>
            </a:solidFill>
          </a:ln>
        </p:spPr>
        <p:txBody>
          <a:bodyPr anchor="ctr"/>
          <a:lstStyle/>
          <a:p>
            <a:pPr algn="ctr"/>
            <a:r>
              <a:rPr lang="ru-RU" sz="2400" dirty="0" smtClean="0">
                <a:solidFill>
                  <a:srgbClr val="5FA6AB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ГИА-11 ПО МАТЕМАТИКЕ</a:t>
            </a:r>
            <a:endParaRPr lang="ru-RU" sz="2400" dirty="0">
              <a:solidFill>
                <a:srgbClr val="5FA6AB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graphicFrame>
        <p:nvGraphicFramePr>
          <p:cNvPr id="15" name="Объект 1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019923001"/>
              </p:ext>
            </p:extLst>
          </p:nvPr>
        </p:nvGraphicFramePr>
        <p:xfrm>
          <a:off x="1884363" y="1858965"/>
          <a:ext cx="4069142" cy="3475036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34571">
                  <a:extLst>
                    <a:ext uri="{9D8B030D-6E8A-4147-A177-3AD203B41FA5}">
                      <a16:colId xmlns:a16="http://schemas.microsoft.com/office/drawing/2014/main" val="1089366339"/>
                    </a:ext>
                  </a:extLst>
                </a:gridCol>
                <a:gridCol w="2034571">
                  <a:extLst>
                    <a:ext uri="{9D8B030D-6E8A-4147-A177-3AD203B41FA5}">
                      <a16:colId xmlns:a16="http://schemas.microsoft.com/office/drawing/2014/main" val="2283309207"/>
                    </a:ext>
                  </a:extLst>
                </a:gridCol>
              </a:tblGrid>
              <a:tr h="868759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Математика</a:t>
                      </a:r>
                      <a:r>
                        <a:rPr lang="ru-RU" baseline="0" dirty="0" smtClean="0"/>
                        <a:t> (профиль)</a:t>
                      </a:r>
                      <a:endParaRPr lang="ru-RU" dirty="0"/>
                    </a:p>
                  </a:txBody>
                  <a:tcPr anchor="b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8490145"/>
                  </a:ext>
                </a:extLst>
              </a:tr>
              <a:tr h="868759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Bahnschrift SemiBold Condensed" panose="020B0502040204020203" pitchFamily="34" charset="0"/>
                        </a:rPr>
                        <a:t>Успеваемость</a:t>
                      </a:r>
                      <a:endParaRPr lang="ru-RU" sz="1400" dirty="0">
                        <a:latin typeface="Bahnschrift SemiBold Condensed" panose="020B0502040204020203" pitchFamily="34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Bahnschrift SemiBold Condensed" panose="020B0502040204020203" pitchFamily="34" charset="0"/>
                        </a:rPr>
                        <a:t>88,8%</a:t>
                      </a:r>
                      <a:endParaRPr lang="ru-RU" sz="1800" dirty="0">
                        <a:latin typeface="Bahnschrift SemiBold Condensed" panose="020B0502040204020203" pitchFamily="34" charset="0"/>
                      </a:endParaRPr>
                    </a:p>
                  </a:txBody>
                  <a:tcPr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4153697"/>
                  </a:ext>
                </a:extLst>
              </a:tr>
              <a:tr h="868759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Bahnschrift SemiBold Condensed" panose="020B0502040204020203" pitchFamily="34" charset="0"/>
                        </a:rPr>
                        <a:t>Качество знаний</a:t>
                      </a:r>
                      <a:endParaRPr lang="ru-RU" sz="1400" dirty="0">
                        <a:latin typeface="Bahnschrift SemiBold Condensed" panose="020B0502040204020203" pitchFamily="34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Bahnschrift SemiBold Condensed" panose="020B0502040204020203" pitchFamily="34" charset="0"/>
                        </a:rPr>
                        <a:t>22,2%</a:t>
                      </a:r>
                      <a:endParaRPr lang="ru-RU" sz="1800" dirty="0">
                        <a:latin typeface="Bahnschrift SemiBold Condensed" panose="020B0502040204020203" pitchFamily="34" charset="0"/>
                      </a:endParaRPr>
                    </a:p>
                  </a:txBody>
                  <a:tcPr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6686121"/>
                  </a:ext>
                </a:extLst>
              </a:tr>
              <a:tr h="868759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latin typeface="Bahnschrift SemiBold Condensed" panose="020B0502040204020203" pitchFamily="34" charset="0"/>
                        </a:rPr>
                        <a:t>Средний балл</a:t>
                      </a:r>
                      <a:endParaRPr lang="ru-RU" sz="1400" dirty="0">
                        <a:latin typeface="Bahnschrift SemiBold Condensed" panose="020B0502040204020203" pitchFamily="34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Bahnschrift SemiBold Condensed" panose="020B0502040204020203" pitchFamily="34" charset="0"/>
                        </a:rPr>
                        <a:t>3,1%</a:t>
                      </a:r>
                      <a:endParaRPr lang="ru-RU" sz="1800" dirty="0">
                        <a:latin typeface="Bahnschrift SemiBold Condensed" panose="020B0502040204020203" pitchFamily="34" charset="0"/>
                      </a:endParaRPr>
                    </a:p>
                  </a:txBody>
                  <a:tcPr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7335178"/>
                  </a:ext>
                </a:extLst>
              </a:tr>
            </a:tbl>
          </a:graphicData>
        </a:graphic>
      </p:graphicFrame>
      <p:graphicFrame>
        <p:nvGraphicFramePr>
          <p:cNvPr id="16" name="Объект 15"/>
          <p:cNvGraphicFramePr>
            <a:graphicFrameLocks noGrp="1"/>
          </p:cNvGraphicFramePr>
          <p:nvPr>
            <p:ph sz="half" idx="3"/>
            <p:extLst>
              <p:ext uri="{D42A27DB-BD31-4B8C-83A1-F6EECF244321}">
                <p14:modId xmlns:p14="http://schemas.microsoft.com/office/powerpoint/2010/main" val="518318619"/>
              </p:ext>
            </p:extLst>
          </p:nvPr>
        </p:nvGraphicFramePr>
        <p:xfrm>
          <a:off x="6217859" y="1839913"/>
          <a:ext cx="4069142" cy="3494088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34571">
                  <a:extLst>
                    <a:ext uri="{9D8B030D-6E8A-4147-A177-3AD203B41FA5}">
                      <a16:colId xmlns:a16="http://schemas.microsoft.com/office/drawing/2014/main" val="51302887"/>
                    </a:ext>
                  </a:extLst>
                </a:gridCol>
                <a:gridCol w="2034571">
                  <a:extLst>
                    <a:ext uri="{9D8B030D-6E8A-4147-A177-3AD203B41FA5}">
                      <a16:colId xmlns:a16="http://schemas.microsoft.com/office/drawing/2014/main" val="3435163541"/>
                    </a:ext>
                  </a:extLst>
                </a:gridCol>
              </a:tblGrid>
              <a:tr h="873522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Математика</a:t>
                      </a:r>
                      <a:r>
                        <a:rPr lang="ru-RU" baseline="0" dirty="0" smtClean="0"/>
                        <a:t> (база)</a:t>
                      </a:r>
                      <a:endParaRPr lang="ru-RU" dirty="0"/>
                    </a:p>
                  </a:txBody>
                  <a:tcPr anchor="b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2656096"/>
                  </a:ext>
                </a:extLst>
              </a:tr>
              <a:tr h="873522">
                <a:tc>
                  <a:txBody>
                    <a:bodyPr/>
                    <a:lstStyle/>
                    <a:p>
                      <a:pPr algn="r"/>
                      <a:r>
                        <a:rPr lang="ru-RU" sz="1600" dirty="0" smtClean="0">
                          <a:latin typeface="Bahnschrift SemiBold Condensed" panose="020B0502040204020203" pitchFamily="34" charset="0"/>
                        </a:rPr>
                        <a:t>Успеваемость</a:t>
                      </a:r>
                      <a:endParaRPr lang="ru-RU" sz="1600" dirty="0">
                        <a:latin typeface="Bahnschrift SemiBold Condensed" panose="020B0502040204020203" pitchFamily="34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>
                          <a:latin typeface="Bahnschrift SemiBold Condensed" panose="020B0502040204020203" pitchFamily="34" charset="0"/>
                        </a:rPr>
                        <a:t>94,9%</a:t>
                      </a:r>
                      <a:endParaRPr lang="ru-RU" dirty="0">
                        <a:latin typeface="Bahnschrift SemiBold Condensed" panose="020B0502040204020203" pitchFamily="34" charset="0"/>
                      </a:endParaRPr>
                    </a:p>
                  </a:txBody>
                  <a:tcPr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4242162"/>
                  </a:ext>
                </a:extLst>
              </a:tr>
              <a:tr h="873522">
                <a:tc>
                  <a:txBody>
                    <a:bodyPr/>
                    <a:lstStyle/>
                    <a:p>
                      <a:pPr algn="r"/>
                      <a:r>
                        <a:rPr lang="ru-RU" sz="1600" dirty="0" smtClean="0">
                          <a:latin typeface="Bahnschrift SemiBold Condensed" panose="020B0502040204020203" pitchFamily="34" charset="0"/>
                        </a:rPr>
                        <a:t>Качество знаний</a:t>
                      </a:r>
                      <a:endParaRPr lang="ru-RU" sz="1600" dirty="0">
                        <a:latin typeface="Bahnschrift SemiBold Condensed" panose="020B0502040204020203" pitchFamily="34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>
                          <a:latin typeface="Bahnschrift SemiBold Condensed" panose="020B0502040204020203" pitchFamily="34" charset="0"/>
                        </a:rPr>
                        <a:t>46,9%</a:t>
                      </a:r>
                      <a:endParaRPr lang="ru-RU" dirty="0">
                        <a:latin typeface="Bahnschrift SemiBold Condensed" panose="020B0502040204020203" pitchFamily="34" charset="0"/>
                      </a:endParaRPr>
                    </a:p>
                  </a:txBody>
                  <a:tcPr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609977"/>
                  </a:ext>
                </a:extLst>
              </a:tr>
              <a:tr h="873522">
                <a:tc>
                  <a:txBody>
                    <a:bodyPr/>
                    <a:lstStyle/>
                    <a:p>
                      <a:pPr algn="r"/>
                      <a:r>
                        <a:rPr lang="ru-RU" sz="1600" dirty="0" smtClean="0">
                          <a:latin typeface="Bahnschrift SemiBold Condensed" panose="020B0502040204020203" pitchFamily="34" charset="0"/>
                        </a:rPr>
                        <a:t>Средний балл</a:t>
                      </a:r>
                      <a:endParaRPr lang="ru-RU" sz="1600" dirty="0">
                        <a:latin typeface="Bahnschrift SemiBold Condensed" panose="020B0502040204020203" pitchFamily="34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>
                          <a:latin typeface="Bahnschrift SemiBold Condensed" panose="020B0502040204020203" pitchFamily="34" charset="0"/>
                        </a:rPr>
                        <a:t>3,4%</a:t>
                      </a:r>
                      <a:endParaRPr lang="ru-RU" dirty="0">
                        <a:latin typeface="Bahnschrift SemiBold Condensed" panose="020B0502040204020203" pitchFamily="34" charset="0"/>
                      </a:endParaRPr>
                    </a:p>
                  </a:txBody>
                  <a:tcPr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838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677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1310809" y="1216187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349544" y="1356359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 dirty="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267434" y="486092"/>
            <a:ext cx="33074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1277600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38250" y="321310"/>
            <a:ext cx="102298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20" dirty="0">
                <a:solidFill>
                  <a:srgbClr val="2C4788"/>
                </a:solidFill>
                <a:latin typeface="Arial Black"/>
                <a:cs typeface="Arial Black"/>
              </a:rPr>
              <a:t>ГИА-</a:t>
            </a:r>
            <a:r>
              <a:rPr sz="2000" spc="-25" dirty="0">
                <a:solidFill>
                  <a:srgbClr val="2C4788"/>
                </a:solidFill>
                <a:latin typeface="Arial Black"/>
                <a:cs typeface="Arial Black"/>
              </a:rPr>
              <a:t>11</a:t>
            </a:r>
            <a:endParaRPr sz="2000">
              <a:latin typeface="Arial Black"/>
              <a:cs typeface="Arial Black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6639899"/>
              </p:ext>
            </p:extLst>
          </p:nvPr>
        </p:nvGraphicFramePr>
        <p:xfrm>
          <a:off x="1038250" y="1216187"/>
          <a:ext cx="9952600" cy="4127336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867800">
                  <a:extLst>
                    <a:ext uri="{9D8B030D-6E8A-4147-A177-3AD203B41FA5}">
                      <a16:colId xmlns:a16="http://schemas.microsoft.com/office/drawing/2014/main" val="2905518048"/>
                    </a:ext>
                  </a:extLst>
                </a:gridCol>
                <a:gridCol w="2128825">
                  <a:extLst>
                    <a:ext uri="{9D8B030D-6E8A-4147-A177-3AD203B41FA5}">
                      <a16:colId xmlns:a16="http://schemas.microsoft.com/office/drawing/2014/main" val="1551447242"/>
                    </a:ext>
                  </a:extLst>
                </a:gridCol>
                <a:gridCol w="867800">
                  <a:extLst>
                    <a:ext uri="{9D8B030D-6E8A-4147-A177-3AD203B41FA5}">
                      <a16:colId xmlns:a16="http://schemas.microsoft.com/office/drawing/2014/main" val="2172504394"/>
                    </a:ext>
                  </a:extLst>
                </a:gridCol>
                <a:gridCol w="2318658">
                  <a:extLst>
                    <a:ext uri="{9D8B030D-6E8A-4147-A177-3AD203B41FA5}">
                      <a16:colId xmlns:a16="http://schemas.microsoft.com/office/drawing/2014/main" val="3398588101"/>
                    </a:ext>
                  </a:extLst>
                </a:gridCol>
                <a:gridCol w="1437297">
                  <a:extLst>
                    <a:ext uri="{9D8B030D-6E8A-4147-A177-3AD203B41FA5}">
                      <a16:colId xmlns:a16="http://schemas.microsoft.com/office/drawing/2014/main" val="1917751726"/>
                    </a:ext>
                  </a:extLst>
                </a:gridCol>
                <a:gridCol w="881363">
                  <a:extLst>
                    <a:ext uri="{9D8B030D-6E8A-4147-A177-3AD203B41FA5}">
                      <a16:colId xmlns:a16="http://schemas.microsoft.com/office/drawing/2014/main" val="13592829"/>
                    </a:ext>
                  </a:extLst>
                </a:gridCol>
                <a:gridCol w="1450857">
                  <a:extLst>
                    <a:ext uri="{9D8B030D-6E8A-4147-A177-3AD203B41FA5}">
                      <a16:colId xmlns:a16="http://schemas.microsoft.com/office/drawing/2014/main" val="3176101448"/>
                    </a:ext>
                  </a:extLst>
                </a:gridCol>
              </a:tblGrid>
              <a:tr h="427535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ru-RU" sz="24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Bahnschrift SemiBold Condensed" panose="020B0502040204020203" pitchFamily="34" charset="0"/>
                        </a:rPr>
                        <a:t>Самый высокий балл по предметам ЕГЭ 2025 по МР "Хунзахский район"</a:t>
                      </a:r>
                      <a:endParaRPr lang="ru-RU" sz="24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6317" marR="6317" marT="6317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1725255"/>
                  </a:ext>
                </a:extLst>
              </a:tr>
              <a:tr h="739962"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Franklin Gothic Heavy" panose="020B0903020102020204" pitchFamily="34" charset="0"/>
                          <a:cs typeface="Segoe UI Semibold" panose="020B0702040204020203" pitchFamily="34" charset="0"/>
                        </a:rPr>
                        <a:t>№</a:t>
                      </a:r>
                      <a:endParaRPr lang="ru-RU" sz="14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Franklin Gothic Heavy" panose="020B0903020102020204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Franklin Gothic Heavy" panose="020B0903020102020204" pitchFamily="34" charset="0"/>
                          <a:cs typeface="Segoe UI Semibold" panose="020B0702040204020203" pitchFamily="34" charset="0"/>
                        </a:rPr>
                        <a:t>Предмет </a:t>
                      </a:r>
                      <a:endParaRPr lang="ru-RU" sz="14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Franklin Gothic Heavy" panose="020B0903020102020204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Franklin Gothic Heavy" panose="020B0903020102020204" pitchFamily="34" charset="0"/>
                          <a:cs typeface="Segoe UI Semibold" panose="020B0702040204020203" pitchFamily="34" charset="0"/>
                        </a:rPr>
                        <a:t>Балл</a:t>
                      </a:r>
                      <a:endParaRPr lang="ru-RU" sz="14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Franklin Gothic Heavy" panose="020B0903020102020204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Franklin Gothic Heavy" panose="020B0903020102020204" pitchFamily="34" charset="0"/>
                          <a:cs typeface="Segoe UI Semibold" panose="020B0702040204020203" pitchFamily="34" charset="0"/>
                        </a:rPr>
                        <a:t>Наименование ОО</a:t>
                      </a:r>
                      <a:endParaRPr lang="ru-RU" sz="1400" b="1" i="0" u="none" strike="noStrike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Franklin Gothic Heavy" panose="020B0903020102020204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Franklin Gothic Heavy" panose="020B0903020102020204" pitchFamily="34" charset="0"/>
                          <a:cs typeface="Segoe UI Semibold" panose="020B0702040204020203" pitchFamily="34" charset="0"/>
                        </a:rPr>
                        <a:t>Фамилия</a:t>
                      </a:r>
                      <a:endParaRPr lang="ru-RU" sz="1400" b="1" i="0" u="none" strike="noStrike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Franklin Gothic Heavy" panose="020B0903020102020204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Franklin Gothic Heavy" panose="020B0903020102020204" pitchFamily="34" charset="0"/>
                          <a:cs typeface="Segoe UI Semibold" panose="020B0702040204020203" pitchFamily="34" charset="0"/>
                        </a:rPr>
                        <a:t>Имя</a:t>
                      </a:r>
                      <a:endParaRPr lang="ru-RU" sz="1400" b="1" i="0" u="none" strike="noStrike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Franklin Gothic Heavy" panose="020B0903020102020204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Franklin Gothic Heavy" panose="020B0903020102020204" pitchFamily="34" charset="0"/>
                          <a:cs typeface="Segoe UI Semibold" panose="020B0702040204020203" pitchFamily="34" charset="0"/>
                        </a:rPr>
                        <a:t>Отчество</a:t>
                      </a:r>
                      <a:endParaRPr lang="ru-RU" sz="14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Franklin Gothic Heavy" panose="020B0903020102020204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/>
                </a:tc>
                <a:extLst>
                  <a:ext uri="{0D108BD9-81ED-4DB2-BD59-A6C34878D82A}">
                    <a16:rowId xmlns:a16="http://schemas.microsoft.com/office/drawing/2014/main" val="2094202425"/>
                  </a:ext>
                </a:extLst>
              </a:tr>
              <a:tr h="328871"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Математика (профиль)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84 (5)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390001 </a:t>
                      </a:r>
                      <a:r>
                        <a:rPr lang="ru-RU" sz="14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Амушинская</a:t>
                      </a:r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Нурмагомедов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Магомед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Алиасхабович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794002"/>
                  </a:ext>
                </a:extLst>
              </a:tr>
              <a:tr h="328871"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Русский язык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91 (5)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390019 Хунзахская СОШ-1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Ниматулаева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Нафисат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Музапировна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65425"/>
                  </a:ext>
                </a:extLst>
              </a:tr>
              <a:tr h="328871"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Биология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96 (5)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390009 Ободинская СОШ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Гамидов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Магомед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Магомедович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9368586"/>
                  </a:ext>
                </a:extLst>
              </a:tr>
              <a:tr h="328871"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Химия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100 (5)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390009 Ободинская СОШ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Гамидов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Магомед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Магомедович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916379"/>
                  </a:ext>
                </a:extLst>
              </a:tr>
              <a:tr h="328871"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История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74 (5)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390019 </a:t>
                      </a:r>
                      <a:r>
                        <a:rPr lang="ru-RU" sz="14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Хунзахская</a:t>
                      </a:r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СОШ-1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Омаров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Шуайб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Рамазанович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2095510"/>
                  </a:ext>
                </a:extLst>
              </a:tr>
              <a:tr h="328871"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Обществознание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81 (5)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390019 </a:t>
                      </a:r>
                      <a:r>
                        <a:rPr lang="ru-RU" sz="14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Хунзахская</a:t>
                      </a:r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СОШ-1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Омаров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Шуайб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Рамазанович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109479"/>
                  </a:ext>
                </a:extLst>
              </a:tr>
              <a:tr h="328871"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Физика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64 (4)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390009 Ободинская СОШ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Омаров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Ислам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Абдулатипович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6997173"/>
                  </a:ext>
                </a:extLst>
              </a:tr>
              <a:tr h="328871"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Информатика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70 (4)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390019 </a:t>
                      </a:r>
                      <a:r>
                        <a:rPr lang="ru-RU" sz="14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Хунзахская</a:t>
                      </a:r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СОШ-1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Ниматулаева</a:t>
                      </a:r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Нафисат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Музапировна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8656136"/>
                  </a:ext>
                </a:extLst>
              </a:tr>
              <a:tr h="328871"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География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54 (4)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390018 Хунзахская СОШИ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Гамзатова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Патимат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Гамзатовна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6317" marR="6317" marT="6317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85718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186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44780"/>
            <a:ext cx="960119" cy="1012190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779502" y="1406397"/>
            <a:ext cx="169277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chemeClr val="accent5">
                    <a:lumMod val="75000"/>
                  </a:schemeClr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chemeClr val="accent5">
                    <a:lumMod val="75000"/>
                  </a:schemeClr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chemeClr val="accent5">
                    <a:lumMod val="75000"/>
                  </a:schemeClr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chemeClr val="accent5">
                    <a:lumMod val="75000"/>
                  </a:schemeClr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chemeClr val="accent5">
                    <a:lumMod val="75000"/>
                  </a:schemeClr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chemeClr val="accent5">
                    <a:lumMod val="75000"/>
                  </a:schemeClr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chemeClr val="accent5">
                    <a:lumMod val="75000"/>
                  </a:schemeClr>
                </a:solidFill>
                <a:latin typeface="Arial Black"/>
                <a:cs typeface="Arial Black"/>
              </a:rPr>
              <a:t>2025</a:t>
            </a:r>
            <a:endParaRPr sz="1100" dirty="0">
              <a:solidFill>
                <a:schemeClr val="accent5">
                  <a:lumMod val="75000"/>
                </a:schemeClr>
              </a:solidFill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87069" y="545986"/>
            <a:ext cx="33074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1716511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38250" y="144780"/>
            <a:ext cx="102298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20" dirty="0">
                <a:solidFill>
                  <a:srgbClr val="2C4788"/>
                </a:solidFill>
                <a:latin typeface="Arial Black"/>
                <a:cs typeface="Arial Black"/>
              </a:rPr>
              <a:t>ГИА-</a:t>
            </a:r>
            <a:r>
              <a:rPr sz="2000" spc="-25" dirty="0">
                <a:solidFill>
                  <a:srgbClr val="2C4788"/>
                </a:solidFill>
                <a:latin typeface="Arial Black"/>
                <a:cs typeface="Arial Black"/>
              </a:rPr>
              <a:t>11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15" name="object 10"/>
          <p:cNvSpPr txBox="1"/>
          <p:nvPr/>
        </p:nvSpPr>
        <p:spPr>
          <a:xfrm>
            <a:off x="1038250" y="415811"/>
            <a:ext cx="6276950" cy="28854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ru-RU" spc="-20" dirty="0" smtClean="0">
                <a:solidFill>
                  <a:schemeClr val="accent5">
                    <a:lumMod val="75000"/>
                  </a:schemeClr>
                </a:solidFill>
                <a:latin typeface="Arial Black"/>
                <a:cs typeface="Arial Black"/>
              </a:rPr>
              <a:t>МЕДАЛИСТЫ ХУНЗАХСКОГО РАЙОНА 2025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356"/>
          <a:stretch/>
        </p:blipFill>
        <p:spPr>
          <a:xfrm>
            <a:off x="1972785" y="718401"/>
            <a:ext cx="1314425" cy="285031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49"/>
          <a:stretch/>
        </p:blipFill>
        <p:spPr>
          <a:xfrm>
            <a:off x="5522920" y="745376"/>
            <a:ext cx="1369225" cy="285031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0" r="41211"/>
          <a:stretch/>
        </p:blipFill>
        <p:spPr>
          <a:xfrm>
            <a:off x="3757365" y="718401"/>
            <a:ext cx="1295400" cy="287729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44" r="7285"/>
          <a:stretch/>
        </p:blipFill>
        <p:spPr>
          <a:xfrm>
            <a:off x="7339573" y="741434"/>
            <a:ext cx="1295400" cy="285819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67" r="40696"/>
          <a:stretch/>
        </p:blipFill>
        <p:spPr>
          <a:xfrm>
            <a:off x="8139578" y="3726578"/>
            <a:ext cx="1295400" cy="284079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1" r="40462"/>
          <a:stretch/>
        </p:blipFill>
        <p:spPr>
          <a:xfrm>
            <a:off x="9064430" y="718445"/>
            <a:ext cx="1219200" cy="283126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7" t="-250" r="35002" b="250"/>
          <a:stretch/>
        </p:blipFill>
        <p:spPr>
          <a:xfrm>
            <a:off x="2978712" y="3714750"/>
            <a:ext cx="1219200" cy="2834282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3" r="45408"/>
          <a:stretch/>
        </p:blipFill>
        <p:spPr>
          <a:xfrm>
            <a:off x="4648200" y="3733800"/>
            <a:ext cx="1219201" cy="2843793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2" r="44604"/>
          <a:stretch/>
        </p:blipFill>
        <p:spPr>
          <a:xfrm>
            <a:off x="6317689" y="3714750"/>
            <a:ext cx="1371601" cy="28644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44780"/>
            <a:ext cx="960119" cy="1012190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770520" y="1406397"/>
            <a:ext cx="169277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31859C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31859C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31859C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31859C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31859C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31859C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31859C"/>
                </a:solidFill>
                <a:latin typeface="Arial Black"/>
                <a:cs typeface="Arial Black"/>
              </a:rPr>
              <a:t>2025</a:t>
            </a:r>
            <a:endParaRPr sz="1100" dirty="0">
              <a:solidFill>
                <a:srgbClr val="31859C"/>
              </a:solidFill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87069" y="545986"/>
            <a:ext cx="33074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1716511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38250" y="144780"/>
            <a:ext cx="102298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20" dirty="0">
                <a:solidFill>
                  <a:srgbClr val="2C4788"/>
                </a:solidFill>
                <a:latin typeface="Arial Black"/>
                <a:cs typeface="Arial Black"/>
              </a:rPr>
              <a:t>ГИА-</a:t>
            </a:r>
            <a:r>
              <a:rPr sz="2000" spc="-25" dirty="0">
                <a:solidFill>
                  <a:srgbClr val="2C4788"/>
                </a:solidFill>
                <a:latin typeface="Arial Black"/>
                <a:cs typeface="Arial Black"/>
              </a:rPr>
              <a:t>11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15" name="object 10"/>
          <p:cNvSpPr txBox="1"/>
          <p:nvPr/>
        </p:nvSpPr>
        <p:spPr>
          <a:xfrm>
            <a:off x="1038250" y="415811"/>
            <a:ext cx="6276950" cy="28854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ru-RU" spc="-20" dirty="0" smtClean="0">
                <a:solidFill>
                  <a:schemeClr val="accent5">
                    <a:lumMod val="75000"/>
                  </a:schemeClr>
                </a:solidFill>
                <a:latin typeface="Arial Black"/>
                <a:cs typeface="Arial Black"/>
              </a:rPr>
              <a:t>МЕДАЛИСТЫ ХУНЗАХСКОГО РАЙОНА 2025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80" r="10416"/>
          <a:stretch/>
        </p:blipFill>
        <p:spPr>
          <a:xfrm>
            <a:off x="3561313" y="3727001"/>
            <a:ext cx="1417669" cy="288193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68" t="-1170" r="7802" b="-456"/>
          <a:stretch/>
        </p:blipFill>
        <p:spPr>
          <a:xfrm>
            <a:off x="8564034" y="718445"/>
            <a:ext cx="1471625" cy="286697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97" t="-1173" r="7122" b="1173"/>
          <a:stretch/>
        </p:blipFill>
        <p:spPr>
          <a:xfrm>
            <a:off x="4390424" y="703799"/>
            <a:ext cx="1532031" cy="286697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78" r="6455"/>
          <a:stretch/>
        </p:blipFill>
        <p:spPr>
          <a:xfrm>
            <a:off x="6473730" y="732732"/>
            <a:ext cx="1517399" cy="283974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10"/>
          <a:stretch/>
        </p:blipFill>
        <p:spPr>
          <a:xfrm>
            <a:off x="7627861" y="3741288"/>
            <a:ext cx="1518734" cy="286767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21"/>
          <a:stretch/>
        </p:blipFill>
        <p:spPr>
          <a:xfrm>
            <a:off x="5516111" y="3727001"/>
            <a:ext cx="1557756" cy="289625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93"/>
          <a:stretch/>
        </p:blipFill>
        <p:spPr>
          <a:xfrm>
            <a:off x="2248908" y="718445"/>
            <a:ext cx="1553217" cy="2868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18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11539657" y="1216187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604751" y="1356359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 dirty="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66016" y="507943"/>
            <a:ext cx="33074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1566016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57200" y="70167"/>
            <a:ext cx="102298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20" dirty="0">
                <a:solidFill>
                  <a:srgbClr val="2C4788"/>
                </a:solidFill>
                <a:latin typeface="Arial Black"/>
                <a:cs typeface="Arial Black"/>
              </a:rPr>
              <a:t>ГИА-</a:t>
            </a:r>
            <a:r>
              <a:rPr sz="2000" spc="-25" dirty="0">
                <a:solidFill>
                  <a:srgbClr val="2C4788"/>
                </a:solidFill>
                <a:latin typeface="Arial Black"/>
                <a:cs typeface="Arial Black"/>
              </a:rPr>
              <a:t>11</a:t>
            </a:r>
            <a:endParaRPr sz="2000" dirty="0">
              <a:latin typeface="Arial Black"/>
              <a:cs typeface="Arial Black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199896"/>
              </p:ext>
            </p:extLst>
          </p:nvPr>
        </p:nvGraphicFramePr>
        <p:xfrm>
          <a:off x="407148" y="399732"/>
          <a:ext cx="11125200" cy="58965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0652">
                  <a:extLst>
                    <a:ext uri="{9D8B030D-6E8A-4147-A177-3AD203B41FA5}">
                      <a16:colId xmlns:a16="http://schemas.microsoft.com/office/drawing/2014/main" val="440693758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111456625"/>
                    </a:ext>
                  </a:extLst>
                </a:gridCol>
                <a:gridCol w="3348468">
                  <a:extLst>
                    <a:ext uri="{9D8B030D-6E8A-4147-A177-3AD203B41FA5}">
                      <a16:colId xmlns:a16="http://schemas.microsoft.com/office/drawing/2014/main" val="2607060146"/>
                    </a:ext>
                  </a:extLst>
                </a:gridCol>
                <a:gridCol w="2225040">
                  <a:extLst>
                    <a:ext uri="{9D8B030D-6E8A-4147-A177-3AD203B41FA5}">
                      <a16:colId xmlns:a16="http://schemas.microsoft.com/office/drawing/2014/main" val="2171925569"/>
                    </a:ext>
                  </a:extLst>
                </a:gridCol>
                <a:gridCol w="2225040">
                  <a:extLst>
                    <a:ext uri="{9D8B030D-6E8A-4147-A177-3AD203B41FA5}">
                      <a16:colId xmlns:a16="http://schemas.microsoft.com/office/drawing/2014/main" val="3334544139"/>
                    </a:ext>
                  </a:extLst>
                </a:gridCol>
              </a:tblGrid>
              <a:tr h="51466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№</a:t>
                      </a: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Наименование ОО</a:t>
                      </a: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ФИО ученика</a:t>
                      </a: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Медаль</a:t>
                      </a: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ВУЗ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901522"/>
                  </a:ext>
                </a:extLst>
              </a:tr>
              <a:tr h="338667">
                <a:tc rowSpan="2">
                  <a:txBody>
                    <a:bodyPr/>
                    <a:lstStyle/>
                    <a:p>
                      <a:pPr algn="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МКОУ "Ободинская СОШ"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Гамидов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Магомед Магомедович          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Золото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Московский Государственный Медицинский Университет им. И.М. Сеченова (Факультет - лечебное дело).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97682530"/>
                  </a:ext>
                </a:extLst>
              </a:tr>
              <a:tr h="3386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Омаров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Ислам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Абдулатипович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Bahnschrift SemiCondensed" panose="020B0502040204020203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Золото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Московский Энергетический Институт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24531485"/>
                  </a:ext>
                </a:extLst>
              </a:tr>
              <a:tr h="338667">
                <a:tc rowSpan="5">
                  <a:txBody>
                    <a:bodyPr/>
                    <a:lstStyle/>
                    <a:p>
                      <a:pPr algn="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 rowSpan="5">
                  <a:txBody>
                    <a:bodyPr/>
                    <a:lstStyle/>
                    <a:p>
                      <a:pPr algn="l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МКОУ "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Хунзахская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СОШ №1"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Мутаилова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Шуайнат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Гаджимурадовна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Bahnschrift SemiCondensed" panose="020B0502040204020203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Серебро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ДГУ (исторический факультет)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62165749"/>
                  </a:ext>
                </a:extLst>
              </a:tr>
              <a:tr h="3386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Ниматулаева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Нафиса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Музапировна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Bahnschrift SemiCondensed" panose="020B0502040204020203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Золото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ДГУ (факультет информатики и информационной технологии)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55287282"/>
                  </a:ext>
                </a:extLst>
              </a:tr>
              <a:tr h="3386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Хасбулаева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Патимат Магомедовна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Золото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Мах. ДагМГА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88649728"/>
                  </a:ext>
                </a:extLst>
              </a:tr>
              <a:tr h="3386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Абдухаликова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Анисат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Муслимовна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Bahnschrift SemiCondensed" panose="020B0502040204020203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Серебро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МГА им. Пирогова г. Москва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529502"/>
                  </a:ext>
                </a:extLst>
              </a:tr>
              <a:tr h="3386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Омаров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Шуайб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Рамазанович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Bahnschrift SemiCondensed" panose="020B0502040204020203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Золото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Саратовская Государственная Юридическая Академия. Судебная и прокурорская деятельность.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01879364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МКОУ "Хунзахская СОШ интернат"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Абакарова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Асият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Гамидовна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Bahnschrift SemiCondensed" panose="020B0502040204020203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Серебро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ДГПУ (Факультет - математики физики и информатики)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1283926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МКОУ "ХарахинскаяСОШ"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Ильясова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Патимат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Алиевна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Bahnschrift SemiCondensed" panose="020B0502040204020203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Золото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Дагестанская Медицинская Академия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28818955"/>
                  </a:ext>
                </a:extLst>
              </a:tr>
              <a:tr h="338667">
                <a:tc rowSpan="2">
                  <a:txBody>
                    <a:bodyPr/>
                    <a:lstStyle/>
                    <a:p>
                      <a:pPr algn="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МКОУ "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Оротинская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СОШ"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Магомедова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Умагани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Сайфудиновна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Bahnschrift SemiCondensed" panose="020B05020402040202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Золото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Не поступила в этом году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92856216"/>
                  </a:ext>
                </a:extLst>
              </a:tr>
              <a:tr h="3386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Саидова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Асият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Магомедтагировна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Bahnschrift SemiCondensed" panose="020B0502040204020203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Золото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Санкт-Петербургский Государственный Медицинский Университет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58554853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МКОУ "Танусинская СОШ"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Хатипов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Салим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Гаджиевич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Bahnschrift SemiCondensed" panose="020B0502040204020203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Серебро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ДГУ (Менеджмент управление бизнесом)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07068023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МКОУ "Аранинская СОШ"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Гимбатов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Магомедарип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Магомедович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Серебро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ДГТУ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12473374"/>
                  </a:ext>
                </a:extLst>
              </a:tr>
              <a:tr h="338667">
                <a:tc rowSpan="2">
                  <a:txBody>
                    <a:bodyPr/>
                    <a:lstStyle/>
                    <a:p>
                      <a:pPr algn="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МКОУ "Амушинская СОШ"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Расулова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Патимат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Абдулпатаховна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Bahnschrift SemiCondensed" panose="020B0502040204020203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Серебро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ДГТУ (стоматология профилактическая)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25357811"/>
                  </a:ext>
                </a:extLst>
              </a:tr>
              <a:tr h="3386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Нурмагомедов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Магомед </a:t>
                      </a:r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Алиасхабович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Bahnschrift SemiCondensed" panose="020B0502040204020203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Золото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SemiCondensed" panose="020B0502040204020203" pitchFamily="34" charset="0"/>
                        </a:rPr>
                        <a:t>ДГУ (факультет информатики и информационной технологии)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832001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246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1555941" y="1216187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604751" y="1356359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21697" y="499992"/>
            <a:ext cx="33074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1555940" y="2065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34211" y="233125"/>
            <a:ext cx="85598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20" dirty="0">
                <a:solidFill>
                  <a:srgbClr val="2C4788"/>
                </a:solidFill>
                <a:latin typeface="Arial Black"/>
                <a:cs typeface="Arial Black"/>
              </a:rPr>
              <a:t>ГИА-</a:t>
            </a:r>
            <a:r>
              <a:rPr sz="2000" spc="-50" dirty="0">
                <a:solidFill>
                  <a:srgbClr val="2C4788"/>
                </a:solidFill>
                <a:latin typeface="Arial Black"/>
                <a:cs typeface="Arial Black"/>
              </a:rPr>
              <a:t>9</a:t>
            </a:r>
            <a:endParaRPr sz="2000" dirty="0">
              <a:latin typeface="Arial Black"/>
              <a:cs typeface="Arial Black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631405"/>
              </p:ext>
            </p:extLst>
          </p:nvPr>
        </p:nvGraphicFramePr>
        <p:xfrm>
          <a:off x="1027979" y="632261"/>
          <a:ext cx="10233153" cy="5920939"/>
        </p:xfrm>
        <a:graphic>
          <a:graphicData uri="http://schemas.openxmlformats.org/drawingml/2006/table">
            <a:tbl>
              <a:tblPr>
                <a:tableStyleId>{FABFCF23-3B69-468F-B69F-88F6DE6A72F2}</a:tableStyleId>
              </a:tblPr>
              <a:tblGrid>
                <a:gridCol w="572221">
                  <a:extLst>
                    <a:ext uri="{9D8B030D-6E8A-4147-A177-3AD203B41FA5}">
                      <a16:colId xmlns:a16="http://schemas.microsoft.com/office/drawing/2014/main" val="4166869661"/>
                    </a:ext>
                  </a:extLst>
                </a:gridCol>
                <a:gridCol w="3602339">
                  <a:extLst>
                    <a:ext uri="{9D8B030D-6E8A-4147-A177-3AD203B41FA5}">
                      <a16:colId xmlns:a16="http://schemas.microsoft.com/office/drawing/2014/main" val="4062395160"/>
                    </a:ext>
                  </a:extLst>
                </a:gridCol>
                <a:gridCol w="738758">
                  <a:extLst>
                    <a:ext uri="{9D8B030D-6E8A-4147-A177-3AD203B41FA5}">
                      <a16:colId xmlns:a16="http://schemas.microsoft.com/office/drawing/2014/main" val="905956142"/>
                    </a:ext>
                  </a:extLst>
                </a:gridCol>
                <a:gridCol w="1016278">
                  <a:extLst>
                    <a:ext uri="{9D8B030D-6E8A-4147-A177-3AD203B41FA5}">
                      <a16:colId xmlns:a16="http://schemas.microsoft.com/office/drawing/2014/main" val="2296863852"/>
                    </a:ext>
                  </a:extLst>
                </a:gridCol>
                <a:gridCol w="1141359">
                  <a:extLst>
                    <a:ext uri="{9D8B030D-6E8A-4147-A177-3AD203B41FA5}">
                      <a16:colId xmlns:a16="http://schemas.microsoft.com/office/drawing/2014/main" val="3012343500"/>
                    </a:ext>
                  </a:extLst>
                </a:gridCol>
                <a:gridCol w="1063187">
                  <a:extLst>
                    <a:ext uri="{9D8B030D-6E8A-4147-A177-3AD203B41FA5}">
                      <a16:colId xmlns:a16="http://schemas.microsoft.com/office/drawing/2014/main" val="357444189"/>
                    </a:ext>
                  </a:extLst>
                </a:gridCol>
                <a:gridCol w="1020190">
                  <a:extLst>
                    <a:ext uri="{9D8B030D-6E8A-4147-A177-3AD203B41FA5}">
                      <a16:colId xmlns:a16="http://schemas.microsoft.com/office/drawing/2014/main" val="1931353956"/>
                    </a:ext>
                  </a:extLst>
                </a:gridCol>
                <a:gridCol w="1078821">
                  <a:extLst>
                    <a:ext uri="{9D8B030D-6E8A-4147-A177-3AD203B41FA5}">
                      <a16:colId xmlns:a16="http://schemas.microsoft.com/office/drawing/2014/main" val="2649923941"/>
                    </a:ext>
                  </a:extLst>
                </a:gridCol>
              </a:tblGrid>
              <a:tr h="535407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 dirty="0">
                          <a:effectLst/>
                          <a:latin typeface="Bahnschrift SemiBold Condensed" panose="020B0502040204020203" pitchFamily="34" charset="0"/>
                        </a:rPr>
                        <a:t>№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Bahnschrift SemiBold Condensed" panose="020B0502040204020203" pitchFamily="34" charset="0"/>
                        </a:rPr>
                        <a:t>Наименование ОО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u="none" strike="noStrike" dirty="0">
                          <a:effectLst/>
                          <a:latin typeface="Bahnschrift SemiBold Condensed" panose="020B0502040204020203" pitchFamily="34" charset="0"/>
                        </a:rPr>
                        <a:t>Общее количество выпускников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u="none" strike="noStrike" dirty="0">
                          <a:effectLst/>
                          <a:latin typeface="Bahnschrift SemiBold Condensed" panose="020B0502040204020203" pitchFamily="34" charset="0"/>
                        </a:rPr>
                        <a:t>Аттестованные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u="none" strike="noStrike" dirty="0">
                          <a:effectLst/>
                          <a:latin typeface="Bahnschrift SemiBold Condensed" panose="020B0502040204020203" pitchFamily="34" charset="0"/>
                        </a:rPr>
                        <a:t> Не аттестат </a:t>
                      </a:r>
                      <a:r>
                        <a:rPr lang="ru-RU" sz="1050" u="none" strike="noStrike" dirty="0" err="1">
                          <a:effectLst/>
                          <a:latin typeface="Bahnschrift SemiBold Condensed" panose="020B0502040204020203" pitchFamily="34" charset="0"/>
                        </a:rPr>
                        <a:t>ные</a:t>
                      </a:r>
                      <a:r>
                        <a:rPr lang="ru-RU" sz="1050" u="none" strike="noStrike" dirty="0">
                          <a:effectLst/>
                          <a:latin typeface="Bahnschrift SemiBold Condensed" panose="020B0502040204020203" pitchFamily="34" charset="0"/>
                        </a:rPr>
                        <a:t> до  сентября 2025 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u="none" strike="noStrike" dirty="0">
                          <a:effectLst/>
                          <a:latin typeface="Bahnschrift SemiBold Condensed" panose="020B0502040204020203" pitchFamily="34" charset="0"/>
                        </a:rPr>
                        <a:t>% не аттестованных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u="none" strike="noStrike" dirty="0">
                          <a:effectLst/>
                          <a:latin typeface="Bahnschrift SemiBold Condensed" panose="020B0502040204020203" pitchFamily="34" charset="0"/>
                        </a:rPr>
                        <a:t>Количество аттестованных с отличием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u="none" strike="noStrike" dirty="0">
                          <a:effectLst/>
                          <a:latin typeface="Bahnschrift SemiBold Condensed" panose="020B0502040204020203" pitchFamily="34" charset="0"/>
                        </a:rPr>
                        <a:t>Без пересдач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Bahnschrift SemiBold Condensed" panose="020B05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3000047"/>
                  </a:ext>
                </a:extLst>
              </a:tr>
              <a:tr h="203965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Аранинская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СОШ-интернат"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им.Р.Г.Гамзатова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28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21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7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25%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2744588309"/>
                  </a:ext>
                </a:extLst>
              </a:tr>
              <a:tr h="203965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Амушинская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 им.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Гаджимурадова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М.Т."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11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21,43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723360086"/>
                  </a:ext>
                </a:extLst>
              </a:tr>
              <a:tr h="158776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Ахалчинская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4109276510"/>
                  </a:ext>
                </a:extLst>
              </a:tr>
              <a:tr h="203965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Батлаичская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 им.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А.М.Магомедова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7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28,00%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1002058335"/>
                  </a:ext>
                </a:extLst>
              </a:tr>
              <a:tr h="158776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Буцринская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 №1"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4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419371142"/>
                  </a:ext>
                </a:extLst>
              </a:tr>
              <a:tr h="158776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Гоцатлинская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18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12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40%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926400585"/>
                  </a:ext>
                </a:extLst>
              </a:tr>
              <a:tr h="158776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7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Мочохская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75%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8707758"/>
                  </a:ext>
                </a:extLst>
              </a:tr>
              <a:tr h="315069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Буцринская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Средняя Общеобразовательная Школа №2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им.З.М.Магомедова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7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14,29%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3642891664"/>
                  </a:ext>
                </a:extLst>
              </a:tr>
              <a:tr h="158776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9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Оротинская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18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16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11,00%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1600893475"/>
                  </a:ext>
                </a:extLst>
              </a:tr>
              <a:tr h="158776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Ободинская СОШ"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9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33,33%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3800065613"/>
                  </a:ext>
                </a:extLst>
              </a:tr>
              <a:tr h="158776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Тагадинская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83,33%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3431206100"/>
                  </a:ext>
                </a:extLst>
              </a:tr>
              <a:tr h="203965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12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Танусинская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 им.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Ш.М.Шамхалова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14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3856967232"/>
                  </a:ext>
                </a:extLst>
              </a:tr>
              <a:tr h="158776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13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Тлайлухская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7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14,29%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2922596066"/>
                  </a:ext>
                </a:extLst>
              </a:tr>
              <a:tr h="158776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14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Уздалросинская СОШ"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9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9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790109377"/>
                  </a:ext>
                </a:extLst>
              </a:tr>
              <a:tr h="203965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15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Харахинская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 им. Г.А. Гаджиева"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9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11,11%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2806014482"/>
                  </a:ext>
                </a:extLst>
              </a:tr>
              <a:tr h="203965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16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Хариколинская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им.А.Бижанова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973815128"/>
                  </a:ext>
                </a:extLst>
              </a:tr>
              <a:tr h="158776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17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"ХСШИ"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38%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275103349"/>
                  </a:ext>
                </a:extLst>
              </a:tr>
              <a:tr h="158776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18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Хиндахская СОШ"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33.33%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4171477733"/>
                  </a:ext>
                </a:extLst>
              </a:tr>
              <a:tr h="158776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19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Хунзахская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СОШ № 1"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47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39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8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17.02%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2182622173"/>
                  </a:ext>
                </a:extLst>
              </a:tr>
              <a:tr h="203965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"Хунзахская СОШ №2 им.Ахмедова М.М."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11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9,09%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3398866472"/>
                  </a:ext>
                </a:extLst>
              </a:tr>
              <a:tr h="209065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Гацалухская ООШ"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20%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996085637"/>
                  </a:ext>
                </a:extLst>
              </a:tr>
              <a:tr h="214163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22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Заибская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ООШ"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54.55%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rgbClr val="E9392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4140749926"/>
                  </a:ext>
                </a:extLst>
              </a:tr>
              <a:tr h="234560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23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Кахская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ООШ"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2322190991"/>
                  </a:ext>
                </a:extLst>
              </a:tr>
              <a:tr h="188666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24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Оркачинская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ООШ"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16,67%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1999147232"/>
                  </a:ext>
                </a:extLst>
              </a:tr>
              <a:tr h="203965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25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Очлинская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ООШ"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1235130481"/>
                  </a:ext>
                </a:extLst>
              </a:tr>
              <a:tr h="209065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26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Шотодинская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ООШ"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5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3123960470"/>
                  </a:ext>
                </a:extLst>
              </a:tr>
              <a:tr h="209065"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27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МКОУ " </a:t>
                      </a:r>
                      <a:r>
                        <a:rPr lang="ru-RU" sz="1050" u="none" strike="noStrike" dirty="0" err="1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Цадинская</a:t>
                      </a:r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ООШ"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13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23,08%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0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 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/>
                </a:tc>
                <a:extLst>
                  <a:ext uri="{0D108BD9-81ED-4DB2-BD59-A6C34878D82A}">
                    <a16:rowId xmlns:a16="http://schemas.microsoft.com/office/drawing/2014/main" val="1196901180"/>
                  </a:ext>
                </a:extLst>
              </a:tr>
              <a:tr h="210873"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ИТОГО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1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292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223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66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23.1%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18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u="none" strike="noStrike" dirty="0">
                          <a:effectLst/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3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2542" marR="2542" marT="2542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917378"/>
                  </a:ext>
                </a:extLst>
              </a:tr>
            </a:tbl>
          </a:graphicData>
        </a:graphic>
      </p:graphicFrame>
      <p:cxnSp>
        <p:nvCxnSpPr>
          <p:cNvPr id="13" name="Прямая соединительная линия 12"/>
          <p:cNvCxnSpPr/>
          <p:nvPr/>
        </p:nvCxnSpPr>
        <p:spPr>
          <a:xfrm>
            <a:off x="1600200" y="1066800"/>
            <a:ext cx="0" cy="5486400"/>
          </a:xfrm>
          <a:prstGeom prst="line">
            <a:avLst/>
          </a:prstGeom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72200" y="0"/>
            <a:ext cx="6019800" cy="6857996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931875" y="845896"/>
            <a:ext cx="4549775" cy="782320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2700" marR="5080">
              <a:lnSpc>
                <a:spcPct val="87800"/>
              </a:lnSpc>
              <a:spcBef>
                <a:spcPts val="365"/>
              </a:spcBef>
            </a:pPr>
            <a:r>
              <a:rPr sz="1800" dirty="0">
                <a:solidFill>
                  <a:srgbClr val="000000"/>
                </a:solidFill>
              </a:rPr>
              <a:t>УТВЕРЖДЕН</a:t>
            </a:r>
            <a:r>
              <a:rPr sz="1800" spc="-55" dirty="0">
                <a:solidFill>
                  <a:srgbClr val="000000"/>
                </a:solidFill>
              </a:rPr>
              <a:t> </a:t>
            </a:r>
            <a:r>
              <a:rPr sz="1800" spc="-10" dirty="0">
                <a:solidFill>
                  <a:srgbClr val="000000"/>
                </a:solidFill>
                <a:latin typeface="Microsoft Sans Serif"/>
                <a:cs typeface="Microsoft Sans Serif"/>
              </a:rPr>
              <a:t>перечень</a:t>
            </a:r>
            <a:r>
              <a:rPr sz="1800" spc="-45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000000"/>
                </a:solidFill>
                <a:latin typeface="Microsoft Sans Serif"/>
                <a:cs typeface="Microsoft Sans Serif"/>
              </a:rPr>
              <a:t>дополнительных </a:t>
            </a:r>
            <a:r>
              <a:rPr sz="1800" dirty="0">
                <a:solidFill>
                  <a:srgbClr val="000000"/>
                </a:solidFill>
                <a:latin typeface="Microsoft Sans Serif"/>
                <a:cs typeface="Microsoft Sans Serif"/>
              </a:rPr>
              <a:t>мер</a:t>
            </a:r>
            <a:r>
              <a:rPr sz="1800" spc="75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spc="-25" dirty="0">
                <a:solidFill>
                  <a:srgbClr val="000000"/>
                </a:solidFill>
                <a:latin typeface="Microsoft Sans Serif"/>
                <a:cs typeface="Microsoft Sans Serif"/>
              </a:rPr>
              <a:t>организационно-</a:t>
            </a:r>
            <a:r>
              <a:rPr sz="1800" spc="-10" dirty="0">
                <a:solidFill>
                  <a:srgbClr val="000000"/>
                </a:solidFill>
                <a:latin typeface="Microsoft Sans Serif"/>
                <a:cs typeface="Microsoft Sans Serif"/>
              </a:rPr>
              <a:t>технологического характера</a:t>
            </a:r>
            <a:r>
              <a:rPr sz="1800" spc="-55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000000"/>
                </a:solidFill>
                <a:latin typeface="Microsoft Sans Serif"/>
                <a:cs typeface="Microsoft Sans Serif"/>
              </a:rPr>
              <a:t>при</a:t>
            </a:r>
            <a:r>
              <a:rPr sz="1800" spc="-95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000000"/>
                </a:solidFill>
                <a:latin typeface="Microsoft Sans Serif"/>
                <a:cs typeface="Microsoft Sans Serif"/>
              </a:rPr>
              <a:t>проведении</a:t>
            </a:r>
            <a:r>
              <a:rPr sz="1800" spc="-75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000000"/>
                </a:solidFill>
                <a:latin typeface="Microsoft Sans Serif"/>
                <a:cs typeface="Microsoft Sans Serif"/>
              </a:rPr>
              <a:t>экзаменов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09676" y="1817877"/>
            <a:ext cx="491426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i="1" dirty="0">
                <a:latin typeface="Arial"/>
                <a:cs typeface="Arial"/>
              </a:rPr>
              <a:t>приказ</a:t>
            </a:r>
            <a:r>
              <a:rPr sz="1400" b="1" i="1" spc="-10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Минобрнауки</a:t>
            </a:r>
            <a:r>
              <a:rPr sz="1400" b="1" i="1" spc="-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РД</a:t>
            </a:r>
            <a:r>
              <a:rPr sz="1400" b="1" i="1" spc="-50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от</a:t>
            </a:r>
            <a:r>
              <a:rPr sz="1400" b="1" i="1" spc="-2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13.05.2025</a:t>
            </a:r>
            <a:r>
              <a:rPr sz="1400" b="1" i="1" spc="5" dirty="0">
                <a:latin typeface="Arial"/>
                <a:cs typeface="Arial"/>
              </a:rPr>
              <a:t> </a:t>
            </a:r>
            <a:r>
              <a:rPr sz="1400" b="1" i="1" dirty="0">
                <a:latin typeface="Arial"/>
                <a:cs typeface="Arial"/>
              </a:rPr>
              <a:t>№</a:t>
            </a:r>
            <a:r>
              <a:rPr sz="1400" b="1" i="1" spc="-45" dirty="0">
                <a:latin typeface="Arial"/>
                <a:cs typeface="Arial"/>
              </a:rPr>
              <a:t> 04-</a:t>
            </a:r>
            <a:r>
              <a:rPr sz="1400" b="1" i="1" spc="-25" dirty="0">
                <a:latin typeface="Arial"/>
                <a:cs typeface="Arial"/>
              </a:rPr>
              <a:t>02-</a:t>
            </a:r>
            <a:r>
              <a:rPr sz="1400" b="1" i="1" spc="-20" dirty="0">
                <a:latin typeface="Arial"/>
                <a:cs typeface="Arial"/>
              </a:rPr>
              <a:t>2-</a:t>
            </a:r>
            <a:r>
              <a:rPr sz="1400" b="1" i="1" spc="-10" dirty="0">
                <a:latin typeface="Arial"/>
                <a:cs typeface="Arial"/>
              </a:rPr>
              <a:t>392/25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807719" y="2542032"/>
            <a:ext cx="5154295" cy="954405"/>
          </a:xfrm>
          <a:custGeom>
            <a:avLst/>
            <a:gdLst/>
            <a:ahLst/>
            <a:cxnLst/>
            <a:rect l="l" t="t" r="r" b="b"/>
            <a:pathLst>
              <a:path w="5154295" h="954404">
                <a:moveTo>
                  <a:pt x="0" y="97789"/>
                </a:moveTo>
                <a:lnTo>
                  <a:pt x="7685" y="59739"/>
                </a:lnTo>
                <a:lnTo>
                  <a:pt x="28644" y="28654"/>
                </a:lnTo>
                <a:lnTo>
                  <a:pt x="59728" y="7689"/>
                </a:lnTo>
                <a:lnTo>
                  <a:pt x="97789" y="0"/>
                </a:lnTo>
                <a:lnTo>
                  <a:pt x="5056378" y="0"/>
                </a:lnTo>
                <a:lnTo>
                  <a:pt x="5094428" y="7689"/>
                </a:lnTo>
                <a:lnTo>
                  <a:pt x="5125513" y="28654"/>
                </a:lnTo>
                <a:lnTo>
                  <a:pt x="5146478" y="59739"/>
                </a:lnTo>
                <a:lnTo>
                  <a:pt x="5154168" y="97789"/>
                </a:lnTo>
                <a:lnTo>
                  <a:pt x="5154168" y="856233"/>
                </a:lnTo>
                <a:lnTo>
                  <a:pt x="5146478" y="894284"/>
                </a:lnTo>
                <a:lnTo>
                  <a:pt x="5125513" y="925369"/>
                </a:lnTo>
                <a:lnTo>
                  <a:pt x="5094428" y="946334"/>
                </a:lnTo>
                <a:lnTo>
                  <a:pt x="5056378" y="954023"/>
                </a:lnTo>
                <a:lnTo>
                  <a:pt x="97789" y="954023"/>
                </a:lnTo>
                <a:lnTo>
                  <a:pt x="59728" y="946334"/>
                </a:lnTo>
                <a:lnTo>
                  <a:pt x="28644" y="925369"/>
                </a:lnTo>
                <a:lnTo>
                  <a:pt x="7685" y="894284"/>
                </a:lnTo>
                <a:lnTo>
                  <a:pt x="0" y="856233"/>
                </a:lnTo>
                <a:lnTo>
                  <a:pt x="0" y="97789"/>
                </a:lnTo>
                <a:close/>
              </a:path>
            </a:pathLst>
          </a:custGeom>
          <a:ln w="12192">
            <a:solidFill>
              <a:srgbClr val="5B9E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37666" y="2607005"/>
            <a:ext cx="4737735" cy="384238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5240" marR="267335">
              <a:lnSpc>
                <a:spcPct val="89000"/>
              </a:lnSpc>
              <a:spcBef>
                <a:spcPts val="340"/>
              </a:spcBef>
            </a:pPr>
            <a:r>
              <a:rPr sz="1800" spc="-10" dirty="0">
                <a:latin typeface="Arial Black"/>
                <a:cs typeface="Arial Black"/>
              </a:rPr>
              <a:t>ОРГАНИЗАЦИЯ</a:t>
            </a:r>
            <a:r>
              <a:rPr sz="1800" spc="-80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видеозаписи</a:t>
            </a:r>
            <a:r>
              <a:rPr sz="1800" spc="-6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процесса </a:t>
            </a:r>
            <a:r>
              <a:rPr sz="1800" spc="-20" dirty="0">
                <a:latin typeface="Microsoft Sans Serif"/>
                <a:cs typeface="Microsoft Sans Serif"/>
              </a:rPr>
              <a:t>запуска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участников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экзаменов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пункты проведения</a:t>
            </a:r>
            <a:r>
              <a:rPr sz="1800" spc="-6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экзаменов</a:t>
            </a:r>
            <a:endParaRPr sz="1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815"/>
              </a:spcBef>
            </a:pPr>
            <a:endParaRPr sz="1800">
              <a:latin typeface="Microsoft Sans Serif"/>
              <a:cs typeface="Microsoft Sans Serif"/>
            </a:endParaRPr>
          </a:p>
          <a:p>
            <a:pPr marL="15240">
              <a:lnSpc>
                <a:spcPts val="2030"/>
              </a:lnSpc>
            </a:pPr>
            <a:r>
              <a:rPr sz="1800" dirty="0">
                <a:latin typeface="Arial Black"/>
                <a:cs typeface="Arial Black"/>
              </a:rPr>
              <a:t>УВЕЛИЧЕНИЕ</a:t>
            </a:r>
            <a:r>
              <a:rPr sz="1800" spc="-130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количества</a:t>
            </a:r>
            <a:r>
              <a:rPr sz="1800" spc="-11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блокираторов</a:t>
            </a:r>
            <a:endParaRPr sz="1800">
              <a:latin typeface="Microsoft Sans Serif"/>
              <a:cs typeface="Microsoft Sans Serif"/>
            </a:endParaRPr>
          </a:p>
          <a:p>
            <a:pPr marL="15240">
              <a:lnSpc>
                <a:spcPts val="2030"/>
              </a:lnSpc>
            </a:pPr>
            <a:r>
              <a:rPr sz="1800" spc="-10" dirty="0">
                <a:latin typeface="Microsoft Sans Serif"/>
                <a:cs typeface="Microsoft Sans Serif"/>
              </a:rPr>
              <a:t>связи</a:t>
            </a:r>
            <a:endParaRPr sz="1800">
              <a:latin typeface="Microsoft Sans Serif"/>
              <a:cs typeface="Microsoft Sans Serif"/>
            </a:endParaRPr>
          </a:p>
          <a:p>
            <a:pPr marL="12700" marR="76835">
              <a:lnSpc>
                <a:spcPct val="87800"/>
              </a:lnSpc>
              <a:spcBef>
                <a:spcPts val="1864"/>
              </a:spcBef>
            </a:pPr>
            <a:r>
              <a:rPr sz="1800" dirty="0">
                <a:latin typeface="Arial Black"/>
                <a:cs typeface="Arial Black"/>
              </a:rPr>
              <a:t>СКАНИРОВАНИЕ</a:t>
            </a:r>
            <a:r>
              <a:rPr sz="1800" spc="-110" dirty="0">
                <a:latin typeface="Arial Black"/>
                <a:cs typeface="Arial Black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бланков</a:t>
            </a:r>
            <a:r>
              <a:rPr sz="1800" spc="-9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участников </a:t>
            </a:r>
            <a:r>
              <a:rPr sz="1800" spc="-20" dirty="0">
                <a:latin typeface="Microsoft Sans Serif"/>
                <a:cs typeface="Microsoft Sans Serif"/>
              </a:rPr>
              <a:t>экзаменов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ОГЭ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штабе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пункта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проведения </a:t>
            </a:r>
            <a:r>
              <a:rPr sz="1800" spc="-20" dirty="0">
                <a:latin typeface="Microsoft Sans Serif"/>
                <a:cs typeface="Microsoft Sans Serif"/>
              </a:rPr>
              <a:t>экзаменов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день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проведения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экзамена</a:t>
            </a:r>
            <a:endParaRPr sz="1800">
              <a:latin typeface="Microsoft Sans Serif"/>
              <a:cs typeface="Microsoft Sans Serif"/>
            </a:endParaRPr>
          </a:p>
          <a:p>
            <a:pPr marL="12700" marR="5080">
              <a:lnSpc>
                <a:spcPct val="88900"/>
              </a:lnSpc>
              <a:spcBef>
                <a:spcPts val="1895"/>
              </a:spcBef>
            </a:pPr>
            <a:r>
              <a:rPr sz="1800" dirty="0">
                <a:latin typeface="Arial Black"/>
                <a:cs typeface="Arial Black"/>
              </a:rPr>
              <a:t>УПАКОВКА</a:t>
            </a:r>
            <a:r>
              <a:rPr sz="1800" spc="-114" dirty="0">
                <a:latin typeface="Arial Black"/>
                <a:cs typeface="Arial Black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экзаменационных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материалов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аудиториях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пункта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проведения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экзаменов </a:t>
            </a:r>
            <a:r>
              <a:rPr sz="1800" dirty="0">
                <a:latin typeface="Microsoft Sans Serif"/>
                <a:cs typeface="Microsoft Sans Serif"/>
              </a:rPr>
              <a:t>после</a:t>
            </a:r>
            <a:r>
              <a:rPr sz="1800" spc="-7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завершения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экзамена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3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присутствии </a:t>
            </a:r>
            <a:r>
              <a:rPr sz="1800" dirty="0">
                <a:latin typeface="Microsoft Sans Serif"/>
                <a:cs typeface="Microsoft Sans Serif"/>
              </a:rPr>
              <a:t>членов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spc="-40" dirty="0">
                <a:latin typeface="Microsoft Sans Serif"/>
                <a:cs typeface="Microsoft Sans Serif"/>
              </a:rPr>
              <a:t>ГЭК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-20" dirty="0">
                <a:latin typeface="Microsoft Sans Serif"/>
                <a:cs typeface="Microsoft Sans Serif"/>
              </a:rPr>
              <a:t> т.д.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350101" y="3589261"/>
            <a:ext cx="5605780" cy="737870"/>
            <a:chOff x="350101" y="3589261"/>
            <a:chExt cx="5605780" cy="737870"/>
          </a:xfrm>
        </p:grpSpPr>
        <p:sp>
          <p:nvSpPr>
            <p:cNvPr id="16" name="object 16"/>
            <p:cNvSpPr/>
            <p:nvPr/>
          </p:nvSpPr>
          <p:spPr>
            <a:xfrm>
              <a:off x="795528" y="3645408"/>
              <a:ext cx="5154295" cy="673735"/>
            </a:xfrm>
            <a:custGeom>
              <a:avLst/>
              <a:gdLst/>
              <a:ahLst/>
              <a:cxnLst/>
              <a:rect l="l" t="t" r="r" b="b"/>
              <a:pathLst>
                <a:path w="5154295" h="673735">
                  <a:moveTo>
                    <a:pt x="0" y="69088"/>
                  </a:moveTo>
                  <a:lnTo>
                    <a:pt x="5425" y="42165"/>
                  </a:lnTo>
                  <a:lnTo>
                    <a:pt x="20223" y="20208"/>
                  </a:lnTo>
                  <a:lnTo>
                    <a:pt x="42171" y="5419"/>
                  </a:lnTo>
                  <a:lnTo>
                    <a:pt x="69049" y="0"/>
                  </a:lnTo>
                  <a:lnTo>
                    <a:pt x="5085080" y="0"/>
                  </a:lnTo>
                  <a:lnTo>
                    <a:pt x="5112002" y="5419"/>
                  </a:lnTo>
                  <a:lnTo>
                    <a:pt x="5133959" y="20208"/>
                  </a:lnTo>
                  <a:lnTo>
                    <a:pt x="5148748" y="42165"/>
                  </a:lnTo>
                  <a:lnTo>
                    <a:pt x="5154168" y="69088"/>
                  </a:lnTo>
                  <a:lnTo>
                    <a:pt x="5154168" y="604520"/>
                  </a:lnTo>
                  <a:lnTo>
                    <a:pt x="5148748" y="631442"/>
                  </a:lnTo>
                  <a:lnTo>
                    <a:pt x="5133959" y="653399"/>
                  </a:lnTo>
                  <a:lnTo>
                    <a:pt x="5112002" y="668188"/>
                  </a:lnTo>
                  <a:lnTo>
                    <a:pt x="5085080" y="673608"/>
                  </a:lnTo>
                  <a:lnTo>
                    <a:pt x="69049" y="673608"/>
                  </a:lnTo>
                  <a:lnTo>
                    <a:pt x="42171" y="668188"/>
                  </a:lnTo>
                  <a:lnTo>
                    <a:pt x="20223" y="653399"/>
                  </a:lnTo>
                  <a:lnTo>
                    <a:pt x="5425" y="631442"/>
                  </a:lnTo>
                  <a:lnTo>
                    <a:pt x="0" y="604520"/>
                  </a:lnTo>
                  <a:lnTo>
                    <a:pt x="0" y="69088"/>
                  </a:lnTo>
                  <a:close/>
                </a:path>
              </a:pathLst>
            </a:custGeom>
            <a:ln w="12191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366608" y="3605767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/>
          <p:nvPr/>
        </p:nvSpPr>
        <p:spPr>
          <a:xfrm>
            <a:off x="351368" y="2663935"/>
            <a:ext cx="495300" cy="704850"/>
          </a:xfrm>
          <a:custGeom>
            <a:avLst/>
            <a:gdLst/>
            <a:ahLst/>
            <a:cxnLst/>
            <a:rect l="l" t="t" r="r" b="b"/>
            <a:pathLst>
              <a:path w="495300" h="704850">
                <a:moveTo>
                  <a:pt x="0" y="0"/>
                </a:moveTo>
                <a:lnTo>
                  <a:pt x="247222" y="0"/>
                </a:lnTo>
                <a:lnTo>
                  <a:pt x="495155" y="350542"/>
                </a:lnTo>
                <a:lnTo>
                  <a:pt x="247222" y="704730"/>
                </a:lnTo>
                <a:lnTo>
                  <a:pt x="0" y="704730"/>
                </a:lnTo>
                <a:lnTo>
                  <a:pt x="247222" y="350542"/>
                </a:lnTo>
                <a:lnTo>
                  <a:pt x="0" y="0"/>
                </a:lnTo>
                <a:close/>
              </a:path>
            </a:pathLst>
          </a:custGeom>
          <a:ln w="32071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9" name="object 19"/>
          <p:cNvGrpSpPr/>
          <p:nvPr/>
        </p:nvGrpSpPr>
        <p:grpSpPr>
          <a:xfrm>
            <a:off x="350101" y="4410455"/>
            <a:ext cx="5605780" cy="835660"/>
            <a:chOff x="350101" y="4410455"/>
            <a:chExt cx="5605780" cy="835660"/>
          </a:xfrm>
        </p:grpSpPr>
        <p:sp>
          <p:nvSpPr>
            <p:cNvPr id="20" name="object 20"/>
            <p:cNvSpPr/>
            <p:nvPr/>
          </p:nvSpPr>
          <p:spPr>
            <a:xfrm>
              <a:off x="795528" y="4416551"/>
              <a:ext cx="5154295" cy="822960"/>
            </a:xfrm>
            <a:custGeom>
              <a:avLst/>
              <a:gdLst/>
              <a:ahLst/>
              <a:cxnLst/>
              <a:rect l="l" t="t" r="r" b="b"/>
              <a:pathLst>
                <a:path w="5154295" h="822960">
                  <a:moveTo>
                    <a:pt x="0" y="84328"/>
                  </a:moveTo>
                  <a:lnTo>
                    <a:pt x="6629" y="51488"/>
                  </a:lnTo>
                  <a:lnTo>
                    <a:pt x="24709" y="24685"/>
                  </a:lnTo>
                  <a:lnTo>
                    <a:pt x="51526" y="6621"/>
                  </a:lnTo>
                  <a:lnTo>
                    <a:pt x="84366" y="0"/>
                  </a:lnTo>
                  <a:lnTo>
                    <a:pt x="5069840" y="0"/>
                  </a:lnTo>
                  <a:lnTo>
                    <a:pt x="5102679" y="6621"/>
                  </a:lnTo>
                  <a:lnTo>
                    <a:pt x="5129482" y="24685"/>
                  </a:lnTo>
                  <a:lnTo>
                    <a:pt x="5147546" y="51488"/>
                  </a:lnTo>
                  <a:lnTo>
                    <a:pt x="5154168" y="84328"/>
                  </a:lnTo>
                  <a:lnTo>
                    <a:pt x="5154168" y="738632"/>
                  </a:lnTo>
                  <a:lnTo>
                    <a:pt x="5147546" y="771471"/>
                  </a:lnTo>
                  <a:lnTo>
                    <a:pt x="5129482" y="798274"/>
                  </a:lnTo>
                  <a:lnTo>
                    <a:pt x="5102679" y="816338"/>
                  </a:lnTo>
                  <a:lnTo>
                    <a:pt x="5069840" y="822960"/>
                  </a:lnTo>
                  <a:lnTo>
                    <a:pt x="84366" y="822960"/>
                  </a:lnTo>
                  <a:lnTo>
                    <a:pt x="51526" y="816338"/>
                  </a:lnTo>
                  <a:lnTo>
                    <a:pt x="24709" y="798274"/>
                  </a:lnTo>
                  <a:lnTo>
                    <a:pt x="6629" y="771471"/>
                  </a:lnTo>
                  <a:lnTo>
                    <a:pt x="0" y="738632"/>
                  </a:lnTo>
                  <a:lnTo>
                    <a:pt x="0" y="84328"/>
                  </a:lnTo>
                  <a:close/>
                </a:path>
              </a:pathLst>
            </a:custGeom>
            <a:ln w="12191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66608" y="4471399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2" name="object 22"/>
          <p:cNvGrpSpPr/>
          <p:nvPr/>
        </p:nvGrpSpPr>
        <p:grpSpPr>
          <a:xfrm>
            <a:off x="392773" y="5358384"/>
            <a:ext cx="5572760" cy="1118870"/>
            <a:chOff x="392773" y="5358384"/>
            <a:chExt cx="5572760" cy="1118870"/>
          </a:xfrm>
        </p:grpSpPr>
        <p:sp>
          <p:nvSpPr>
            <p:cNvPr id="23" name="object 23"/>
            <p:cNvSpPr/>
            <p:nvPr/>
          </p:nvSpPr>
          <p:spPr>
            <a:xfrm>
              <a:off x="804672" y="5364480"/>
              <a:ext cx="5154295" cy="1106805"/>
            </a:xfrm>
            <a:custGeom>
              <a:avLst/>
              <a:gdLst/>
              <a:ahLst/>
              <a:cxnLst/>
              <a:rect l="l" t="t" r="r" b="b"/>
              <a:pathLst>
                <a:path w="5154295" h="1106804">
                  <a:moveTo>
                    <a:pt x="0" y="113411"/>
                  </a:moveTo>
                  <a:lnTo>
                    <a:pt x="8912" y="69276"/>
                  </a:lnTo>
                  <a:lnTo>
                    <a:pt x="33218" y="33226"/>
                  </a:lnTo>
                  <a:lnTo>
                    <a:pt x="69271" y="8915"/>
                  </a:lnTo>
                  <a:lnTo>
                    <a:pt x="113423" y="0"/>
                  </a:lnTo>
                  <a:lnTo>
                    <a:pt x="5040757" y="0"/>
                  </a:lnTo>
                  <a:lnTo>
                    <a:pt x="5084891" y="8915"/>
                  </a:lnTo>
                  <a:lnTo>
                    <a:pt x="5120941" y="33226"/>
                  </a:lnTo>
                  <a:lnTo>
                    <a:pt x="5145252" y="69276"/>
                  </a:lnTo>
                  <a:lnTo>
                    <a:pt x="5154168" y="113411"/>
                  </a:lnTo>
                  <a:lnTo>
                    <a:pt x="5154168" y="993000"/>
                  </a:lnTo>
                  <a:lnTo>
                    <a:pt x="5145252" y="1037147"/>
                  </a:lnTo>
                  <a:lnTo>
                    <a:pt x="5120941" y="1073200"/>
                  </a:lnTo>
                  <a:lnTo>
                    <a:pt x="5084891" y="1097509"/>
                  </a:lnTo>
                  <a:lnTo>
                    <a:pt x="5040757" y="1106424"/>
                  </a:lnTo>
                  <a:lnTo>
                    <a:pt x="113423" y="1106424"/>
                  </a:lnTo>
                  <a:lnTo>
                    <a:pt x="69271" y="1097509"/>
                  </a:lnTo>
                  <a:lnTo>
                    <a:pt x="33218" y="1073200"/>
                  </a:lnTo>
                  <a:lnTo>
                    <a:pt x="8912" y="1037147"/>
                  </a:lnTo>
                  <a:lnTo>
                    <a:pt x="0" y="993000"/>
                  </a:lnTo>
                  <a:lnTo>
                    <a:pt x="0" y="113411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09280" y="5559536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0903" y="0"/>
            <a:ext cx="5721096" cy="684885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1001674" y="1398524"/>
            <a:ext cx="4813300" cy="7645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latin typeface="Arial Black"/>
                <a:cs typeface="Arial Black"/>
              </a:rPr>
              <a:t>ДИРО</a:t>
            </a:r>
            <a:r>
              <a:rPr sz="1600" spc="-5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РАЗРАБАТЫВАЮТСЯ</a:t>
            </a:r>
            <a:r>
              <a:rPr sz="1600" spc="-7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адресные</a:t>
            </a:r>
            <a:endParaRPr sz="1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600" spc="-25" dirty="0">
                <a:latin typeface="Microsoft Sans Serif"/>
                <a:cs typeface="Microsoft Sans Serif"/>
              </a:rPr>
              <a:t>методические</a:t>
            </a:r>
            <a:r>
              <a:rPr sz="1600" spc="-40" dirty="0">
                <a:latin typeface="Microsoft Sans Serif"/>
                <a:cs typeface="Microsoft Sans Serif"/>
              </a:rPr>
              <a:t> </a:t>
            </a:r>
            <a:r>
              <a:rPr sz="1600" spc="-20" dirty="0">
                <a:latin typeface="Microsoft Sans Serif"/>
                <a:cs typeface="Microsoft Sans Serif"/>
              </a:rPr>
              <a:t>рекомендации</a:t>
            </a:r>
            <a:r>
              <a:rPr sz="1600" spc="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по</a:t>
            </a:r>
            <a:r>
              <a:rPr sz="1600" spc="-4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всем</a:t>
            </a:r>
            <a:r>
              <a:rPr sz="1600" spc="-3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предметным</a:t>
            </a:r>
            <a:endParaRPr sz="1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sz="1600" spc="-10" dirty="0">
                <a:latin typeface="Microsoft Sans Serif"/>
                <a:cs typeface="Microsoft Sans Serif"/>
              </a:rPr>
              <a:t>областям</a:t>
            </a:r>
            <a:r>
              <a:rPr sz="1600" spc="-5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для</a:t>
            </a:r>
            <a:r>
              <a:rPr sz="1600" spc="-6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системы</a:t>
            </a:r>
            <a:r>
              <a:rPr sz="1600" spc="-6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образования</a:t>
            </a:r>
            <a:r>
              <a:rPr sz="1600" spc="-4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республики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01674" y="2916427"/>
            <a:ext cx="4850130" cy="12528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0699"/>
              </a:lnSpc>
              <a:spcBef>
                <a:spcPts val="95"/>
              </a:spcBef>
            </a:pPr>
            <a:r>
              <a:rPr sz="1600" dirty="0">
                <a:latin typeface="Arial Black"/>
                <a:cs typeface="Arial Black"/>
              </a:rPr>
              <a:t>ОРГАНИЗОВАТЬ</a:t>
            </a:r>
            <a:r>
              <a:rPr sz="1600" spc="-8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СЕМИНАРЫ</a:t>
            </a:r>
            <a:r>
              <a:rPr sz="1600" spc="-50" dirty="0">
                <a:latin typeface="Arial Black"/>
                <a:cs typeface="Arial Black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по</a:t>
            </a:r>
            <a:r>
              <a:rPr sz="1600" spc="-10" dirty="0">
                <a:latin typeface="Microsoft Sans Serif"/>
                <a:cs typeface="Microsoft Sans Serif"/>
              </a:rPr>
              <a:t> анализу </a:t>
            </a:r>
            <a:r>
              <a:rPr sz="1600" dirty="0">
                <a:latin typeface="Microsoft Sans Serif"/>
                <a:cs typeface="Microsoft Sans Serif"/>
              </a:rPr>
              <a:t>данных</a:t>
            </a:r>
            <a:r>
              <a:rPr sz="1600" spc="-10" dirty="0">
                <a:latin typeface="Microsoft Sans Serif"/>
                <a:cs typeface="Microsoft Sans Serif"/>
              </a:rPr>
              <a:t> </a:t>
            </a:r>
            <a:r>
              <a:rPr sz="1600" spc="-25" dirty="0">
                <a:latin typeface="Microsoft Sans Serif"/>
                <a:cs typeface="Microsoft Sans Serif"/>
              </a:rPr>
              <a:t>методических</a:t>
            </a:r>
            <a:r>
              <a:rPr sz="1600" spc="-5" dirty="0">
                <a:latin typeface="Microsoft Sans Serif"/>
                <a:cs typeface="Microsoft Sans Serif"/>
              </a:rPr>
              <a:t> </a:t>
            </a:r>
            <a:r>
              <a:rPr sz="1600" spc="-20" dirty="0">
                <a:latin typeface="Microsoft Sans Serif"/>
                <a:cs typeface="Microsoft Sans Serif"/>
              </a:rPr>
              <a:t>рекомендаций</a:t>
            </a:r>
            <a:r>
              <a:rPr sz="1600" spc="-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и</a:t>
            </a:r>
            <a:r>
              <a:rPr sz="1600" spc="-10" dirty="0">
                <a:latin typeface="Microsoft Sans Serif"/>
                <a:cs typeface="Microsoft Sans Serif"/>
              </a:rPr>
              <a:t> </a:t>
            </a:r>
            <a:r>
              <a:rPr sz="1600" spc="-20" dirty="0">
                <a:latin typeface="Microsoft Sans Serif"/>
                <a:cs typeface="Microsoft Sans Serif"/>
              </a:rPr>
              <a:t>иных </a:t>
            </a:r>
            <a:r>
              <a:rPr sz="1600" spc="-10" dirty="0">
                <a:latin typeface="Microsoft Sans Serif"/>
                <a:cs typeface="Microsoft Sans Serif"/>
              </a:rPr>
              <a:t>мероприятий,</a:t>
            </a:r>
            <a:r>
              <a:rPr sz="1600" spc="-4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направленных</a:t>
            </a:r>
            <a:r>
              <a:rPr sz="1600" spc="-6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на</a:t>
            </a:r>
            <a:r>
              <a:rPr sz="1600" spc="-5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улучшение</a:t>
            </a:r>
            <a:r>
              <a:rPr sz="1600" spc="-5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знаний </a:t>
            </a:r>
            <a:r>
              <a:rPr sz="1600" dirty="0">
                <a:latin typeface="Microsoft Sans Serif"/>
                <a:cs typeface="Microsoft Sans Serif"/>
              </a:rPr>
              <a:t>обучающихся</a:t>
            </a:r>
            <a:r>
              <a:rPr sz="1600" spc="-2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по</a:t>
            </a:r>
            <a:r>
              <a:rPr sz="1600" spc="-60" dirty="0">
                <a:latin typeface="Microsoft Sans Serif"/>
                <a:cs typeface="Microsoft Sans Serif"/>
              </a:rPr>
              <a:t> </a:t>
            </a:r>
            <a:r>
              <a:rPr sz="1600" spc="-30" dirty="0">
                <a:latin typeface="Microsoft Sans Serif"/>
                <a:cs typeface="Microsoft Sans Serif"/>
              </a:rPr>
              <a:t>конкретным</a:t>
            </a:r>
            <a:r>
              <a:rPr sz="1600" spc="-5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заданиям </a:t>
            </a:r>
            <a:r>
              <a:rPr sz="1600" spc="-25" dirty="0">
                <a:latin typeface="Microsoft Sans Serif"/>
                <a:cs typeface="Microsoft Sans Serif"/>
              </a:rPr>
              <a:t>контрольно-</a:t>
            </a:r>
            <a:r>
              <a:rPr sz="1600" spc="-20" dirty="0">
                <a:latin typeface="Microsoft Sans Serif"/>
                <a:cs typeface="Microsoft Sans Serif"/>
              </a:rPr>
              <a:t>измерительных</a:t>
            </a:r>
            <a:r>
              <a:rPr sz="1600" spc="10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материалов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52575" y="4960111"/>
            <a:ext cx="4357370" cy="5207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spc="-10" dirty="0">
                <a:latin typeface="Arial Black"/>
                <a:cs typeface="Arial Black"/>
              </a:rPr>
              <a:t>ОРГАНИЗОВАТЬ</a:t>
            </a:r>
            <a:r>
              <a:rPr sz="1600" spc="-130" dirty="0">
                <a:latin typeface="Arial Black"/>
                <a:cs typeface="Arial Black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правильную</a:t>
            </a:r>
            <a:r>
              <a:rPr sz="1600" spc="4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и</a:t>
            </a:r>
            <a:r>
              <a:rPr sz="1600" spc="6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грамотную</a:t>
            </a:r>
            <a:endParaRPr sz="1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600" dirty="0">
                <a:latin typeface="Microsoft Sans Serif"/>
                <a:cs typeface="Microsoft Sans Serif"/>
              </a:rPr>
              <a:t>работу</a:t>
            </a:r>
            <a:r>
              <a:rPr sz="1600" spc="-7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муниципальных</a:t>
            </a:r>
            <a:r>
              <a:rPr sz="1600" spc="-20" dirty="0">
                <a:latin typeface="Microsoft Sans Serif"/>
                <a:cs typeface="Microsoft Sans Serif"/>
              </a:rPr>
              <a:t> </a:t>
            </a:r>
            <a:r>
              <a:rPr sz="1600" spc="-25" dirty="0">
                <a:latin typeface="Microsoft Sans Serif"/>
                <a:cs typeface="Microsoft Sans Serif"/>
              </a:rPr>
              <a:t>методических</a:t>
            </a:r>
            <a:r>
              <a:rPr sz="1600" spc="-7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служб</a:t>
            </a:r>
            <a:endParaRPr sz="1600">
              <a:latin typeface="Microsoft Sans Serif"/>
              <a:cs typeface="Microsoft Sans Serif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20205" y="1277111"/>
            <a:ext cx="5557520" cy="1057910"/>
            <a:chOff x="420205" y="1277111"/>
            <a:chExt cx="5557520" cy="1057910"/>
          </a:xfrm>
        </p:grpSpPr>
        <p:sp>
          <p:nvSpPr>
            <p:cNvPr id="15" name="object 15"/>
            <p:cNvSpPr/>
            <p:nvPr/>
          </p:nvSpPr>
          <p:spPr>
            <a:xfrm>
              <a:off x="816863" y="1283207"/>
              <a:ext cx="5154295" cy="1045844"/>
            </a:xfrm>
            <a:custGeom>
              <a:avLst/>
              <a:gdLst/>
              <a:ahLst/>
              <a:cxnLst/>
              <a:rect l="l" t="t" r="r" b="b"/>
              <a:pathLst>
                <a:path w="5154295" h="1045844">
                  <a:moveTo>
                    <a:pt x="0" y="107187"/>
                  </a:moveTo>
                  <a:lnTo>
                    <a:pt x="8421" y="65472"/>
                  </a:lnTo>
                  <a:lnTo>
                    <a:pt x="31389" y="31400"/>
                  </a:lnTo>
                  <a:lnTo>
                    <a:pt x="65456" y="8425"/>
                  </a:lnTo>
                  <a:lnTo>
                    <a:pt x="107175" y="0"/>
                  </a:lnTo>
                  <a:lnTo>
                    <a:pt x="5046980" y="0"/>
                  </a:lnTo>
                  <a:lnTo>
                    <a:pt x="5088695" y="8425"/>
                  </a:lnTo>
                  <a:lnTo>
                    <a:pt x="5122767" y="31400"/>
                  </a:lnTo>
                  <a:lnTo>
                    <a:pt x="5145742" y="65472"/>
                  </a:lnTo>
                  <a:lnTo>
                    <a:pt x="5154168" y="107187"/>
                  </a:lnTo>
                  <a:lnTo>
                    <a:pt x="5154168" y="938276"/>
                  </a:lnTo>
                  <a:lnTo>
                    <a:pt x="5145742" y="979991"/>
                  </a:lnTo>
                  <a:lnTo>
                    <a:pt x="5122767" y="1014063"/>
                  </a:lnTo>
                  <a:lnTo>
                    <a:pt x="5088695" y="1037038"/>
                  </a:lnTo>
                  <a:lnTo>
                    <a:pt x="5046980" y="1045463"/>
                  </a:lnTo>
                  <a:lnTo>
                    <a:pt x="107175" y="1045463"/>
                  </a:lnTo>
                  <a:lnTo>
                    <a:pt x="65456" y="1037038"/>
                  </a:lnTo>
                  <a:lnTo>
                    <a:pt x="31389" y="1014063"/>
                  </a:lnTo>
                  <a:lnTo>
                    <a:pt x="8421" y="979991"/>
                  </a:lnTo>
                  <a:lnTo>
                    <a:pt x="0" y="938276"/>
                  </a:lnTo>
                  <a:lnTo>
                    <a:pt x="0" y="107187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36712" y="1530079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395821" y="2862072"/>
            <a:ext cx="5621020" cy="1362710"/>
            <a:chOff x="395821" y="2862072"/>
            <a:chExt cx="5621020" cy="1362710"/>
          </a:xfrm>
        </p:grpSpPr>
        <p:sp>
          <p:nvSpPr>
            <p:cNvPr id="18" name="object 18"/>
            <p:cNvSpPr/>
            <p:nvPr/>
          </p:nvSpPr>
          <p:spPr>
            <a:xfrm>
              <a:off x="856488" y="2868168"/>
              <a:ext cx="5154295" cy="1350645"/>
            </a:xfrm>
            <a:custGeom>
              <a:avLst/>
              <a:gdLst/>
              <a:ahLst/>
              <a:cxnLst/>
              <a:rect l="l" t="t" r="r" b="b"/>
              <a:pathLst>
                <a:path w="5154295" h="1350645">
                  <a:moveTo>
                    <a:pt x="0" y="138430"/>
                  </a:moveTo>
                  <a:lnTo>
                    <a:pt x="7057" y="94674"/>
                  </a:lnTo>
                  <a:lnTo>
                    <a:pt x="26707" y="56674"/>
                  </a:lnTo>
                  <a:lnTo>
                    <a:pt x="56671" y="26708"/>
                  </a:lnTo>
                  <a:lnTo>
                    <a:pt x="94668" y="7057"/>
                  </a:lnTo>
                  <a:lnTo>
                    <a:pt x="138417" y="0"/>
                  </a:lnTo>
                  <a:lnTo>
                    <a:pt x="5015738" y="0"/>
                  </a:lnTo>
                  <a:lnTo>
                    <a:pt x="5059493" y="7057"/>
                  </a:lnTo>
                  <a:lnTo>
                    <a:pt x="5097493" y="26708"/>
                  </a:lnTo>
                  <a:lnTo>
                    <a:pt x="5127459" y="56674"/>
                  </a:lnTo>
                  <a:lnTo>
                    <a:pt x="5147110" y="94674"/>
                  </a:lnTo>
                  <a:lnTo>
                    <a:pt x="5154168" y="138430"/>
                  </a:lnTo>
                  <a:lnTo>
                    <a:pt x="5154168" y="1211834"/>
                  </a:lnTo>
                  <a:lnTo>
                    <a:pt x="5147110" y="1255589"/>
                  </a:lnTo>
                  <a:lnTo>
                    <a:pt x="5127459" y="1293589"/>
                  </a:lnTo>
                  <a:lnTo>
                    <a:pt x="5097493" y="1323555"/>
                  </a:lnTo>
                  <a:lnTo>
                    <a:pt x="5059493" y="1343206"/>
                  </a:lnTo>
                  <a:lnTo>
                    <a:pt x="5015738" y="1350264"/>
                  </a:lnTo>
                  <a:lnTo>
                    <a:pt x="138417" y="1350264"/>
                  </a:lnTo>
                  <a:lnTo>
                    <a:pt x="94668" y="1343206"/>
                  </a:lnTo>
                  <a:lnTo>
                    <a:pt x="56671" y="1323555"/>
                  </a:lnTo>
                  <a:lnTo>
                    <a:pt x="26707" y="1293589"/>
                  </a:lnTo>
                  <a:lnTo>
                    <a:pt x="7057" y="1255589"/>
                  </a:lnTo>
                  <a:lnTo>
                    <a:pt x="0" y="1211834"/>
                  </a:lnTo>
                  <a:lnTo>
                    <a:pt x="0" y="138430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12328" y="3154663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447363" y="4857273"/>
            <a:ext cx="5579110" cy="745490"/>
            <a:chOff x="447363" y="4857273"/>
            <a:chExt cx="5579110" cy="745490"/>
          </a:xfrm>
        </p:grpSpPr>
        <p:sp>
          <p:nvSpPr>
            <p:cNvPr id="21" name="object 21"/>
            <p:cNvSpPr/>
            <p:nvPr/>
          </p:nvSpPr>
          <p:spPr>
            <a:xfrm>
              <a:off x="865631" y="4867655"/>
              <a:ext cx="5154295" cy="728980"/>
            </a:xfrm>
            <a:custGeom>
              <a:avLst/>
              <a:gdLst/>
              <a:ahLst/>
              <a:cxnLst/>
              <a:rect l="l" t="t" r="r" b="b"/>
              <a:pathLst>
                <a:path w="5154295" h="728979">
                  <a:moveTo>
                    <a:pt x="0" y="74676"/>
                  </a:moveTo>
                  <a:lnTo>
                    <a:pt x="5869" y="45594"/>
                  </a:lnTo>
                  <a:lnTo>
                    <a:pt x="21874" y="21859"/>
                  </a:lnTo>
                  <a:lnTo>
                    <a:pt x="45611" y="5863"/>
                  </a:lnTo>
                  <a:lnTo>
                    <a:pt x="74676" y="0"/>
                  </a:lnTo>
                  <a:lnTo>
                    <a:pt x="5079492" y="0"/>
                  </a:lnTo>
                  <a:lnTo>
                    <a:pt x="5108573" y="5863"/>
                  </a:lnTo>
                  <a:lnTo>
                    <a:pt x="5132308" y="21859"/>
                  </a:lnTo>
                  <a:lnTo>
                    <a:pt x="5148304" y="45594"/>
                  </a:lnTo>
                  <a:lnTo>
                    <a:pt x="5154168" y="74676"/>
                  </a:lnTo>
                  <a:lnTo>
                    <a:pt x="5154168" y="653796"/>
                  </a:lnTo>
                  <a:lnTo>
                    <a:pt x="5148304" y="682877"/>
                  </a:lnTo>
                  <a:lnTo>
                    <a:pt x="5132308" y="706612"/>
                  </a:lnTo>
                  <a:lnTo>
                    <a:pt x="5108573" y="722608"/>
                  </a:lnTo>
                  <a:lnTo>
                    <a:pt x="5079492" y="728472"/>
                  </a:lnTo>
                  <a:lnTo>
                    <a:pt x="74676" y="728472"/>
                  </a:lnTo>
                  <a:lnTo>
                    <a:pt x="45611" y="722608"/>
                  </a:lnTo>
                  <a:lnTo>
                    <a:pt x="21874" y="706612"/>
                  </a:lnTo>
                  <a:lnTo>
                    <a:pt x="5869" y="682877"/>
                  </a:lnTo>
                  <a:lnTo>
                    <a:pt x="0" y="653796"/>
                  </a:lnTo>
                  <a:lnTo>
                    <a:pt x="0" y="74676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463825" y="4873735"/>
              <a:ext cx="492759" cy="704850"/>
            </a:xfrm>
            <a:custGeom>
              <a:avLst/>
              <a:gdLst/>
              <a:ahLst/>
              <a:cxnLst/>
              <a:rect l="l" t="t" r="r" b="b"/>
              <a:pathLst>
                <a:path w="492759" h="704850">
                  <a:moveTo>
                    <a:pt x="0" y="0"/>
                  </a:moveTo>
                  <a:lnTo>
                    <a:pt x="245880" y="0"/>
                  </a:lnTo>
                  <a:lnTo>
                    <a:pt x="492467" y="350542"/>
                  </a:lnTo>
                  <a:lnTo>
                    <a:pt x="245880" y="704730"/>
                  </a:lnTo>
                  <a:lnTo>
                    <a:pt x="0" y="704730"/>
                  </a:lnTo>
                  <a:lnTo>
                    <a:pt x="245880" y="350542"/>
                  </a:lnTo>
                  <a:lnTo>
                    <a:pt x="0" y="0"/>
                  </a:lnTo>
                  <a:close/>
                </a:path>
              </a:pathLst>
            </a:custGeom>
            <a:ln w="31944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935532" y="750265"/>
            <a:ext cx="2489835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ПО</a:t>
            </a:r>
            <a:r>
              <a:rPr spc="-75" dirty="0"/>
              <a:t> </a:t>
            </a:r>
            <a:r>
              <a:rPr dirty="0"/>
              <a:t>ИТОГАМ</a:t>
            </a:r>
            <a:r>
              <a:rPr spc="-25" dirty="0"/>
              <a:t> </a:t>
            </a:r>
            <a:r>
              <a:rPr spc="-20" dirty="0"/>
              <a:t>ГИА: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87069" y="545986"/>
            <a:ext cx="33074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1716511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046175" y="842264"/>
            <a:ext cx="4699635" cy="583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000000"/>
                </a:solidFill>
              </a:rPr>
              <a:t>РЕАЛИЗУЮТСЯ</a:t>
            </a:r>
            <a:r>
              <a:rPr sz="1800" spc="-25" dirty="0">
                <a:solidFill>
                  <a:srgbClr val="000000"/>
                </a:solidFill>
              </a:rPr>
              <a:t> </a:t>
            </a:r>
            <a:r>
              <a:rPr sz="1800" dirty="0">
                <a:solidFill>
                  <a:srgbClr val="000000"/>
                </a:solidFill>
              </a:rPr>
              <a:t>РЯД</a:t>
            </a:r>
            <a:r>
              <a:rPr sz="1800" spc="-30" dirty="0">
                <a:solidFill>
                  <a:srgbClr val="000000"/>
                </a:solidFill>
              </a:rPr>
              <a:t> </a:t>
            </a:r>
            <a:r>
              <a:rPr sz="1800" spc="-10" dirty="0">
                <a:solidFill>
                  <a:srgbClr val="000000"/>
                </a:solidFill>
              </a:rPr>
              <a:t>МЕРОПРИЯТИЙ</a:t>
            </a:r>
            <a:endParaRPr sz="1800" dirty="0"/>
          </a:p>
          <a:p>
            <a:pPr marL="12700">
              <a:lnSpc>
                <a:spcPct val="100000"/>
              </a:lnSpc>
              <a:spcBef>
                <a:spcPts val="70"/>
              </a:spcBef>
            </a:pPr>
            <a:r>
              <a:rPr sz="1800" dirty="0">
                <a:solidFill>
                  <a:srgbClr val="000000"/>
                </a:solidFill>
                <a:latin typeface="Microsoft Sans Serif"/>
                <a:cs typeface="Microsoft Sans Serif"/>
              </a:rPr>
              <a:t>направленных</a:t>
            </a:r>
            <a:r>
              <a:rPr sz="1800" spc="-50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000000"/>
                </a:solidFill>
                <a:latin typeface="Microsoft Sans Serif"/>
                <a:cs typeface="Microsoft Sans Serif"/>
              </a:rPr>
              <a:t>на</a:t>
            </a:r>
            <a:r>
              <a:rPr sz="1800" spc="-55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000000"/>
                </a:solidFill>
                <a:latin typeface="Microsoft Sans Serif"/>
                <a:cs typeface="Microsoft Sans Serif"/>
              </a:rPr>
              <a:t>повышение</a:t>
            </a:r>
            <a:r>
              <a:rPr sz="1800" spc="-50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000000"/>
                </a:solidFill>
                <a:latin typeface="Microsoft Sans Serif"/>
                <a:cs typeface="Microsoft Sans Serif"/>
              </a:rPr>
              <a:t>качества</a:t>
            </a:r>
            <a:endParaRPr sz="1800" dirty="0">
              <a:latin typeface="Microsoft Sans Serif"/>
              <a:cs typeface="Microsoft Sans Serif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0975" y="5486400"/>
            <a:ext cx="10543540" cy="338455"/>
          </a:xfrm>
          <a:prstGeom prst="rect">
            <a:avLst/>
          </a:prstGeom>
          <a:solidFill>
            <a:srgbClr val="AED9D0"/>
          </a:solidFill>
        </p:spPr>
        <p:txBody>
          <a:bodyPr vert="horz" wrap="square" lIns="0" tIns="41910" rIns="0" bIns="0" rtlCol="0">
            <a:spAutoFit/>
          </a:bodyPr>
          <a:lstStyle/>
          <a:p>
            <a:pPr marL="351790">
              <a:lnSpc>
                <a:spcPct val="100000"/>
              </a:lnSpc>
              <a:spcBef>
                <a:spcPts val="330"/>
              </a:spcBef>
            </a:pPr>
            <a:r>
              <a:rPr sz="1600" b="1" i="1" dirty="0">
                <a:solidFill>
                  <a:srgbClr val="001F5F"/>
                </a:solidFill>
                <a:latin typeface="Arial"/>
                <a:cs typeface="Arial"/>
              </a:rPr>
              <a:t>Мероприятия</a:t>
            </a:r>
            <a:r>
              <a:rPr sz="1600" b="1" i="1" spc="-8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i="1" spc="-10" dirty="0">
                <a:solidFill>
                  <a:srgbClr val="001F5F"/>
                </a:solidFill>
                <a:latin typeface="Arial"/>
                <a:cs typeface="Arial"/>
              </a:rPr>
              <a:t>вышеуказанных</a:t>
            </a:r>
            <a:r>
              <a:rPr sz="1600" b="1" i="1" spc="-6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Arial"/>
                <a:cs typeface="Arial"/>
              </a:rPr>
              <a:t>планов</a:t>
            </a:r>
            <a:r>
              <a:rPr sz="1600" b="1" i="1" spc="-5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i="1" spc="-10" dirty="0">
                <a:solidFill>
                  <a:srgbClr val="001F5F"/>
                </a:solidFill>
                <a:latin typeface="Arial"/>
                <a:cs typeface="Arial"/>
              </a:rPr>
              <a:t>необходимо</a:t>
            </a:r>
            <a:r>
              <a:rPr sz="1600" b="1" i="1" spc="-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i="1" spc="-10" dirty="0">
                <a:solidFill>
                  <a:srgbClr val="001F5F"/>
                </a:solidFill>
                <a:latin typeface="Arial"/>
                <a:cs typeface="Arial"/>
              </a:rPr>
              <a:t>проводить</a:t>
            </a:r>
            <a:r>
              <a:rPr sz="1600" b="1" i="1" spc="-8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Arial"/>
                <a:cs typeface="Arial"/>
              </a:rPr>
              <a:t>на</a:t>
            </a:r>
            <a:r>
              <a:rPr sz="1600" b="1" i="1" spc="-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Arial"/>
                <a:cs typeface="Arial"/>
              </a:rPr>
              <a:t>системной</a:t>
            </a:r>
            <a:r>
              <a:rPr sz="1600" b="1" i="1" spc="-6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Arial"/>
                <a:cs typeface="Arial"/>
              </a:rPr>
              <a:t>основе</a:t>
            </a:r>
            <a:r>
              <a:rPr sz="1600" b="1" i="1" spc="-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b="1" i="1" spc="-10" dirty="0">
                <a:solidFill>
                  <a:srgbClr val="001F5F"/>
                </a:solidFill>
                <a:latin typeface="Arial"/>
                <a:cs typeface="Arial"/>
              </a:rPr>
              <a:t>ежегодно!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06690" y="4075302"/>
            <a:ext cx="3481070" cy="6648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1905" algn="ctr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latin typeface="Arial"/>
                <a:cs typeface="Arial"/>
              </a:rPr>
              <a:t>завершена</a:t>
            </a:r>
            <a:r>
              <a:rPr sz="1400" b="1" spc="-4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работа</a:t>
            </a:r>
            <a:r>
              <a:rPr sz="1400" b="1" spc="-20" dirty="0">
                <a:latin typeface="Arial"/>
                <a:cs typeface="Arial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по</a:t>
            </a:r>
            <a:r>
              <a:rPr sz="1400" spc="-6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разработке </a:t>
            </a:r>
            <a:r>
              <a:rPr sz="1400" spc="-20" dirty="0">
                <a:latin typeface="Microsoft Sans Serif"/>
                <a:cs typeface="Microsoft Sans Serif"/>
              </a:rPr>
              <a:t>технологических</a:t>
            </a:r>
            <a:r>
              <a:rPr sz="1400" spc="-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карт</a:t>
            </a:r>
            <a:r>
              <a:rPr sz="1400" spc="-7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(поурочных</a:t>
            </a:r>
            <a:r>
              <a:rPr sz="1400" spc="-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планов) </a:t>
            </a:r>
            <a:r>
              <a:rPr sz="1400" dirty="0">
                <a:latin typeface="Microsoft Sans Serif"/>
                <a:cs typeface="Microsoft Sans Serif"/>
              </a:rPr>
              <a:t>для</a:t>
            </a:r>
            <a:r>
              <a:rPr sz="1400" spc="-5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учителей</a:t>
            </a:r>
            <a:r>
              <a:rPr sz="1400" spc="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начальной</a:t>
            </a:r>
            <a:r>
              <a:rPr sz="1400" spc="-15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школы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88581" y="930605"/>
            <a:ext cx="4620895" cy="85534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 indent="8890" algn="just">
              <a:lnSpc>
                <a:spcPct val="101200"/>
              </a:lnSpc>
              <a:spcBef>
                <a:spcPts val="75"/>
              </a:spcBef>
            </a:pPr>
            <a:r>
              <a:rPr sz="1800" dirty="0">
                <a:latin typeface="Arial Black"/>
                <a:cs typeface="Arial Black"/>
              </a:rPr>
              <a:t>РАЗРАБОТАНЫ</a:t>
            </a:r>
            <a:r>
              <a:rPr sz="1800" spc="-125" dirty="0">
                <a:latin typeface="Arial Black"/>
                <a:cs typeface="Arial Black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технологические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карты (поурочные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планы)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по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spc="-25" dirty="0">
                <a:latin typeface="Microsoft Sans Serif"/>
                <a:cs typeface="Microsoft Sans Serif"/>
              </a:rPr>
              <a:t>предметам</a:t>
            </a:r>
            <a:r>
              <a:rPr sz="1800" spc="-6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«русский </a:t>
            </a:r>
            <a:r>
              <a:rPr sz="1800" spc="-30" dirty="0">
                <a:latin typeface="Microsoft Sans Serif"/>
                <a:cs typeface="Microsoft Sans Serif"/>
              </a:rPr>
              <a:t>язык»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«литература»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701540" y="765048"/>
            <a:ext cx="5245735" cy="1557655"/>
            <a:chOff x="701540" y="765048"/>
            <a:chExt cx="5245735" cy="1557655"/>
          </a:xfrm>
        </p:grpSpPr>
        <p:sp>
          <p:nvSpPr>
            <p:cNvPr id="14" name="object 14"/>
            <p:cNvSpPr/>
            <p:nvPr/>
          </p:nvSpPr>
          <p:spPr>
            <a:xfrm>
              <a:off x="966215" y="771144"/>
              <a:ext cx="4974590" cy="1545590"/>
            </a:xfrm>
            <a:custGeom>
              <a:avLst/>
              <a:gdLst/>
              <a:ahLst/>
              <a:cxnLst/>
              <a:rect l="l" t="t" r="r" b="b"/>
              <a:pathLst>
                <a:path w="4974590" h="1545589">
                  <a:moveTo>
                    <a:pt x="0" y="158368"/>
                  </a:moveTo>
                  <a:lnTo>
                    <a:pt x="8076" y="108297"/>
                  </a:lnTo>
                  <a:lnTo>
                    <a:pt x="30565" y="64821"/>
                  </a:lnTo>
                  <a:lnTo>
                    <a:pt x="64857" y="30545"/>
                  </a:lnTo>
                  <a:lnTo>
                    <a:pt x="108341" y="8070"/>
                  </a:lnTo>
                  <a:lnTo>
                    <a:pt x="158407" y="0"/>
                  </a:lnTo>
                  <a:lnTo>
                    <a:pt x="4815967" y="0"/>
                  </a:lnTo>
                  <a:lnTo>
                    <a:pt x="4866038" y="8070"/>
                  </a:lnTo>
                  <a:lnTo>
                    <a:pt x="4909514" y="30545"/>
                  </a:lnTo>
                  <a:lnTo>
                    <a:pt x="4943790" y="64821"/>
                  </a:lnTo>
                  <a:lnTo>
                    <a:pt x="4966265" y="108297"/>
                  </a:lnTo>
                  <a:lnTo>
                    <a:pt x="4974336" y="158368"/>
                  </a:lnTo>
                  <a:lnTo>
                    <a:pt x="4974336" y="1386966"/>
                  </a:lnTo>
                  <a:lnTo>
                    <a:pt x="4966265" y="1437038"/>
                  </a:lnTo>
                  <a:lnTo>
                    <a:pt x="4943790" y="1480514"/>
                  </a:lnTo>
                  <a:lnTo>
                    <a:pt x="4909514" y="1514790"/>
                  </a:lnTo>
                  <a:lnTo>
                    <a:pt x="4866038" y="1537265"/>
                  </a:lnTo>
                  <a:lnTo>
                    <a:pt x="4815967" y="1545335"/>
                  </a:lnTo>
                  <a:lnTo>
                    <a:pt x="158407" y="1545335"/>
                  </a:lnTo>
                  <a:lnTo>
                    <a:pt x="108341" y="1537265"/>
                  </a:lnTo>
                  <a:lnTo>
                    <a:pt x="64857" y="1514790"/>
                  </a:lnTo>
                  <a:lnTo>
                    <a:pt x="30565" y="1480514"/>
                  </a:lnTo>
                  <a:lnTo>
                    <a:pt x="8076" y="1437038"/>
                  </a:lnTo>
                  <a:lnTo>
                    <a:pt x="0" y="1386966"/>
                  </a:lnTo>
                  <a:lnTo>
                    <a:pt x="0" y="158368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13672" y="963150"/>
              <a:ext cx="363855" cy="519430"/>
            </a:xfrm>
            <a:custGeom>
              <a:avLst/>
              <a:gdLst/>
              <a:ahLst/>
              <a:cxnLst/>
              <a:rect l="l" t="t" r="r" b="b"/>
              <a:pathLst>
                <a:path w="363855" h="519430">
                  <a:moveTo>
                    <a:pt x="0" y="0"/>
                  </a:moveTo>
                  <a:lnTo>
                    <a:pt x="181387" y="0"/>
                  </a:lnTo>
                  <a:lnTo>
                    <a:pt x="363295" y="258061"/>
                  </a:lnTo>
                  <a:lnTo>
                    <a:pt x="181387" y="518806"/>
                  </a:lnTo>
                  <a:lnTo>
                    <a:pt x="0" y="518806"/>
                  </a:lnTo>
                  <a:lnTo>
                    <a:pt x="181387" y="258061"/>
                  </a:lnTo>
                  <a:lnTo>
                    <a:pt x="0" y="0"/>
                  </a:lnTo>
                  <a:close/>
                </a:path>
              </a:pathLst>
            </a:custGeom>
            <a:ln w="2355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6208827" y="798576"/>
            <a:ext cx="5297805" cy="1125220"/>
            <a:chOff x="6208827" y="798576"/>
            <a:chExt cx="5297805" cy="1125220"/>
          </a:xfrm>
        </p:grpSpPr>
        <p:sp>
          <p:nvSpPr>
            <p:cNvPr id="17" name="object 17"/>
            <p:cNvSpPr/>
            <p:nvPr/>
          </p:nvSpPr>
          <p:spPr>
            <a:xfrm>
              <a:off x="6467856" y="804672"/>
              <a:ext cx="5032375" cy="1112520"/>
            </a:xfrm>
            <a:custGeom>
              <a:avLst/>
              <a:gdLst/>
              <a:ahLst/>
              <a:cxnLst/>
              <a:rect l="l" t="t" r="r" b="b"/>
              <a:pathLst>
                <a:path w="5032375" h="1112520">
                  <a:moveTo>
                    <a:pt x="0" y="114045"/>
                  </a:moveTo>
                  <a:lnTo>
                    <a:pt x="8961" y="69651"/>
                  </a:lnTo>
                  <a:lnTo>
                    <a:pt x="33400" y="33400"/>
                  </a:lnTo>
                  <a:lnTo>
                    <a:pt x="69651" y="8961"/>
                  </a:lnTo>
                  <a:lnTo>
                    <a:pt x="114046" y="0"/>
                  </a:lnTo>
                  <a:lnTo>
                    <a:pt x="4918202" y="0"/>
                  </a:lnTo>
                  <a:lnTo>
                    <a:pt x="4962596" y="8961"/>
                  </a:lnTo>
                  <a:lnTo>
                    <a:pt x="4998847" y="33400"/>
                  </a:lnTo>
                  <a:lnTo>
                    <a:pt x="5023286" y="69651"/>
                  </a:lnTo>
                  <a:lnTo>
                    <a:pt x="5032248" y="114045"/>
                  </a:lnTo>
                  <a:lnTo>
                    <a:pt x="5032248" y="998474"/>
                  </a:lnTo>
                  <a:lnTo>
                    <a:pt x="5023286" y="1042868"/>
                  </a:lnTo>
                  <a:lnTo>
                    <a:pt x="4998846" y="1079118"/>
                  </a:lnTo>
                  <a:lnTo>
                    <a:pt x="4962596" y="1103558"/>
                  </a:lnTo>
                  <a:lnTo>
                    <a:pt x="4918202" y="1112519"/>
                  </a:lnTo>
                  <a:lnTo>
                    <a:pt x="114046" y="1112519"/>
                  </a:lnTo>
                  <a:lnTo>
                    <a:pt x="69651" y="1103558"/>
                  </a:lnTo>
                  <a:lnTo>
                    <a:pt x="33400" y="1079118"/>
                  </a:lnTo>
                  <a:lnTo>
                    <a:pt x="8961" y="1042868"/>
                  </a:lnTo>
                  <a:lnTo>
                    <a:pt x="0" y="998474"/>
                  </a:lnTo>
                  <a:lnTo>
                    <a:pt x="0" y="114045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221872" y="975341"/>
              <a:ext cx="393065" cy="554990"/>
            </a:xfrm>
            <a:custGeom>
              <a:avLst/>
              <a:gdLst/>
              <a:ahLst/>
              <a:cxnLst/>
              <a:rect l="l" t="t" r="r" b="b"/>
              <a:pathLst>
                <a:path w="393065" h="554990">
                  <a:moveTo>
                    <a:pt x="0" y="0"/>
                  </a:moveTo>
                  <a:lnTo>
                    <a:pt x="196168" y="0"/>
                  </a:lnTo>
                  <a:lnTo>
                    <a:pt x="392900" y="275961"/>
                  </a:lnTo>
                  <a:lnTo>
                    <a:pt x="196169" y="554793"/>
                  </a:lnTo>
                  <a:lnTo>
                    <a:pt x="0" y="554792"/>
                  </a:lnTo>
                  <a:lnTo>
                    <a:pt x="196168" y="275961"/>
                  </a:lnTo>
                  <a:lnTo>
                    <a:pt x="0" y="0"/>
                  </a:lnTo>
                  <a:close/>
                </a:path>
              </a:pathLst>
            </a:custGeom>
            <a:ln w="253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046175" y="1400302"/>
            <a:ext cx="9787255" cy="1779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Microsoft Sans Serif"/>
                <a:cs typeface="Microsoft Sans Serif"/>
              </a:rPr>
              <a:t>общего</a:t>
            </a:r>
            <a:r>
              <a:rPr sz="1800" spc="-6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образования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по</a:t>
            </a:r>
            <a:r>
              <a:rPr sz="1800" spc="-6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предметам</a:t>
            </a:r>
            <a:endParaRPr sz="1800" dirty="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sz="1800" spc="-20" dirty="0">
                <a:latin typeface="Microsoft Sans Serif"/>
                <a:cs typeface="Microsoft Sans Serif"/>
              </a:rPr>
              <a:t>«русский</a:t>
            </a:r>
            <a:r>
              <a:rPr sz="1800" spc="-70" dirty="0">
                <a:latin typeface="Microsoft Sans Serif"/>
                <a:cs typeface="Microsoft Sans Serif"/>
              </a:rPr>
              <a:t> </a:t>
            </a:r>
            <a:r>
              <a:rPr sz="1800" spc="-25" dirty="0">
                <a:latin typeface="Microsoft Sans Serif"/>
                <a:cs typeface="Microsoft Sans Serif"/>
              </a:rPr>
              <a:t>язык»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«литература»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5-</a:t>
            </a:r>
            <a:r>
              <a:rPr sz="1800" spc="-20" dirty="0">
                <a:latin typeface="Microsoft Sans Serif"/>
                <a:cs typeface="Microsoft Sans Serif"/>
              </a:rPr>
              <a:t>11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кл.,</a:t>
            </a:r>
            <a:endParaRPr sz="1800" dirty="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Microsoft Sans Serif"/>
                <a:cs typeface="Microsoft Sans Serif"/>
              </a:rPr>
              <a:t>«родной</a:t>
            </a:r>
            <a:r>
              <a:rPr sz="1800" spc="-65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язык»,</a:t>
            </a:r>
            <a:r>
              <a:rPr sz="1800" spc="-6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«родная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литература»</a:t>
            </a:r>
            <a:endParaRPr sz="1800"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445"/>
              </a:spcBef>
            </a:pPr>
            <a:endParaRPr sz="1800" dirty="0">
              <a:latin typeface="Microsoft Sans Serif"/>
              <a:cs typeface="Microsoft Sans Serif"/>
            </a:endParaRPr>
          </a:p>
          <a:p>
            <a:pPr marL="894080" marR="5080" indent="-503555">
              <a:lnSpc>
                <a:spcPct val="100000"/>
              </a:lnSpc>
            </a:pPr>
            <a:r>
              <a:rPr sz="1600" dirty="0">
                <a:latin typeface="Arial Black"/>
                <a:cs typeface="Arial Black"/>
              </a:rPr>
              <a:t>В</a:t>
            </a:r>
            <a:r>
              <a:rPr sz="1600" spc="-2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РАМКАХ</a:t>
            </a:r>
            <a:r>
              <a:rPr sz="1600" spc="1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ПЛАНА</a:t>
            </a:r>
            <a:r>
              <a:rPr sz="1600" spc="-4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ПО</a:t>
            </a:r>
            <a:r>
              <a:rPr sz="1600" spc="-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ПОВЫШЕНИЮ</a:t>
            </a:r>
            <a:r>
              <a:rPr sz="1600" spc="-5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КАЧЕСТВА</a:t>
            </a:r>
            <a:r>
              <a:rPr sz="1600" spc="-4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ДОШКОЛЬНОГО</a:t>
            </a:r>
            <a:r>
              <a:rPr sz="1600" spc="-8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И</a:t>
            </a:r>
            <a:r>
              <a:rPr sz="1600" spc="-5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НАЧАЛЬНОГО </a:t>
            </a:r>
            <a:r>
              <a:rPr sz="1600" dirty="0">
                <a:latin typeface="Arial Black"/>
                <a:cs typeface="Arial Black"/>
              </a:rPr>
              <a:t>ОБЩЕГО</a:t>
            </a:r>
            <a:r>
              <a:rPr sz="1600" spc="-4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ОБРАЗОВАНИЯ</a:t>
            </a:r>
            <a:r>
              <a:rPr sz="1600" spc="-3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В</a:t>
            </a:r>
            <a:r>
              <a:rPr sz="1600" spc="-2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РЕСПУБЛИКЕ</a:t>
            </a:r>
            <a:r>
              <a:rPr sz="1600" spc="-5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ДАГЕСТАН</a:t>
            </a:r>
            <a:r>
              <a:rPr sz="1600" spc="-4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НА</a:t>
            </a:r>
            <a:r>
              <a:rPr sz="1600" spc="-2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2023-2024</a:t>
            </a:r>
            <a:r>
              <a:rPr sz="1600" spc="-90" dirty="0">
                <a:latin typeface="Arial Black"/>
                <a:cs typeface="Arial Black"/>
              </a:rPr>
              <a:t> </a:t>
            </a:r>
            <a:r>
              <a:rPr sz="1600" spc="-20" dirty="0">
                <a:latin typeface="Arial Black"/>
                <a:cs typeface="Arial Black"/>
              </a:rPr>
              <a:t>ГОДЫ</a:t>
            </a:r>
            <a:endParaRPr sz="1600" dirty="0">
              <a:latin typeface="Arial Black"/>
              <a:cs typeface="Arial Black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954024" y="2474976"/>
            <a:ext cx="10546080" cy="1390650"/>
            <a:chOff x="954024" y="2474976"/>
            <a:chExt cx="10546080" cy="1390650"/>
          </a:xfrm>
        </p:grpSpPr>
        <p:sp>
          <p:nvSpPr>
            <p:cNvPr id="21" name="object 21"/>
            <p:cNvSpPr/>
            <p:nvPr/>
          </p:nvSpPr>
          <p:spPr>
            <a:xfrm>
              <a:off x="960120" y="2481072"/>
              <a:ext cx="10534015" cy="838200"/>
            </a:xfrm>
            <a:custGeom>
              <a:avLst/>
              <a:gdLst/>
              <a:ahLst/>
              <a:cxnLst/>
              <a:rect l="l" t="t" r="r" b="b"/>
              <a:pathLst>
                <a:path w="10534015" h="838200">
                  <a:moveTo>
                    <a:pt x="0" y="139700"/>
                  </a:moveTo>
                  <a:lnTo>
                    <a:pt x="7122" y="95520"/>
                  </a:lnTo>
                  <a:lnTo>
                    <a:pt x="26954" y="57168"/>
                  </a:lnTo>
                  <a:lnTo>
                    <a:pt x="57195" y="26936"/>
                  </a:lnTo>
                  <a:lnTo>
                    <a:pt x="95544" y="7116"/>
                  </a:lnTo>
                  <a:lnTo>
                    <a:pt x="139700" y="0"/>
                  </a:lnTo>
                  <a:lnTo>
                    <a:pt x="10394188" y="0"/>
                  </a:lnTo>
                  <a:lnTo>
                    <a:pt x="10438318" y="7116"/>
                  </a:lnTo>
                  <a:lnTo>
                    <a:pt x="10476664" y="26936"/>
                  </a:lnTo>
                  <a:lnTo>
                    <a:pt x="10506915" y="57168"/>
                  </a:lnTo>
                  <a:lnTo>
                    <a:pt x="10526759" y="95520"/>
                  </a:lnTo>
                  <a:lnTo>
                    <a:pt x="10533888" y="139700"/>
                  </a:lnTo>
                  <a:lnTo>
                    <a:pt x="10533888" y="698500"/>
                  </a:lnTo>
                  <a:lnTo>
                    <a:pt x="10526759" y="742630"/>
                  </a:lnTo>
                  <a:lnTo>
                    <a:pt x="10506915" y="780976"/>
                  </a:lnTo>
                  <a:lnTo>
                    <a:pt x="10476664" y="811227"/>
                  </a:lnTo>
                  <a:lnTo>
                    <a:pt x="10438318" y="831071"/>
                  </a:lnTo>
                  <a:lnTo>
                    <a:pt x="10394188" y="838200"/>
                  </a:lnTo>
                  <a:lnTo>
                    <a:pt x="139700" y="838200"/>
                  </a:lnTo>
                  <a:lnTo>
                    <a:pt x="95544" y="831071"/>
                  </a:lnTo>
                  <a:lnTo>
                    <a:pt x="57195" y="811227"/>
                  </a:lnTo>
                  <a:lnTo>
                    <a:pt x="26954" y="780976"/>
                  </a:lnTo>
                  <a:lnTo>
                    <a:pt x="7122" y="742630"/>
                  </a:lnTo>
                  <a:lnTo>
                    <a:pt x="0" y="698500"/>
                  </a:lnTo>
                  <a:lnTo>
                    <a:pt x="0" y="139700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160406" y="3326216"/>
              <a:ext cx="704850" cy="495300"/>
            </a:xfrm>
            <a:custGeom>
              <a:avLst/>
              <a:gdLst/>
              <a:ahLst/>
              <a:cxnLst/>
              <a:rect l="l" t="t" r="r" b="b"/>
              <a:pathLst>
                <a:path w="704850" h="495300">
                  <a:moveTo>
                    <a:pt x="704730" y="0"/>
                  </a:moveTo>
                  <a:lnTo>
                    <a:pt x="704730" y="247223"/>
                  </a:lnTo>
                  <a:lnTo>
                    <a:pt x="354187" y="495155"/>
                  </a:lnTo>
                  <a:lnTo>
                    <a:pt x="0" y="247222"/>
                  </a:lnTo>
                  <a:lnTo>
                    <a:pt x="0" y="0"/>
                  </a:lnTo>
                  <a:lnTo>
                    <a:pt x="354187" y="247223"/>
                  </a:lnTo>
                  <a:lnTo>
                    <a:pt x="704730" y="0"/>
                  </a:lnTo>
                  <a:close/>
                </a:path>
              </a:pathLst>
            </a:custGeom>
            <a:ln w="3483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747901" y="3353648"/>
              <a:ext cx="704850" cy="495300"/>
            </a:xfrm>
            <a:custGeom>
              <a:avLst/>
              <a:gdLst/>
              <a:ahLst/>
              <a:cxnLst/>
              <a:rect l="l" t="t" r="r" b="b"/>
              <a:pathLst>
                <a:path w="704850" h="495300">
                  <a:moveTo>
                    <a:pt x="704730" y="0"/>
                  </a:moveTo>
                  <a:lnTo>
                    <a:pt x="704730" y="247223"/>
                  </a:lnTo>
                  <a:lnTo>
                    <a:pt x="354187" y="495155"/>
                  </a:lnTo>
                  <a:lnTo>
                    <a:pt x="0" y="247222"/>
                  </a:lnTo>
                  <a:lnTo>
                    <a:pt x="0" y="0"/>
                  </a:lnTo>
                  <a:lnTo>
                    <a:pt x="354187" y="247223"/>
                  </a:lnTo>
                  <a:lnTo>
                    <a:pt x="704730" y="0"/>
                  </a:lnTo>
                  <a:close/>
                </a:path>
              </a:pathLst>
            </a:custGeom>
            <a:ln w="3483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9289678" y="3353648"/>
              <a:ext cx="704850" cy="495300"/>
            </a:xfrm>
            <a:custGeom>
              <a:avLst/>
              <a:gdLst/>
              <a:ahLst/>
              <a:cxnLst/>
              <a:rect l="l" t="t" r="r" b="b"/>
              <a:pathLst>
                <a:path w="704850" h="495300">
                  <a:moveTo>
                    <a:pt x="704730" y="0"/>
                  </a:moveTo>
                  <a:lnTo>
                    <a:pt x="704730" y="247223"/>
                  </a:lnTo>
                  <a:lnTo>
                    <a:pt x="354187" y="495155"/>
                  </a:lnTo>
                  <a:lnTo>
                    <a:pt x="0" y="247222"/>
                  </a:lnTo>
                  <a:lnTo>
                    <a:pt x="0" y="0"/>
                  </a:lnTo>
                  <a:lnTo>
                    <a:pt x="354187" y="247223"/>
                  </a:lnTo>
                  <a:lnTo>
                    <a:pt x="704730" y="0"/>
                  </a:lnTo>
                  <a:close/>
                </a:path>
              </a:pathLst>
            </a:custGeom>
            <a:ln w="3483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1014171" y="4080459"/>
            <a:ext cx="2982595" cy="65913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5080" indent="-1270" algn="ctr">
              <a:lnSpc>
                <a:spcPct val="98600"/>
              </a:lnSpc>
              <a:spcBef>
                <a:spcPts val="114"/>
              </a:spcBef>
            </a:pPr>
            <a:r>
              <a:rPr sz="1400" b="1" spc="-10" dirty="0">
                <a:latin typeface="Arial"/>
                <a:cs typeface="Arial"/>
              </a:rPr>
              <a:t>проводятся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мероприятия </a:t>
            </a:r>
            <a:r>
              <a:rPr sz="1400" spc="-10" dirty="0">
                <a:latin typeface="Microsoft Sans Serif"/>
                <a:cs typeface="Microsoft Sans Serif"/>
              </a:rPr>
              <a:t>направленные</a:t>
            </a:r>
            <a:r>
              <a:rPr sz="1400" spc="4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на</a:t>
            </a:r>
            <a:r>
              <a:rPr sz="1400" spc="-5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формирование профессиональной</a:t>
            </a:r>
            <a:r>
              <a:rPr sz="1400" spc="35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компетентности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491354" y="4082033"/>
            <a:ext cx="3040380" cy="65849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5080" algn="ctr">
              <a:lnSpc>
                <a:spcPct val="98600"/>
              </a:lnSpc>
              <a:spcBef>
                <a:spcPts val="114"/>
              </a:spcBef>
            </a:pPr>
            <a:r>
              <a:rPr sz="1400" b="1" spc="-10" dirty="0">
                <a:latin typeface="Arial"/>
                <a:cs typeface="Arial"/>
              </a:rPr>
              <a:t>проводятся методические</a:t>
            </a:r>
            <a:r>
              <a:rPr sz="1400" b="1" spc="-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недели </a:t>
            </a:r>
            <a:r>
              <a:rPr sz="1400" spc="-10" dirty="0">
                <a:latin typeface="Microsoft Sans Serif"/>
                <a:cs typeface="Microsoft Sans Serif"/>
              </a:rPr>
              <a:t>учителей</a:t>
            </a:r>
            <a:r>
              <a:rPr sz="1400" spc="3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начальной</a:t>
            </a:r>
            <a:r>
              <a:rPr sz="1400" spc="-2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школы</a:t>
            </a:r>
            <a:r>
              <a:rPr sz="1400" spc="-5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на</a:t>
            </a:r>
            <a:r>
              <a:rPr sz="1400" spc="-45" dirty="0">
                <a:latin typeface="Microsoft Sans Serif"/>
                <a:cs typeface="Microsoft Sans Serif"/>
              </a:rPr>
              <a:t> </a:t>
            </a:r>
            <a:r>
              <a:rPr sz="1400" spc="-20" dirty="0">
                <a:latin typeface="Microsoft Sans Serif"/>
                <a:cs typeface="Microsoft Sans Serif"/>
              </a:rPr>
              <a:t>базе </a:t>
            </a:r>
            <a:r>
              <a:rPr sz="1400" spc="-25" dirty="0">
                <a:latin typeface="Microsoft Sans Serif"/>
                <a:cs typeface="Microsoft Sans Serif"/>
              </a:rPr>
              <a:t>педагогических</a:t>
            </a:r>
            <a:r>
              <a:rPr sz="1400" spc="30" dirty="0">
                <a:latin typeface="Microsoft Sans Serif"/>
                <a:cs typeface="Microsoft Sans Serif"/>
              </a:rPr>
              <a:t> </a:t>
            </a:r>
            <a:r>
              <a:rPr sz="1400" spc="-10" dirty="0">
                <a:latin typeface="Microsoft Sans Serif"/>
                <a:cs typeface="Microsoft Sans Serif"/>
              </a:rPr>
              <a:t>колледжей</a:t>
            </a:r>
            <a:endParaRPr sz="1400">
              <a:latin typeface="Microsoft Sans Serif"/>
              <a:cs typeface="Microsoft Sans Serif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960119" y="3998976"/>
            <a:ext cx="3182620" cy="838200"/>
          </a:xfrm>
          <a:custGeom>
            <a:avLst/>
            <a:gdLst/>
            <a:ahLst/>
            <a:cxnLst/>
            <a:rect l="l" t="t" r="r" b="b"/>
            <a:pathLst>
              <a:path w="3182620" h="838200">
                <a:moveTo>
                  <a:pt x="0" y="139700"/>
                </a:moveTo>
                <a:lnTo>
                  <a:pt x="7122" y="95520"/>
                </a:lnTo>
                <a:lnTo>
                  <a:pt x="26954" y="57168"/>
                </a:lnTo>
                <a:lnTo>
                  <a:pt x="57195" y="26936"/>
                </a:lnTo>
                <a:lnTo>
                  <a:pt x="95544" y="7116"/>
                </a:lnTo>
                <a:lnTo>
                  <a:pt x="139700" y="0"/>
                </a:lnTo>
                <a:lnTo>
                  <a:pt x="3042412" y="0"/>
                </a:lnTo>
                <a:lnTo>
                  <a:pt x="3086591" y="7116"/>
                </a:lnTo>
                <a:lnTo>
                  <a:pt x="3124943" y="26936"/>
                </a:lnTo>
                <a:lnTo>
                  <a:pt x="3155175" y="57168"/>
                </a:lnTo>
                <a:lnTo>
                  <a:pt x="3174995" y="95520"/>
                </a:lnTo>
                <a:lnTo>
                  <a:pt x="3182112" y="139700"/>
                </a:lnTo>
                <a:lnTo>
                  <a:pt x="3182112" y="698500"/>
                </a:lnTo>
                <a:lnTo>
                  <a:pt x="3174995" y="742679"/>
                </a:lnTo>
                <a:lnTo>
                  <a:pt x="3155175" y="781031"/>
                </a:lnTo>
                <a:lnTo>
                  <a:pt x="3124943" y="811263"/>
                </a:lnTo>
                <a:lnTo>
                  <a:pt x="3086591" y="831083"/>
                </a:lnTo>
                <a:lnTo>
                  <a:pt x="3042412" y="838200"/>
                </a:lnTo>
                <a:lnTo>
                  <a:pt x="139700" y="838200"/>
                </a:lnTo>
                <a:lnTo>
                  <a:pt x="95544" y="831083"/>
                </a:lnTo>
                <a:lnTo>
                  <a:pt x="57195" y="811263"/>
                </a:lnTo>
                <a:lnTo>
                  <a:pt x="26954" y="781031"/>
                </a:lnTo>
                <a:lnTo>
                  <a:pt x="7122" y="742679"/>
                </a:lnTo>
                <a:lnTo>
                  <a:pt x="0" y="698500"/>
                </a:lnTo>
                <a:lnTo>
                  <a:pt x="0" y="139700"/>
                </a:lnTo>
                <a:close/>
              </a:path>
            </a:pathLst>
          </a:custGeom>
          <a:ln w="12191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404359" y="4005071"/>
            <a:ext cx="3182620" cy="841375"/>
          </a:xfrm>
          <a:custGeom>
            <a:avLst/>
            <a:gdLst/>
            <a:ahLst/>
            <a:cxnLst/>
            <a:rect l="l" t="t" r="r" b="b"/>
            <a:pathLst>
              <a:path w="3182620" h="841375">
                <a:moveTo>
                  <a:pt x="0" y="140207"/>
                </a:moveTo>
                <a:lnTo>
                  <a:pt x="7144" y="95877"/>
                </a:lnTo>
                <a:lnTo>
                  <a:pt x="27041" y="57387"/>
                </a:lnTo>
                <a:lnTo>
                  <a:pt x="57387" y="27041"/>
                </a:lnTo>
                <a:lnTo>
                  <a:pt x="95877" y="7144"/>
                </a:lnTo>
                <a:lnTo>
                  <a:pt x="140207" y="0"/>
                </a:lnTo>
                <a:lnTo>
                  <a:pt x="3041904" y="0"/>
                </a:lnTo>
                <a:lnTo>
                  <a:pt x="3086234" y="7144"/>
                </a:lnTo>
                <a:lnTo>
                  <a:pt x="3124724" y="27041"/>
                </a:lnTo>
                <a:lnTo>
                  <a:pt x="3155070" y="57387"/>
                </a:lnTo>
                <a:lnTo>
                  <a:pt x="3174967" y="95877"/>
                </a:lnTo>
                <a:lnTo>
                  <a:pt x="3182112" y="140207"/>
                </a:lnTo>
                <a:lnTo>
                  <a:pt x="3182112" y="701039"/>
                </a:lnTo>
                <a:lnTo>
                  <a:pt x="3174967" y="745370"/>
                </a:lnTo>
                <a:lnTo>
                  <a:pt x="3155070" y="783860"/>
                </a:lnTo>
                <a:lnTo>
                  <a:pt x="3124724" y="814206"/>
                </a:lnTo>
                <a:lnTo>
                  <a:pt x="3086234" y="834103"/>
                </a:lnTo>
                <a:lnTo>
                  <a:pt x="3041904" y="841247"/>
                </a:lnTo>
                <a:lnTo>
                  <a:pt x="140207" y="841247"/>
                </a:lnTo>
                <a:lnTo>
                  <a:pt x="95877" y="834103"/>
                </a:lnTo>
                <a:lnTo>
                  <a:pt x="57387" y="814206"/>
                </a:lnTo>
                <a:lnTo>
                  <a:pt x="27041" y="783860"/>
                </a:lnTo>
                <a:lnTo>
                  <a:pt x="7144" y="745370"/>
                </a:lnTo>
                <a:lnTo>
                  <a:pt x="0" y="701039"/>
                </a:lnTo>
                <a:lnTo>
                  <a:pt x="0" y="140207"/>
                </a:lnTo>
                <a:close/>
              </a:path>
            </a:pathLst>
          </a:custGeom>
          <a:ln w="12191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690104" y="4005071"/>
            <a:ext cx="3804285" cy="841375"/>
          </a:xfrm>
          <a:custGeom>
            <a:avLst/>
            <a:gdLst/>
            <a:ahLst/>
            <a:cxnLst/>
            <a:rect l="l" t="t" r="r" b="b"/>
            <a:pathLst>
              <a:path w="3804284" h="841375">
                <a:moveTo>
                  <a:pt x="0" y="140207"/>
                </a:moveTo>
                <a:lnTo>
                  <a:pt x="7144" y="95877"/>
                </a:lnTo>
                <a:lnTo>
                  <a:pt x="27041" y="57387"/>
                </a:lnTo>
                <a:lnTo>
                  <a:pt x="57387" y="27041"/>
                </a:lnTo>
                <a:lnTo>
                  <a:pt x="95877" y="7144"/>
                </a:lnTo>
                <a:lnTo>
                  <a:pt x="140207" y="0"/>
                </a:lnTo>
                <a:lnTo>
                  <a:pt x="3663696" y="0"/>
                </a:lnTo>
                <a:lnTo>
                  <a:pt x="3708026" y="7144"/>
                </a:lnTo>
                <a:lnTo>
                  <a:pt x="3746516" y="27041"/>
                </a:lnTo>
                <a:lnTo>
                  <a:pt x="3776862" y="57387"/>
                </a:lnTo>
                <a:lnTo>
                  <a:pt x="3796759" y="95877"/>
                </a:lnTo>
                <a:lnTo>
                  <a:pt x="3803904" y="140207"/>
                </a:lnTo>
                <a:lnTo>
                  <a:pt x="3803904" y="701039"/>
                </a:lnTo>
                <a:lnTo>
                  <a:pt x="3796759" y="745370"/>
                </a:lnTo>
                <a:lnTo>
                  <a:pt x="3776862" y="783860"/>
                </a:lnTo>
                <a:lnTo>
                  <a:pt x="3746516" y="814206"/>
                </a:lnTo>
                <a:lnTo>
                  <a:pt x="3708026" y="834103"/>
                </a:lnTo>
                <a:lnTo>
                  <a:pt x="3663696" y="841247"/>
                </a:lnTo>
                <a:lnTo>
                  <a:pt x="140207" y="841247"/>
                </a:lnTo>
                <a:lnTo>
                  <a:pt x="95877" y="834103"/>
                </a:lnTo>
                <a:lnTo>
                  <a:pt x="57387" y="814206"/>
                </a:lnTo>
                <a:lnTo>
                  <a:pt x="27041" y="783860"/>
                </a:lnTo>
                <a:lnTo>
                  <a:pt x="7144" y="745370"/>
                </a:lnTo>
                <a:lnTo>
                  <a:pt x="0" y="701039"/>
                </a:lnTo>
                <a:lnTo>
                  <a:pt x="0" y="140207"/>
                </a:lnTo>
                <a:close/>
              </a:path>
            </a:pathLst>
          </a:custGeom>
          <a:ln w="12192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11850623" y="1295400"/>
            <a:ext cx="259079" cy="3307079"/>
          </a:xfrm>
          <a:prstGeom prst="rect">
            <a:avLst/>
          </a:prstGeom>
          <a:solidFill>
            <a:srgbClr val="2C4788"/>
          </a:solidFill>
        </p:spPr>
        <p:txBody>
          <a:bodyPr vert="vert270" wrap="square" lIns="0" tIns="38100" rIns="0" bIns="0" rtlCol="0">
            <a:spAutoFit/>
          </a:bodyPr>
          <a:lstStyle/>
          <a:p>
            <a:pPr marL="133985">
              <a:lnSpc>
                <a:spcPct val="100000"/>
              </a:lnSpc>
              <a:spcBef>
                <a:spcPts val="300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7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5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814710" y="558178"/>
            <a:ext cx="328918" cy="670201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11844528" y="12191"/>
            <a:ext cx="259079" cy="469900"/>
          </a:xfrm>
          <a:custGeom>
            <a:avLst/>
            <a:gdLst/>
            <a:ahLst/>
            <a:cxnLst/>
            <a:rect l="l" t="t" r="r" b="b"/>
            <a:pathLst>
              <a:path w="259079" h="469900">
                <a:moveTo>
                  <a:pt x="259079" y="0"/>
                </a:moveTo>
                <a:lnTo>
                  <a:pt x="0" y="0"/>
                </a:lnTo>
                <a:lnTo>
                  <a:pt x="0" y="469391"/>
                </a:lnTo>
                <a:lnTo>
                  <a:pt x="259079" y="469391"/>
                </a:lnTo>
                <a:lnTo>
                  <a:pt x="259079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74877" y="899286"/>
            <a:ext cx="51873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Black"/>
                <a:cs typeface="Arial Black"/>
              </a:rPr>
              <a:t>СТАТИСТИЧЕСКИ</a:t>
            </a:r>
            <a:r>
              <a:rPr sz="1800" spc="-100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ЗАФИКСИРОВАННЫЙ</a:t>
            </a:r>
            <a:endParaRPr sz="1800" dirty="0">
              <a:latin typeface="Arial Black"/>
              <a:cs typeface="Arial Black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874877" y="1173302"/>
            <a:ext cx="5147972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0000"/>
                </a:solidFill>
              </a:rPr>
              <a:t>ДЕФИЦИТ</a:t>
            </a:r>
            <a:r>
              <a:rPr sz="1800" spc="-40" dirty="0">
                <a:solidFill>
                  <a:srgbClr val="000000"/>
                </a:solidFill>
              </a:rPr>
              <a:t> </a:t>
            </a:r>
            <a:r>
              <a:rPr sz="1800" spc="-10" dirty="0" smtClean="0">
                <a:solidFill>
                  <a:srgbClr val="000000"/>
                </a:solidFill>
              </a:rPr>
              <a:t>УЧИТЕЛЕЙ</a:t>
            </a:r>
            <a:r>
              <a:rPr lang="ru-RU" sz="1800" spc="-10" dirty="0" smtClean="0">
                <a:solidFill>
                  <a:srgbClr val="000000"/>
                </a:solidFill>
              </a:rPr>
              <a:t> НА 1 АВГУСТА 2025 Г. В МР «ХУНЗАХСКИЙ РАЙОН»</a:t>
            </a:r>
            <a:endParaRPr sz="1800" dirty="0"/>
          </a:p>
        </p:txBody>
      </p:sp>
      <p:sp>
        <p:nvSpPr>
          <p:cNvPr id="10" name="object 10"/>
          <p:cNvSpPr txBox="1"/>
          <p:nvPr/>
        </p:nvSpPr>
        <p:spPr>
          <a:xfrm>
            <a:off x="784720" y="1701022"/>
            <a:ext cx="4921250" cy="126188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5400" spc="-10" dirty="0" smtClean="0">
                <a:solidFill>
                  <a:srgbClr val="76D0C1"/>
                </a:solidFill>
                <a:latin typeface="Arial Black"/>
                <a:cs typeface="Arial Black"/>
              </a:rPr>
              <a:t>26</a:t>
            </a:r>
            <a:r>
              <a:rPr sz="5400" spc="-1280" dirty="0" smtClean="0">
                <a:solidFill>
                  <a:srgbClr val="76D0C1"/>
                </a:solidFill>
                <a:latin typeface="Arial Black"/>
                <a:cs typeface="Arial Black"/>
              </a:rPr>
              <a:t> </a:t>
            </a:r>
            <a:r>
              <a:rPr sz="1800" b="1" spc="-20" dirty="0">
                <a:latin typeface="Arial"/>
                <a:cs typeface="Arial"/>
              </a:rPr>
              <a:t>чел.</a:t>
            </a:r>
            <a:endParaRPr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25"/>
              </a:spcBef>
            </a:pPr>
            <a:endParaRPr sz="18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41406" y="2472973"/>
            <a:ext cx="5068723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800" dirty="0" smtClean="0">
                <a:latin typeface="Arial Black"/>
                <a:cs typeface="Arial Black"/>
              </a:rPr>
              <a:t>НА СЕГОДНЯШНИЙ ДЕНЬ В ОО МР «ХУНЗАХСКИЙ РАЙОН» ОТКРЫТЫ ВАКАНСИИ  </a:t>
            </a:r>
            <a:endParaRPr sz="1800" dirty="0">
              <a:latin typeface="Arial Black"/>
              <a:cs typeface="Arial Black"/>
            </a:endParaRPr>
          </a:p>
        </p:txBody>
      </p:sp>
      <p:pic>
        <p:nvPicPr>
          <p:cNvPr id="18" name="object 1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114288" y="170687"/>
            <a:ext cx="5644896" cy="655624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98257" y="3240170"/>
            <a:ext cx="45942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английский язык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МКОУ «</a:t>
            </a:r>
            <a:r>
              <a:rPr lang="ru-RU" sz="1400" dirty="0" err="1" smtClean="0"/>
              <a:t>Харахинская</a:t>
            </a:r>
            <a:r>
              <a:rPr lang="ru-RU" sz="1400" dirty="0" smtClean="0"/>
              <a:t> СОШ»</a:t>
            </a:r>
            <a:r>
              <a:rPr lang="ru-RU" sz="1400" dirty="0"/>
              <a:t> </a:t>
            </a:r>
            <a:r>
              <a:rPr lang="ru-RU" sz="1400" dirty="0" smtClean="0"/>
              <a:t>– 27 ч.</a:t>
            </a:r>
            <a:br>
              <a:rPr lang="ru-RU" sz="1400" dirty="0" smtClean="0"/>
            </a:br>
            <a:r>
              <a:rPr lang="ru-RU" sz="1400" dirty="0" smtClean="0"/>
              <a:t>МКОУ «</a:t>
            </a:r>
            <a:r>
              <a:rPr lang="ru-RU" sz="1400" dirty="0" err="1" smtClean="0"/>
              <a:t>Хариколинская</a:t>
            </a:r>
            <a:r>
              <a:rPr lang="ru-RU" sz="1400" dirty="0" smtClean="0"/>
              <a:t> СОШ» - 27 ч.</a:t>
            </a:r>
            <a:br>
              <a:rPr lang="ru-RU" sz="1400" dirty="0" smtClean="0"/>
            </a:br>
            <a:r>
              <a:rPr lang="ru-RU" sz="1400" dirty="0" smtClean="0"/>
              <a:t>МКОУ «</a:t>
            </a:r>
            <a:r>
              <a:rPr lang="ru-RU" sz="1400" dirty="0" err="1" smtClean="0"/>
              <a:t>Ахалчинская</a:t>
            </a:r>
            <a:r>
              <a:rPr lang="ru-RU" sz="1400" dirty="0" smtClean="0"/>
              <a:t> СОШ» - 9 ч.</a:t>
            </a:r>
            <a:br>
              <a:rPr lang="ru-RU" sz="1400" dirty="0" smtClean="0"/>
            </a:br>
            <a:r>
              <a:rPr lang="ru-RU" sz="1400" dirty="0" smtClean="0"/>
              <a:t>МКОУ «Ободинская СОШ» – 6 ч.</a:t>
            </a:r>
            <a:br>
              <a:rPr lang="ru-RU" sz="1400" dirty="0" smtClean="0"/>
            </a:br>
            <a:r>
              <a:rPr lang="ru-RU" sz="1400" dirty="0" smtClean="0"/>
              <a:t>МКОУ «</a:t>
            </a:r>
            <a:r>
              <a:rPr lang="ru-RU" sz="1400" dirty="0" err="1" smtClean="0"/>
              <a:t>Накитлинская</a:t>
            </a:r>
            <a:r>
              <a:rPr lang="ru-RU" sz="1400" dirty="0" smtClean="0"/>
              <a:t> НОШ» – 6 ч.</a:t>
            </a:r>
            <a:br>
              <a:rPr lang="ru-RU" sz="1400" dirty="0" smtClean="0"/>
            </a:br>
            <a:r>
              <a:rPr lang="ru-RU" sz="1400" dirty="0" smtClean="0"/>
              <a:t>МКОУ «</a:t>
            </a:r>
            <a:r>
              <a:rPr lang="ru-RU" sz="1400" dirty="0" err="1" smtClean="0"/>
              <a:t>Очлинская</a:t>
            </a:r>
            <a:r>
              <a:rPr lang="ru-RU" sz="1400" dirty="0" smtClean="0"/>
              <a:t> ООШ» – 10 ч.</a:t>
            </a:r>
            <a:br>
              <a:rPr lang="ru-RU" sz="1400" dirty="0" smtClean="0"/>
            </a:br>
            <a:r>
              <a:rPr lang="ru-RU" sz="1400" dirty="0" smtClean="0"/>
              <a:t>МКОУ «</a:t>
            </a:r>
            <a:r>
              <a:rPr lang="ru-RU" sz="1400" dirty="0" err="1" smtClean="0"/>
              <a:t>Заибская</a:t>
            </a:r>
            <a:r>
              <a:rPr lang="ru-RU" sz="1400" dirty="0" smtClean="0"/>
              <a:t> ООШ» – 19 ч.</a:t>
            </a:r>
            <a:endParaRPr lang="ru-RU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841406" y="4915147"/>
            <a:ext cx="4670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р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усский язык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МКОУ «</a:t>
            </a:r>
            <a:r>
              <a:rPr lang="ru-RU" sz="1400" dirty="0" err="1" smtClean="0"/>
              <a:t>Ахалчинская</a:t>
            </a:r>
            <a:r>
              <a:rPr lang="ru-RU" sz="1400" dirty="0" smtClean="0"/>
              <a:t> СОШ» – 12 ч.</a:t>
            </a:r>
            <a:endParaRPr lang="ru-RU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877808" y="5338037"/>
            <a:ext cx="3163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н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ачальные классы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МКОУ «</a:t>
            </a:r>
            <a:r>
              <a:rPr lang="ru-RU" sz="1400" dirty="0" err="1" smtClean="0"/>
              <a:t>Шотодинская</a:t>
            </a:r>
            <a:r>
              <a:rPr lang="ru-RU" sz="1400" dirty="0" smtClean="0"/>
              <a:t> ООШ» – 21 ч.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58806" y="1187612"/>
            <a:ext cx="4874642" cy="4513415"/>
          </a:xfrm>
          <a:prstGeom prst="rect">
            <a:avLst/>
          </a:prstGeom>
        </p:spPr>
        <p:txBody>
          <a:bodyPr vert="horz" wrap="square" lIns="0" tIns="164465" rIns="0" bIns="0" rtlCol="0">
            <a:spAutoFit/>
          </a:bodyPr>
          <a:lstStyle/>
          <a:p>
            <a:pPr marL="71755">
              <a:lnSpc>
                <a:spcPct val="100000"/>
              </a:lnSpc>
              <a:spcBef>
                <a:spcPts val="1295"/>
              </a:spcBef>
            </a:pPr>
            <a:r>
              <a:rPr sz="1800" i="1" dirty="0">
                <a:latin typeface="Arial"/>
                <a:cs typeface="Arial"/>
              </a:rPr>
              <a:t>в</a:t>
            </a:r>
            <a:r>
              <a:rPr sz="1800" i="1" spc="-15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марте</a:t>
            </a:r>
            <a:r>
              <a:rPr sz="1800" i="1" spc="-15" dirty="0">
                <a:latin typeface="Arial"/>
                <a:cs typeface="Arial"/>
              </a:rPr>
              <a:t> </a:t>
            </a:r>
            <a:r>
              <a:rPr sz="1800" i="1" dirty="0">
                <a:latin typeface="Arial"/>
                <a:cs typeface="Arial"/>
              </a:rPr>
              <a:t>2025</a:t>
            </a:r>
            <a:r>
              <a:rPr sz="1800" i="1" spc="-55" dirty="0">
                <a:latin typeface="Arial"/>
                <a:cs typeface="Arial"/>
              </a:rPr>
              <a:t> </a:t>
            </a:r>
            <a:r>
              <a:rPr sz="1800" i="1" spc="-20" dirty="0">
                <a:latin typeface="Arial"/>
                <a:cs typeface="Arial"/>
              </a:rPr>
              <a:t>года</a:t>
            </a:r>
            <a:endParaRPr sz="1800" dirty="0">
              <a:latin typeface="Arial"/>
              <a:cs typeface="Arial"/>
            </a:endParaRPr>
          </a:p>
          <a:p>
            <a:pPr marL="71755">
              <a:lnSpc>
                <a:spcPct val="100000"/>
              </a:lnSpc>
              <a:spcBef>
                <a:spcPts val="1195"/>
              </a:spcBef>
            </a:pPr>
            <a:r>
              <a:rPr sz="1800" dirty="0">
                <a:latin typeface="Arial Black"/>
                <a:cs typeface="Arial Black"/>
              </a:rPr>
              <a:t>ПО</a:t>
            </a:r>
            <a:r>
              <a:rPr sz="1800" spc="-55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ПОРУЧЕНИЮ</a:t>
            </a:r>
            <a:r>
              <a:rPr sz="1800" spc="10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ГЛАВЫ</a:t>
            </a:r>
            <a:r>
              <a:rPr sz="1800" spc="-15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РЕСПУБЛИКИ</a:t>
            </a:r>
            <a:endParaRPr sz="1800" dirty="0">
              <a:latin typeface="Arial Black"/>
              <a:cs typeface="Arial Black"/>
            </a:endParaRPr>
          </a:p>
          <a:p>
            <a:pPr marL="71755">
              <a:lnSpc>
                <a:spcPct val="100000"/>
              </a:lnSpc>
            </a:pPr>
            <a:r>
              <a:rPr sz="1800" dirty="0">
                <a:latin typeface="Arial Black"/>
                <a:cs typeface="Arial Black"/>
              </a:rPr>
              <a:t>МИНОБРНАУКИ</a:t>
            </a:r>
            <a:r>
              <a:rPr sz="1800" spc="-65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РД</a:t>
            </a:r>
            <a:r>
              <a:rPr sz="1800" spc="-95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ПРОВЕДЕНЫ</a:t>
            </a:r>
            <a:endParaRPr sz="1800" dirty="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240"/>
              </a:spcBef>
            </a:pPr>
            <a:endParaRPr sz="1800" dirty="0">
              <a:latin typeface="Arial Black"/>
              <a:cs typeface="Arial Black"/>
            </a:endParaRPr>
          </a:p>
          <a:p>
            <a:pPr marL="21590">
              <a:lnSpc>
                <a:spcPct val="100000"/>
              </a:lnSpc>
            </a:pPr>
            <a:r>
              <a:rPr sz="1800" dirty="0">
                <a:latin typeface="Arial Black"/>
                <a:cs typeface="Arial Black"/>
              </a:rPr>
              <a:t>4 </a:t>
            </a:r>
            <a:r>
              <a:rPr sz="1800" spc="-10" dirty="0">
                <a:latin typeface="Arial Black"/>
                <a:cs typeface="Arial Black"/>
              </a:rPr>
              <a:t>КУСТОВЫХ-СОВЕЩАНИЯ</a:t>
            </a:r>
            <a:endParaRPr sz="1800" dirty="0">
              <a:latin typeface="Arial Black"/>
              <a:cs typeface="Arial Black"/>
            </a:endParaRPr>
          </a:p>
          <a:p>
            <a:pPr marL="12700" marR="259715">
              <a:lnSpc>
                <a:spcPct val="100000"/>
              </a:lnSpc>
              <a:spcBef>
                <a:spcPts val="75"/>
              </a:spcBef>
            </a:pPr>
            <a:r>
              <a:rPr sz="1800" dirty="0">
                <a:latin typeface="Microsoft Sans Serif"/>
                <a:cs typeface="Microsoft Sans Serif"/>
              </a:rPr>
              <a:t>с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главами,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spc="-25" dirty="0">
                <a:latin typeface="Microsoft Sans Serif"/>
                <a:cs typeface="Microsoft Sans Serif"/>
              </a:rPr>
              <a:t>руководителями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специалистами </a:t>
            </a:r>
            <a:r>
              <a:rPr sz="1800" dirty="0">
                <a:latin typeface="Microsoft Sans Serif"/>
                <a:cs typeface="Microsoft Sans Serif"/>
              </a:rPr>
              <a:t>органов</a:t>
            </a:r>
            <a:r>
              <a:rPr sz="1800" spc="-6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местного</a:t>
            </a:r>
            <a:r>
              <a:rPr sz="1800" spc="-6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самоуправления</a:t>
            </a:r>
            <a:endParaRPr sz="1800" dirty="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Microsoft Sans Serif"/>
                <a:cs typeface="Microsoft Sans Serif"/>
              </a:rPr>
              <a:t>муниципалитетов</a:t>
            </a:r>
            <a:r>
              <a:rPr sz="1800" spc="-30" dirty="0">
                <a:latin typeface="Microsoft Sans Serif"/>
                <a:cs typeface="Microsoft Sans Serif"/>
              </a:rPr>
              <a:t> Республики</a:t>
            </a:r>
            <a:r>
              <a:rPr sz="1800" spc="-7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Дагестан</a:t>
            </a:r>
            <a:endParaRPr sz="1800" dirty="0">
              <a:latin typeface="Microsoft Sans Serif"/>
              <a:cs typeface="Microsoft Sans Serif"/>
            </a:endParaRPr>
          </a:p>
          <a:p>
            <a:pPr marL="12700" marR="7874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Microsoft Sans Serif"/>
                <a:cs typeface="Microsoft Sans Serif"/>
              </a:rPr>
              <a:t>с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участием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представителей</a:t>
            </a:r>
            <a:r>
              <a:rPr sz="1800" spc="-8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комитета Народного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Собрания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spc="-30" dirty="0">
                <a:latin typeface="Microsoft Sans Serif"/>
                <a:cs typeface="Microsoft Sans Serif"/>
              </a:rPr>
              <a:t>Республики</a:t>
            </a:r>
            <a:r>
              <a:rPr sz="1800" spc="-90" dirty="0">
                <a:latin typeface="Microsoft Sans Serif"/>
                <a:cs typeface="Microsoft Sans Serif"/>
              </a:rPr>
              <a:t> </a:t>
            </a:r>
            <a:r>
              <a:rPr sz="1800" spc="-30" dirty="0">
                <a:latin typeface="Microsoft Sans Serif"/>
                <a:cs typeface="Microsoft Sans Serif"/>
              </a:rPr>
              <a:t>Дагестан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spc="-25" dirty="0">
                <a:latin typeface="Microsoft Sans Serif"/>
                <a:cs typeface="Microsoft Sans Serif"/>
              </a:rPr>
              <a:t>по </a:t>
            </a:r>
            <a:r>
              <a:rPr sz="1800" spc="-10" dirty="0">
                <a:latin typeface="Microsoft Sans Serif"/>
                <a:cs typeface="Microsoft Sans Serif"/>
              </a:rPr>
              <a:t>науке</a:t>
            </a:r>
            <a:r>
              <a:rPr sz="1800" spc="-7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образованию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spc="-50" dirty="0">
                <a:latin typeface="Microsoft Sans Serif"/>
                <a:cs typeface="Microsoft Sans Serif"/>
              </a:rPr>
              <a:t>ДГПУ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им.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-170" dirty="0">
                <a:latin typeface="Microsoft Sans Serif"/>
                <a:cs typeface="Microsoft Sans Serif"/>
              </a:rPr>
              <a:t>Р.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Гамзатова </a:t>
            </a:r>
            <a:r>
              <a:rPr sz="1800" b="1" dirty="0">
                <a:solidFill>
                  <a:srgbClr val="40689A"/>
                </a:solidFill>
                <a:latin typeface="Arial"/>
                <a:cs typeface="Arial"/>
              </a:rPr>
              <a:t>по</a:t>
            </a:r>
            <a:r>
              <a:rPr sz="1800" b="1" spc="-75" dirty="0">
                <a:solidFill>
                  <a:srgbClr val="40689A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40689A"/>
                </a:solidFill>
                <a:latin typeface="Arial"/>
                <a:cs typeface="Arial"/>
              </a:rPr>
              <a:t>вопросу</a:t>
            </a:r>
            <a:r>
              <a:rPr sz="1800" b="1" spc="-90" dirty="0">
                <a:solidFill>
                  <a:srgbClr val="40689A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40689A"/>
                </a:solidFill>
                <a:latin typeface="Arial"/>
                <a:cs typeface="Arial"/>
              </a:rPr>
              <a:t>кадровой</a:t>
            </a:r>
            <a:r>
              <a:rPr sz="1800" b="1" spc="-95" dirty="0">
                <a:solidFill>
                  <a:srgbClr val="40689A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40689A"/>
                </a:solidFill>
                <a:latin typeface="Arial"/>
                <a:cs typeface="Arial"/>
              </a:rPr>
              <a:t>обеспеченности</a:t>
            </a:r>
            <a:r>
              <a:rPr sz="1800" b="1" spc="-40" dirty="0">
                <a:solidFill>
                  <a:srgbClr val="40689A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40689A"/>
                </a:solidFill>
                <a:latin typeface="Arial"/>
                <a:cs typeface="Arial"/>
              </a:rPr>
              <a:t>школ</a:t>
            </a:r>
            <a:endParaRPr sz="1800" dirty="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1736699" y="1406166"/>
            <a:ext cx="169277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 smtClean="0">
                <a:solidFill>
                  <a:srgbClr val="FFFFFF"/>
                </a:solidFill>
                <a:latin typeface="Arial Black"/>
                <a:cs typeface="Arial Black"/>
              </a:rPr>
              <a:t>205</a:t>
            </a:r>
            <a:endParaRPr sz="1100" dirty="0">
              <a:latin typeface="Arial Black"/>
              <a:cs typeface="Arial Black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87069" y="545986"/>
            <a:ext cx="330740" cy="670201"/>
          </a:xfrm>
          <a:prstGeom prst="rect">
            <a:avLst/>
          </a:prstGeom>
        </p:spPr>
      </p:pic>
      <p:sp>
        <p:nvSpPr>
          <p:cNvPr id="9" name="object 9"/>
          <p:cNvSpPr/>
          <p:nvPr/>
        </p:nvSpPr>
        <p:spPr>
          <a:xfrm>
            <a:off x="11716511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62" t="5555" b="4445"/>
          <a:stretch/>
        </p:blipFill>
        <p:spPr>
          <a:xfrm>
            <a:off x="5733448" y="1288407"/>
            <a:ext cx="6367328" cy="4800600"/>
          </a:xfrm>
          <a:prstGeom prst="rect">
            <a:avLst/>
          </a:prstGeom>
        </p:spPr>
      </p:pic>
      <p:sp>
        <p:nvSpPr>
          <p:cNvPr id="14" name="object 6"/>
          <p:cNvSpPr/>
          <p:nvPr/>
        </p:nvSpPr>
        <p:spPr>
          <a:xfrm>
            <a:off x="11742332" y="1330373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7"/>
          <p:cNvSpPr txBox="1"/>
          <p:nvPr/>
        </p:nvSpPr>
        <p:spPr>
          <a:xfrm>
            <a:off x="11783821" y="1453562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 dirty="0">
              <a:latin typeface="Arial Black"/>
              <a:cs typeface="Arial Black"/>
            </a:endParaRPr>
          </a:p>
        </p:txBody>
      </p:sp>
      <p:sp>
        <p:nvSpPr>
          <p:cNvPr id="16" name="object 10"/>
          <p:cNvSpPr/>
          <p:nvPr/>
        </p:nvSpPr>
        <p:spPr>
          <a:xfrm>
            <a:off x="749681" y="2819400"/>
            <a:ext cx="4812919" cy="2971799"/>
          </a:xfrm>
          <a:custGeom>
            <a:avLst/>
            <a:gdLst/>
            <a:ahLst/>
            <a:cxnLst/>
            <a:rect l="l" t="t" r="r" b="b"/>
            <a:pathLst>
              <a:path w="5325110" h="2322829">
                <a:moveTo>
                  <a:pt x="0" y="238125"/>
                </a:moveTo>
                <a:lnTo>
                  <a:pt x="4836" y="190117"/>
                </a:lnTo>
                <a:lnTo>
                  <a:pt x="18709" y="145411"/>
                </a:lnTo>
                <a:lnTo>
                  <a:pt x="40660" y="104961"/>
                </a:lnTo>
                <a:lnTo>
                  <a:pt x="69732" y="69723"/>
                </a:lnTo>
                <a:lnTo>
                  <a:pt x="104968" y="40652"/>
                </a:lnTo>
                <a:lnTo>
                  <a:pt x="145411" y="18704"/>
                </a:lnTo>
                <a:lnTo>
                  <a:pt x="190102" y="4835"/>
                </a:lnTo>
                <a:lnTo>
                  <a:pt x="238086" y="0"/>
                </a:lnTo>
                <a:lnTo>
                  <a:pt x="5086731" y="0"/>
                </a:lnTo>
                <a:lnTo>
                  <a:pt x="5134738" y="4835"/>
                </a:lnTo>
                <a:lnTo>
                  <a:pt x="5179444" y="18704"/>
                </a:lnTo>
                <a:lnTo>
                  <a:pt x="5219894" y="40652"/>
                </a:lnTo>
                <a:lnTo>
                  <a:pt x="5255133" y="69723"/>
                </a:lnTo>
                <a:lnTo>
                  <a:pt x="5284203" y="104961"/>
                </a:lnTo>
                <a:lnTo>
                  <a:pt x="5306151" y="145411"/>
                </a:lnTo>
                <a:lnTo>
                  <a:pt x="5320020" y="190117"/>
                </a:lnTo>
                <a:lnTo>
                  <a:pt x="5324856" y="238125"/>
                </a:lnTo>
                <a:lnTo>
                  <a:pt x="5324856" y="2084451"/>
                </a:lnTo>
                <a:lnTo>
                  <a:pt x="5320020" y="2132458"/>
                </a:lnTo>
                <a:lnTo>
                  <a:pt x="5306151" y="2177164"/>
                </a:lnTo>
                <a:lnTo>
                  <a:pt x="5284203" y="2217614"/>
                </a:lnTo>
                <a:lnTo>
                  <a:pt x="5255133" y="2252853"/>
                </a:lnTo>
                <a:lnTo>
                  <a:pt x="5219894" y="2281923"/>
                </a:lnTo>
                <a:lnTo>
                  <a:pt x="5179444" y="2303871"/>
                </a:lnTo>
                <a:lnTo>
                  <a:pt x="5134738" y="2317740"/>
                </a:lnTo>
                <a:lnTo>
                  <a:pt x="5086731" y="2322576"/>
                </a:lnTo>
                <a:lnTo>
                  <a:pt x="238086" y="2322576"/>
                </a:lnTo>
                <a:lnTo>
                  <a:pt x="190102" y="2317740"/>
                </a:lnTo>
                <a:lnTo>
                  <a:pt x="145411" y="2303871"/>
                </a:lnTo>
                <a:lnTo>
                  <a:pt x="104968" y="2281923"/>
                </a:lnTo>
                <a:lnTo>
                  <a:pt x="69732" y="2252853"/>
                </a:lnTo>
                <a:lnTo>
                  <a:pt x="40660" y="2217614"/>
                </a:lnTo>
                <a:lnTo>
                  <a:pt x="18709" y="2177164"/>
                </a:lnTo>
                <a:lnTo>
                  <a:pt x="4836" y="2132458"/>
                </a:lnTo>
                <a:lnTo>
                  <a:pt x="0" y="2084451"/>
                </a:lnTo>
                <a:lnTo>
                  <a:pt x="0" y="238125"/>
                </a:lnTo>
                <a:close/>
              </a:path>
            </a:pathLst>
          </a:custGeom>
          <a:ln w="12192">
            <a:solidFill>
              <a:srgbClr val="5B9E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16879" y="0"/>
            <a:ext cx="6675120" cy="6857998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/>
          <p:nvPr/>
        </p:nvSpPr>
        <p:spPr>
          <a:xfrm>
            <a:off x="789818" y="2061796"/>
            <a:ext cx="4468495" cy="881380"/>
          </a:xfrm>
          <a:custGeom>
            <a:avLst/>
            <a:gdLst/>
            <a:ahLst/>
            <a:cxnLst/>
            <a:rect l="l" t="t" r="r" b="b"/>
            <a:pathLst>
              <a:path w="4468495" h="881379">
                <a:moveTo>
                  <a:pt x="0" y="90297"/>
                </a:moveTo>
                <a:lnTo>
                  <a:pt x="7095" y="55131"/>
                </a:lnTo>
                <a:lnTo>
                  <a:pt x="26446" y="26431"/>
                </a:lnTo>
                <a:lnTo>
                  <a:pt x="55147" y="7090"/>
                </a:lnTo>
                <a:lnTo>
                  <a:pt x="90297" y="0"/>
                </a:lnTo>
                <a:lnTo>
                  <a:pt x="4378071" y="0"/>
                </a:lnTo>
                <a:lnTo>
                  <a:pt x="4413236" y="7090"/>
                </a:lnTo>
                <a:lnTo>
                  <a:pt x="4441936" y="26431"/>
                </a:lnTo>
                <a:lnTo>
                  <a:pt x="4461277" y="55131"/>
                </a:lnTo>
                <a:lnTo>
                  <a:pt x="4468368" y="90297"/>
                </a:lnTo>
                <a:lnTo>
                  <a:pt x="4468368" y="790575"/>
                </a:lnTo>
                <a:lnTo>
                  <a:pt x="4461277" y="825740"/>
                </a:lnTo>
                <a:lnTo>
                  <a:pt x="4441936" y="854440"/>
                </a:lnTo>
                <a:lnTo>
                  <a:pt x="4413236" y="873781"/>
                </a:lnTo>
                <a:lnTo>
                  <a:pt x="4378071" y="880872"/>
                </a:lnTo>
                <a:lnTo>
                  <a:pt x="90297" y="880872"/>
                </a:lnTo>
                <a:lnTo>
                  <a:pt x="55147" y="873781"/>
                </a:lnTo>
                <a:lnTo>
                  <a:pt x="26446" y="854440"/>
                </a:lnTo>
                <a:lnTo>
                  <a:pt x="7095" y="825740"/>
                </a:lnTo>
                <a:lnTo>
                  <a:pt x="0" y="790575"/>
                </a:lnTo>
                <a:lnTo>
                  <a:pt x="0" y="90297"/>
                </a:lnTo>
                <a:close/>
              </a:path>
            </a:pathLst>
          </a:custGeom>
          <a:ln w="12192">
            <a:solidFill>
              <a:srgbClr val="5B9E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75164" y="903731"/>
            <a:ext cx="4468495" cy="881380"/>
          </a:xfrm>
          <a:custGeom>
            <a:avLst/>
            <a:gdLst/>
            <a:ahLst/>
            <a:cxnLst/>
            <a:rect l="l" t="t" r="r" b="b"/>
            <a:pathLst>
              <a:path w="4468495" h="881379">
                <a:moveTo>
                  <a:pt x="0" y="90297"/>
                </a:moveTo>
                <a:lnTo>
                  <a:pt x="7095" y="55131"/>
                </a:lnTo>
                <a:lnTo>
                  <a:pt x="26446" y="26431"/>
                </a:lnTo>
                <a:lnTo>
                  <a:pt x="55147" y="7090"/>
                </a:lnTo>
                <a:lnTo>
                  <a:pt x="90296" y="0"/>
                </a:lnTo>
                <a:lnTo>
                  <a:pt x="4378071" y="0"/>
                </a:lnTo>
                <a:lnTo>
                  <a:pt x="4413236" y="7090"/>
                </a:lnTo>
                <a:lnTo>
                  <a:pt x="4441936" y="26431"/>
                </a:lnTo>
                <a:lnTo>
                  <a:pt x="4461277" y="55131"/>
                </a:lnTo>
                <a:lnTo>
                  <a:pt x="4468368" y="90297"/>
                </a:lnTo>
                <a:lnTo>
                  <a:pt x="4468368" y="790575"/>
                </a:lnTo>
                <a:lnTo>
                  <a:pt x="4461277" y="825740"/>
                </a:lnTo>
                <a:lnTo>
                  <a:pt x="4441936" y="854440"/>
                </a:lnTo>
                <a:lnTo>
                  <a:pt x="4413236" y="873781"/>
                </a:lnTo>
                <a:lnTo>
                  <a:pt x="4378071" y="880872"/>
                </a:lnTo>
                <a:lnTo>
                  <a:pt x="90296" y="880872"/>
                </a:lnTo>
                <a:lnTo>
                  <a:pt x="55147" y="873781"/>
                </a:lnTo>
                <a:lnTo>
                  <a:pt x="26446" y="854440"/>
                </a:lnTo>
                <a:lnTo>
                  <a:pt x="7095" y="825740"/>
                </a:lnTo>
                <a:lnTo>
                  <a:pt x="0" y="790575"/>
                </a:lnTo>
                <a:lnTo>
                  <a:pt x="0" y="90297"/>
                </a:lnTo>
                <a:close/>
              </a:path>
            </a:pathLst>
          </a:custGeom>
          <a:ln w="12192">
            <a:solidFill>
              <a:srgbClr val="5B9E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913912" y="492837"/>
            <a:ext cx="4191000" cy="2296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Black"/>
                <a:cs typeface="Arial Black"/>
              </a:rPr>
              <a:t>В</a:t>
            </a:r>
            <a:r>
              <a:rPr sz="1800" spc="-60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ШКОЛАХ</a:t>
            </a:r>
            <a:r>
              <a:rPr sz="1800" spc="-10" dirty="0">
                <a:latin typeface="Arial Black"/>
                <a:cs typeface="Arial Black"/>
              </a:rPr>
              <a:t> </a:t>
            </a:r>
            <a:r>
              <a:rPr sz="1800" spc="-10" dirty="0" smtClean="0">
                <a:latin typeface="Arial Black"/>
                <a:cs typeface="Arial Black"/>
              </a:rPr>
              <a:t>РЕСПУБЛИКИ</a:t>
            </a:r>
            <a:endParaRPr sz="1800" dirty="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sz="1800" dirty="0">
              <a:latin typeface="Arial Black"/>
              <a:cs typeface="Arial Black"/>
            </a:endParaRPr>
          </a:p>
          <a:p>
            <a:pPr marL="52705">
              <a:lnSpc>
                <a:spcPct val="100000"/>
              </a:lnSpc>
            </a:pPr>
            <a:r>
              <a:rPr sz="1800" spc="-10" dirty="0">
                <a:latin typeface="Arial Black"/>
                <a:cs typeface="Arial Black"/>
              </a:rPr>
              <a:t>ФУНКЦИОНИРУЮТ</a:t>
            </a:r>
            <a:endParaRPr sz="1800" dirty="0">
              <a:latin typeface="Arial Black"/>
              <a:cs typeface="Arial Black"/>
            </a:endParaRPr>
          </a:p>
          <a:p>
            <a:pPr marL="52705">
              <a:lnSpc>
                <a:spcPct val="100000"/>
              </a:lnSpc>
              <a:spcBef>
                <a:spcPts val="50"/>
              </a:spcBef>
            </a:pPr>
            <a:r>
              <a:rPr sz="1800" dirty="0">
                <a:latin typeface="Microsoft Sans Serif"/>
                <a:cs typeface="Microsoft Sans Serif"/>
              </a:rPr>
              <a:t>200</a:t>
            </a:r>
            <a:r>
              <a:rPr sz="1800" spc="15" dirty="0">
                <a:latin typeface="Microsoft Sans Serif"/>
                <a:cs typeface="Microsoft Sans Serif"/>
              </a:rPr>
              <a:t> </a:t>
            </a:r>
            <a:r>
              <a:rPr sz="1800" spc="-25" dirty="0">
                <a:latin typeface="Microsoft Sans Serif"/>
                <a:cs typeface="Microsoft Sans Serif"/>
              </a:rPr>
              <a:t>психолого-педагогических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классов</a:t>
            </a:r>
            <a:endParaRPr sz="1800"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1800"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45"/>
              </a:spcBef>
            </a:pPr>
            <a:endParaRPr sz="1800" dirty="0">
              <a:latin typeface="Microsoft Sans Serif"/>
              <a:cs typeface="Microsoft Sans Serif"/>
            </a:endParaRPr>
          </a:p>
          <a:p>
            <a:pPr marL="34925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Black"/>
                <a:cs typeface="Arial Black"/>
              </a:rPr>
              <a:t>НАЧАТА</a:t>
            </a:r>
            <a:r>
              <a:rPr sz="1800" spc="-45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РЕАЛИЗАЦИЯ</a:t>
            </a:r>
            <a:endParaRPr sz="1800" dirty="0">
              <a:latin typeface="Arial Black"/>
              <a:cs typeface="Arial Black"/>
            </a:endParaRPr>
          </a:p>
          <a:p>
            <a:pPr marL="34925">
              <a:lnSpc>
                <a:spcPct val="100000"/>
              </a:lnSpc>
              <a:spcBef>
                <a:spcPts val="70"/>
              </a:spcBef>
            </a:pPr>
            <a:r>
              <a:rPr sz="1800" spc="-10" dirty="0">
                <a:latin typeface="Microsoft Sans Serif"/>
                <a:cs typeface="Microsoft Sans Serif"/>
              </a:rPr>
              <a:t>проекта</a:t>
            </a:r>
            <a:r>
              <a:rPr sz="1800" spc="-8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«Школа</a:t>
            </a:r>
            <a:r>
              <a:rPr sz="1800" spc="-6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юного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педагога»</a:t>
            </a:r>
            <a:endParaRPr sz="1800" dirty="0">
              <a:latin typeface="Microsoft Sans Serif"/>
              <a:cs typeface="Microsoft Sans Serif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24748" y="983654"/>
            <a:ext cx="492759" cy="704850"/>
          </a:xfrm>
          <a:custGeom>
            <a:avLst/>
            <a:gdLst/>
            <a:ahLst/>
            <a:cxnLst/>
            <a:rect l="l" t="t" r="r" b="b"/>
            <a:pathLst>
              <a:path w="492759" h="704850">
                <a:moveTo>
                  <a:pt x="0" y="0"/>
                </a:moveTo>
                <a:lnTo>
                  <a:pt x="245880" y="0"/>
                </a:lnTo>
                <a:lnTo>
                  <a:pt x="492467" y="350542"/>
                </a:lnTo>
                <a:lnTo>
                  <a:pt x="245880" y="704730"/>
                </a:lnTo>
                <a:lnTo>
                  <a:pt x="0" y="704730"/>
                </a:lnTo>
                <a:lnTo>
                  <a:pt x="245880" y="350542"/>
                </a:lnTo>
                <a:lnTo>
                  <a:pt x="0" y="0"/>
                </a:lnTo>
                <a:close/>
              </a:path>
            </a:pathLst>
          </a:custGeom>
          <a:ln w="31944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93469" y="2150061"/>
            <a:ext cx="495300" cy="704850"/>
          </a:xfrm>
          <a:custGeom>
            <a:avLst/>
            <a:gdLst/>
            <a:ahLst/>
            <a:cxnLst/>
            <a:rect l="l" t="t" r="r" b="b"/>
            <a:pathLst>
              <a:path w="495300" h="704850">
                <a:moveTo>
                  <a:pt x="0" y="0"/>
                </a:moveTo>
                <a:lnTo>
                  <a:pt x="247222" y="0"/>
                </a:lnTo>
                <a:lnTo>
                  <a:pt x="495155" y="350542"/>
                </a:lnTo>
                <a:lnTo>
                  <a:pt x="247222" y="704730"/>
                </a:lnTo>
                <a:lnTo>
                  <a:pt x="0" y="704730"/>
                </a:lnTo>
                <a:lnTo>
                  <a:pt x="247222" y="350542"/>
                </a:lnTo>
                <a:lnTo>
                  <a:pt x="0" y="0"/>
                </a:lnTo>
                <a:close/>
              </a:path>
            </a:pathLst>
          </a:custGeom>
          <a:ln w="32071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5"/>
          <p:cNvSpPr/>
          <p:nvPr/>
        </p:nvSpPr>
        <p:spPr>
          <a:xfrm>
            <a:off x="424748" y="3200526"/>
            <a:ext cx="495300" cy="704850"/>
          </a:xfrm>
          <a:custGeom>
            <a:avLst/>
            <a:gdLst/>
            <a:ahLst/>
            <a:cxnLst/>
            <a:rect l="l" t="t" r="r" b="b"/>
            <a:pathLst>
              <a:path w="495300" h="704850">
                <a:moveTo>
                  <a:pt x="0" y="0"/>
                </a:moveTo>
                <a:lnTo>
                  <a:pt x="247222" y="0"/>
                </a:lnTo>
                <a:lnTo>
                  <a:pt x="495155" y="350542"/>
                </a:lnTo>
                <a:lnTo>
                  <a:pt x="247222" y="704730"/>
                </a:lnTo>
                <a:lnTo>
                  <a:pt x="0" y="704730"/>
                </a:lnTo>
                <a:lnTo>
                  <a:pt x="247222" y="350542"/>
                </a:lnTo>
                <a:lnTo>
                  <a:pt x="0" y="0"/>
                </a:lnTo>
                <a:close/>
              </a:path>
            </a:pathLst>
          </a:custGeom>
          <a:ln w="32071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1"/>
          <p:cNvSpPr/>
          <p:nvPr/>
        </p:nvSpPr>
        <p:spPr>
          <a:xfrm>
            <a:off x="815980" y="3142644"/>
            <a:ext cx="4427679" cy="2115156"/>
          </a:xfrm>
          <a:custGeom>
            <a:avLst/>
            <a:gdLst/>
            <a:ahLst/>
            <a:cxnLst/>
            <a:rect l="l" t="t" r="r" b="b"/>
            <a:pathLst>
              <a:path w="4468495" h="881379">
                <a:moveTo>
                  <a:pt x="0" y="90297"/>
                </a:moveTo>
                <a:lnTo>
                  <a:pt x="7095" y="55131"/>
                </a:lnTo>
                <a:lnTo>
                  <a:pt x="26446" y="26431"/>
                </a:lnTo>
                <a:lnTo>
                  <a:pt x="55147" y="7090"/>
                </a:lnTo>
                <a:lnTo>
                  <a:pt x="90297" y="0"/>
                </a:lnTo>
                <a:lnTo>
                  <a:pt x="4378071" y="0"/>
                </a:lnTo>
                <a:lnTo>
                  <a:pt x="4413236" y="7090"/>
                </a:lnTo>
                <a:lnTo>
                  <a:pt x="4441936" y="26431"/>
                </a:lnTo>
                <a:lnTo>
                  <a:pt x="4461277" y="55131"/>
                </a:lnTo>
                <a:lnTo>
                  <a:pt x="4468368" y="90297"/>
                </a:lnTo>
                <a:lnTo>
                  <a:pt x="4468368" y="790575"/>
                </a:lnTo>
                <a:lnTo>
                  <a:pt x="4461277" y="825740"/>
                </a:lnTo>
                <a:lnTo>
                  <a:pt x="4441936" y="854440"/>
                </a:lnTo>
                <a:lnTo>
                  <a:pt x="4413236" y="873781"/>
                </a:lnTo>
                <a:lnTo>
                  <a:pt x="4378071" y="880872"/>
                </a:lnTo>
                <a:lnTo>
                  <a:pt x="90297" y="880872"/>
                </a:lnTo>
                <a:lnTo>
                  <a:pt x="55147" y="873781"/>
                </a:lnTo>
                <a:lnTo>
                  <a:pt x="26446" y="854440"/>
                </a:lnTo>
                <a:lnTo>
                  <a:pt x="7095" y="825740"/>
                </a:lnTo>
                <a:lnTo>
                  <a:pt x="0" y="790575"/>
                </a:lnTo>
                <a:lnTo>
                  <a:pt x="0" y="90297"/>
                </a:lnTo>
                <a:close/>
              </a:path>
            </a:pathLst>
          </a:custGeom>
          <a:ln w="12192">
            <a:solidFill>
              <a:srgbClr val="5B9E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60119" y="3276600"/>
            <a:ext cx="42981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pc="-10" dirty="0">
                <a:latin typeface="Arial Black"/>
                <a:cs typeface="Arial Black"/>
              </a:rPr>
              <a:t>В </a:t>
            </a:r>
            <a:r>
              <a:rPr lang="ru-RU" spc="-10" dirty="0" err="1">
                <a:latin typeface="Arial Black"/>
                <a:cs typeface="Arial Black"/>
              </a:rPr>
              <a:t>Хунзахском</a:t>
            </a:r>
            <a:r>
              <a:rPr lang="ru-RU" spc="-10" dirty="0">
                <a:latin typeface="Arial Black"/>
                <a:cs typeface="Arial Black"/>
              </a:rPr>
              <a:t> </a:t>
            </a:r>
            <a:r>
              <a:rPr lang="ru-RU" spc="-10" dirty="0" smtClean="0">
                <a:latin typeface="Arial Black"/>
                <a:cs typeface="Arial Black"/>
              </a:rPr>
              <a:t>районе</a:t>
            </a:r>
            <a:br>
              <a:rPr lang="ru-RU" spc="-10" dirty="0" smtClean="0">
                <a:latin typeface="Arial Black"/>
                <a:cs typeface="Arial Black"/>
              </a:rPr>
            </a:br>
            <a:r>
              <a:rPr lang="ru-RU" spc="-10" dirty="0">
                <a:latin typeface="Arial Black"/>
                <a:cs typeface="Arial Black"/>
              </a:rPr>
              <a:t/>
            </a:r>
            <a:br>
              <a:rPr lang="ru-RU" spc="-10" dirty="0">
                <a:latin typeface="Arial Black"/>
                <a:cs typeface="Arial Black"/>
              </a:rPr>
            </a:br>
            <a:r>
              <a:rPr lang="ru-RU" dirty="0" smtClean="0"/>
              <a:t>2 психолого-педагогических класса</a:t>
            </a:r>
            <a:br>
              <a:rPr lang="ru-RU" dirty="0" smtClean="0"/>
            </a:br>
            <a:r>
              <a:rPr lang="ru-RU" dirty="0" smtClean="0"/>
              <a:t>В МКОУ «</a:t>
            </a:r>
            <a:r>
              <a:rPr lang="ru-RU" dirty="0" err="1" smtClean="0"/>
              <a:t>Аранинская</a:t>
            </a:r>
            <a:r>
              <a:rPr lang="ru-RU" dirty="0" smtClean="0"/>
              <a:t> СОШ им. Р. Гамзатова»</a:t>
            </a:r>
            <a:br>
              <a:rPr lang="ru-RU" dirty="0" smtClean="0"/>
            </a:br>
            <a:r>
              <a:rPr lang="ru-RU" dirty="0" smtClean="0"/>
              <a:t>В МКОУ «</a:t>
            </a:r>
            <a:r>
              <a:rPr lang="ru-RU" dirty="0" err="1" smtClean="0"/>
              <a:t>Гоцатлинская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193535" y="600455"/>
            <a:ext cx="5026660" cy="4178935"/>
            <a:chOff x="6193535" y="600455"/>
            <a:chExt cx="5026660" cy="41789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99631" y="606551"/>
              <a:ext cx="5013960" cy="416661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99631" y="606551"/>
              <a:ext cx="5013960" cy="4166870"/>
            </a:xfrm>
            <a:custGeom>
              <a:avLst/>
              <a:gdLst/>
              <a:ahLst/>
              <a:cxnLst/>
              <a:rect l="l" t="t" r="r" b="b"/>
              <a:pathLst>
                <a:path w="5013959" h="4166870">
                  <a:moveTo>
                    <a:pt x="5013960" y="0"/>
                  </a:moveTo>
                  <a:lnTo>
                    <a:pt x="5013960" y="3106801"/>
                  </a:lnTo>
                  <a:lnTo>
                    <a:pt x="2506979" y="4166616"/>
                  </a:lnTo>
                  <a:lnTo>
                    <a:pt x="0" y="3106801"/>
                  </a:lnTo>
                  <a:lnTo>
                    <a:pt x="0" y="0"/>
                  </a:lnTo>
                  <a:lnTo>
                    <a:pt x="2506979" y="1059814"/>
                  </a:lnTo>
                  <a:lnTo>
                    <a:pt x="5013960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8" name="object 8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687069" y="545986"/>
            <a:ext cx="330740" cy="670201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11716511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38275" y="2146503"/>
            <a:ext cx="4743450" cy="82867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8890" algn="just">
              <a:lnSpc>
                <a:spcPct val="101800"/>
              </a:lnSpc>
              <a:spcBef>
                <a:spcPts val="60"/>
              </a:spcBef>
            </a:pPr>
            <a:r>
              <a:rPr sz="1800" dirty="0">
                <a:solidFill>
                  <a:srgbClr val="40689A"/>
                </a:solidFill>
                <a:latin typeface="Arial Black"/>
                <a:cs typeface="Arial Black"/>
              </a:rPr>
              <a:t>ПРОВЕДЕН</a:t>
            </a:r>
            <a:r>
              <a:rPr sz="1800" spc="-65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40689A"/>
                </a:solidFill>
                <a:latin typeface="Arial Black"/>
                <a:cs typeface="Arial Black"/>
              </a:rPr>
              <a:t>МОНИТОРИНГ</a:t>
            </a:r>
            <a:r>
              <a:rPr sz="1800" spc="10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численности работников</a:t>
            </a:r>
            <a:r>
              <a:rPr sz="1700" spc="-50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школ,</a:t>
            </a:r>
            <a:r>
              <a:rPr sz="1700" spc="-65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работающих</a:t>
            </a:r>
            <a:r>
              <a:rPr sz="1700" spc="-45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с</a:t>
            </a:r>
            <a:r>
              <a:rPr sz="1700" spc="-60" dirty="0">
                <a:latin typeface="Microsoft Sans Serif"/>
                <a:cs typeface="Microsoft Sans Serif"/>
              </a:rPr>
              <a:t> </a:t>
            </a:r>
            <a:r>
              <a:rPr sz="1700" spc="-25" dirty="0">
                <a:latin typeface="Microsoft Sans Serif"/>
                <a:cs typeface="Microsoft Sans Serif"/>
              </a:rPr>
              <a:t>нагрузкой</a:t>
            </a:r>
            <a:r>
              <a:rPr sz="1700" spc="-45" dirty="0">
                <a:latin typeface="Microsoft Sans Serif"/>
                <a:cs typeface="Microsoft Sans Serif"/>
              </a:rPr>
              <a:t> </a:t>
            </a:r>
            <a:r>
              <a:rPr sz="1700" spc="-25" dirty="0">
                <a:latin typeface="Microsoft Sans Serif"/>
                <a:cs typeface="Microsoft Sans Serif"/>
              </a:rPr>
              <a:t>0,5 </a:t>
            </a:r>
            <a:r>
              <a:rPr sz="1700" spc="-10" dirty="0">
                <a:latin typeface="Microsoft Sans Serif"/>
                <a:cs typeface="Microsoft Sans Serif"/>
              </a:rPr>
              <a:t>ставки</a:t>
            </a:r>
            <a:r>
              <a:rPr sz="1700" spc="-35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и</a:t>
            </a:r>
            <a:r>
              <a:rPr sz="1700" spc="-30" dirty="0">
                <a:latin typeface="Microsoft Sans Serif"/>
                <a:cs typeface="Microsoft Sans Serif"/>
              </a:rPr>
              <a:t> </a:t>
            </a:r>
            <a:r>
              <a:rPr sz="1700" spc="-20" dirty="0">
                <a:latin typeface="Microsoft Sans Serif"/>
                <a:cs typeface="Microsoft Sans Serif"/>
              </a:rPr>
              <a:t>менее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44880" y="5239511"/>
            <a:ext cx="10302240" cy="534762"/>
          </a:xfrm>
          <a:prstGeom prst="rect">
            <a:avLst/>
          </a:prstGeom>
          <a:solidFill>
            <a:srgbClr val="AED9D0"/>
          </a:solidFill>
        </p:spPr>
        <p:txBody>
          <a:bodyPr vert="horz" wrap="square" lIns="0" tIns="41910" rIns="0" bIns="0" rtlCol="0">
            <a:spAutoFit/>
          </a:bodyPr>
          <a:lstStyle/>
          <a:p>
            <a:pPr marL="5715" algn="ctr">
              <a:lnSpc>
                <a:spcPct val="100000"/>
              </a:lnSpc>
              <a:spcBef>
                <a:spcPts val="330"/>
              </a:spcBef>
            </a:pPr>
            <a:r>
              <a:rPr lang="ru-RU" sz="1600" b="1" i="1" spc="-10" dirty="0" smtClean="0">
                <a:latin typeface="Arial"/>
                <a:cs typeface="Arial"/>
              </a:rPr>
              <a:t>Р</a:t>
            </a:r>
            <a:r>
              <a:rPr sz="1600" b="1" i="1" spc="-10" dirty="0" err="1" smtClean="0">
                <a:latin typeface="Arial"/>
                <a:cs typeface="Arial"/>
              </a:rPr>
              <a:t>уководите</a:t>
            </a:r>
            <a:r>
              <a:rPr lang="ru-RU" sz="1600" b="1" i="1" spc="-10" dirty="0" smtClean="0">
                <a:latin typeface="Arial"/>
                <a:cs typeface="Arial"/>
              </a:rPr>
              <a:t>лей</a:t>
            </a:r>
            <a:r>
              <a:rPr sz="1600" b="1" i="1" spc="-90" dirty="0" smtClean="0">
                <a:latin typeface="Arial"/>
                <a:cs typeface="Arial"/>
              </a:rPr>
              <a:t> </a:t>
            </a:r>
            <a:r>
              <a:rPr sz="1600" b="1" i="1" spc="-10" dirty="0" err="1" smtClean="0">
                <a:latin typeface="Arial"/>
                <a:cs typeface="Arial"/>
              </a:rPr>
              <a:t>образовательных</a:t>
            </a:r>
            <a:r>
              <a:rPr sz="1600" b="1" i="1" spc="-90" dirty="0" smtClean="0">
                <a:latin typeface="Arial"/>
                <a:cs typeface="Arial"/>
              </a:rPr>
              <a:t> </a:t>
            </a:r>
            <a:r>
              <a:rPr sz="1600" b="1" i="1" dirty="0" err="1" smtClean="0">
                <a:latin typeface="Arial"/>
                <a:cs typeface="Arial"/>
              </a:rPr>
              <a:t>организаций</a:t>
            </a:r>
            <a:r>
              <a:rPr sz="1600" b="1" i="1" spc="-60" dirty="0" smtClean="0">
                <a:latin typeface="Arial"/>
                <a:cs typeface="Arial"/>
              </a:rPr>
              <a:t> </a:t>
            </a:r>
            <a:r>
              <a:rPr lang="ru-RU" sz="1600" b="1" i="1" spc="-60" dirty="0" smtClean="0">
                <a:latin typeface="Arial"/>
                <a:cs typeface="Arial"/>
              </a:rPr>
              <a:t>прошу </a:t>
            </a:r>
            <a:r>
              <a:rPr sz="1600" b="1" i="1" dirty="0" err="1" smtClean="0">
                <a:latin typeface="Arial"/>
                <a:cs typeface="Arial"/>
              </a:rPr>
              <a:t>принять</a:t>
            </a:r>
            <a:r>
              <a:rPr sz="1600" b="1" i="1" spc="-55" dirty="0" smtClean="0">
                <a:latin typeface="Arial"/>
                <a:cs typeface="Arial"/>
              </a:rPr>
              <a:t> </a:t>
            </a:r>
            <a:r>
              <a:rPr sz="1600" b="1" i="1" dirty="0" err="1" smtClean="0">
                <a:latin typeface="Arial"/>
                <a:cs typeface="Arial"/>
              </a:rPr>
              <a:t>во</a:t>
            </a:r>
            <a:r>
              <a:rPr sz="1600" b="1" i="1" spc="-40" dirty="0" smtClean="0">
                <a:latin typeface="Arial"/>
                <a:cs typeface="Arial"/>
              </a:rPr>
              <a:t> </a:t>
            </a:r>
            <a:r>
              <a:rPr sz="1600" b="1" i="1" dirty="0" err="1" smtClean="0">
                <a:latin typeface="Arial"/>
                <a:cs typeface="Arial"/>
              </a:rPr>
              <a:t>внимание</a:t>
            </a:r>
            <a:r>
              <a:rPr lang="ru-RU" sz="1600" b="1" i="1" spc="390" dirty="0">
                <a:latin typeface="Arial"/>
                <a:cs typeface="Arial"/>
              </a:rPr>
              <a:t> </a:t>
            </a:r>
            <a:r>
              <a:rPr sz="1600" b="1" i="1" spc="-10" dirty="0" err="1" smtClean="0">
                <a:latin typeface="Arial"/>
                <a:cs typeface="Arial"/>
              </a:rPr>
              <a:t>указанные</a:t>
            </a:r>
            <a:r>
              <a:rPr sz="1600" b="1" i="1" spc="-10" dirty="0" smtClean="0">
                <a:latin typeface="Arial"/>
                <a:cs typeface="Arial"/>
              </a:rPr>
              <a:t> </a:t>
            </a:r>
            <a:r>
              <a:rPr sz="1600" b="1" i="1" dirty="0" err="1" smtClean="0">
                <a:latin typeface="Arial"/>
                <a:cs typeface="Arial"/>
              </a:rPr>
              <a:t>рекомендации</a:t>
            </a:r>
            <a:r>
              <a:rPr sz="1600" b="1" i="1" spc="-55" dirty="0" smtClean="0">
                <a:latin typeface="Arial"/>
                <a:cs typeface="Arial"/>
              </a:rPr>
              <a:t> </a:t>
            </a:r>
            <a:r>
              <a:rPr sz="1600" b="1" i="1" dirty="0" smtClean="0">
                <a:latin typeface="Arial"/>
                <a:cs typeface="Arial"/>
              </a:rPr>
              <a:t>и</a:t>
            </a:r>
            <a:r>
              <a:rPr sz="1600" b="1" i="1" spc="-20" dirty="0" smtClean="0">
                <a:latin typeface="Arial"/>
                <a:cs typeface="Arial"/>
              </a:rPr>
              <a:t> </a:t>
            </a:r>
            <a:r>
              <a:rPr sz="1600" b="1" i="1" dirty="0" err="1" smtClean="0">
                <a:latin typeface="Arial"/>
                <a:cs typeface="Arial"/>
              </a:rPr>
              <a:t>применить</a:t>
            </a:r>
            <a:r>
              <a:rPr sz="1600" b="1" i="1" spc="-65" dirty="0" smtClean="0">
                <a:latin typeface="Arial"/>
                <a:cs typeface="Arial"/>
              </a:rPr>
              <a:t> </a:t>
            </a:r>
            <a:r>
              <a:rPr sz="1600" b="1" i="1" dirty="0" err="1" smtClean="0">
                <a:latin typeface="Arial"/>
                <a:cs typeface="Arial"/>
              </a:rPr>
              <a:t>их</a:t>
            </a:r>
            <a:r>
              <a:rPr sz="1600" b="1" i="1" spc="-10" dirty="0" smtClean="0">
                <a:latin typeface="Arial"/>
                <a:cs typeface="Arial"/>
              </a:rPr>
              <a:t> </a:t>
            </a:r>
            <a:r>
              <a:rPr sz="1600" b="1" i="1" dirty="0" smtClean="0">
                <a:latin typeface="Arial"/>
                <a:cs typeface="Arial"/>
              </a:rPr>
              <a:t>в</a:t>
            </a:r>
            <a:r>
              <a:rPr sz="1600" b="1" i="1" spc="-25" dirty="0" smtClean="0">
                <a:latin typeface="Arial"/>
                <a:cs typeface="Arial"/>
              </a:rPr>
              <a:t> </a:t>
            </a:r>
            <a:r>
              <a:rPr sz="1600" b="1" i="1" spc="-10" dirty="0" err="1" smtClean="0">
                <a:latin typeface="Arial"/>
                <a:cs typeface="Arial"/>
              </a:rPr>
              <a:t>образовательных</a:t>
            </a:r>
            <a:r>
              <a:rPr sz="1600" b="1" i="1" spc="-50" dirty="0" smtClean="0">
                <a:latin typeface="Arial"/>
                <a:cs typeface="Arial"/>
              </a:rPr>
              <a:t> </a:t>
            </a:r>
            <a:r>
              <a:rPr sz="1600" b="1" i="1" spc="-10" dirty="0" err="1" smtClean="0">
                <a:latin typeface="Arial"/>
                <a:cs typeface="Arial"/>
              </a:rPr>
              <a:t>организациях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922731" y="935812"/>
            <a:ext cx="12515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dirty="0">
                <a:solidFill>
                  <a:srgbClr val="000000"/>
                </a:solidFill>
                <a:latin typeface="Arial"/>
                <a:cs typeface="Arial"/>
              </a:rPr>
              <a:t>в</a:t>
            </a:r>
            <a:r>
              <a:rPr sz="1800" i="1" spc="-1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000000"/>
                </a:solidFill>
                <a:latin typeface="Arial"/>
                <a:cs typeface="Arial"/>
              </a:rPr>
              <a:t>2025</a:t>
            </a:r>
            <a:r>
              <a:rPr sz="1800" i="1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i="1" spc="-20" dirty="0">
                <a:solidFill>
                  <a:srgbClr val="000000"/>
                </a:solidFill>
                <a:latin typeface="Arial"/>
                <a:cs typeface="Arial"/>
              </a:rPr>
              <a:t>году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600570" y="1754251"/>
            <a:ext cx="4229735" cy="2383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Arial Black"/>
                <a:cs typeface="Arial Black"/>
              </a:rPr>
              <a:t>РАЗРАБОТАНЫ</a:t>
            </a:r>
            <a:r>
              <a:rPr sz="1800" spc="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/>
                <a:cs typeface="Arial Black"/>
              </a:rPr>
              <a:t>И</a:t>
            </a:r>
            <a:r>
              <a:rPr sz="1800" spc="-6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 Black"/>
                <a:cs typeface="Arial Black"/>
              </a:rPr>
              <a:t>УТВЕРЖДЕНЫ</a:t>
            </a:r>
            <a:endParaRPr sz="1800">
              <a:latin typeface="Arial Black"/>
              <a:cs typeface="Arial Black"/>
            </a:endParaRPr>
          </a:p>
          <a:p>
            <a:pPr marL="442595" marR="454025" algn="ctr">
              <a:lnSpc>
                <a:spcPct val="100000"/>
              </a:lnSpc>
              <a:spcBef>
                <a:spcPts val="75"/>
              </a:spcBef>
            </a:pPr>
            <a:r>
              <a:rPr sz="1700" dirty="0">
                <a:solidFill>
                  <a:srgbClr val="FFFFFF"/>
                </a:solidFill>
                <a:latin typeface="Microsoft Sans Serif"/>
                <a:cs typeface="Microsoft Sans Serif"/>
              </a:rPr>
              <a:t>новые</a:t>
            </a:r>
            <a:r>
              <a:rPr sz="1700" spc="-5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критерии</a:t>
            </a:r>
            <a:r>
              <a:rPr sz="1700" spc="-5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стимулирования </a:t>
            </a:r>
            <a:r>
              <a:rPr sz="1700" spc="-25" dirty="0">
                <a:solidFill>
                  <a:srgbClr val="FFFFFF"/>
                </a:solidFill>
                <a:latin typeface="Microsoft Sans Serif"/>
                <a:cs typeface="Microsoft Sans Serif"/>
              </a:rPr>
              <a:t>педагогических</a:t>
            </a:r>
            <a:r>
              <a:rPr sz="17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 работников </a:t>
            </a:r>
            <a:r>
              <a:rPr sz="1700" spc="-20" dirty="0">
                <a:solidFill>
                  <a:srgbClr val="FFFFFF"/>
                </a:solidFill>
                <a:latin typeface="Microsoft Sans Serif"/>
                <a:cs typeface="Microsoft Sans Serif"/>
              </a:rPr>
              <a:t>образовательных</a:t>
            </a:r>
            <a:r>
              <a:rPr sz="17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 организаций</a:t>
            </a:r>
            <a:endParaRPr sz="1700">
              <a:latin typeface="Microsoft Sans Serif"/>
              <a:cs typeface="Microsoft Sans Serif"/>
            </a:endParaRPr>
          </a:p>
          <a:p>
            <a:pPr marL="88900" marR="100330" indent="2540" algn="ctr">
              <a:lnSpc>
                <a:spcPct val="100000"/>
              </a:lnSpc>
              <a:spcBef>
                <a:spcPts val="5"/>
              </a:spcBef>
            </a:pPr>
            <a:r>
              <a:rPr sz="1700" spc="-25" dirty="0">
                <a:solidFill>
                  <a:srgbClr val="FFFFFF"/>
                </a:solidFill>
                <a:latin typeface="Microsoft Sans Serif"/>
                <a:cs typeface="Microsoft Sans Serif"/>
              </a:rPr>
              <a:t>дошкольного,</a:t>
            </a:r>
            <a:r>
              <a:rPr sz="1700" spc="-3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700" dirty="0">
                <a:solidFill>
                  <a:srgbClr val="FFFFFF"/>
                </a:solidFill>
                <a:latin typeface="Microsoft Sans Serif"/>
                <a:cs typeface="Microsoft Sans Serif"/>
              </a:rPr>
              <a:t>общего,</a:t>
            </a:r>
            <a:r>
              <a:rPr sz="1700" spc="-4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дополнительного </a:t>
            </a:r>
            <a:r>
              <a:rPr sz="1700" dirty="0">
                <a:solidFill>
                  <a:srgbClr val="FFFFFF"/>
                </a:solidFill>
                <a:latin typeface="Microsoft Sans Serif"/>
                <a:cs typeface="Microsoft Sans Serif"/>
              </a:rPr>
              <a:t>и</a:t>
            </a:r>
            <a:r>
              <a:rPr sz="1700" spc="-9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профессионального образования,</a:t>
            </a:r>
            <a:r>
              <a:rPr sz="1700" spc="-3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700" spc="-25" dirty="0">
                <a:solidFill>
                  <a:srgbClr val="FFFFFF"/>
                </a:solidFill>
                <a:latin typeface="Microsoft Sans Serif"/>
                <a:cs typeface="Microsoft Sans Serif"/>
              </a:rPr>
              <a:t>при разработке </a:t>
            </a:r>
            <a:r>
              <a:rPr sz="1700" spc="-20" dirty="0">
                <a:solidFill>
                  <a:srgbClr val="FFFFFF"/>
                </a:solidFill>
                <a:latin typeface="Microsoft Sans Serif"/>
                <a:cs typeface="Microsoft Sans Serif"/>
              </a:rPr>
              <a:t>которых</a:t>
            </a:r>
            <a:r>
              <a:rPr sz="1700" spc="-3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700" dirty="0">
                <a:solidFill>
                  <a:srgbClr val="FFFFFF"/>
                </a:solidFill>
                <a:latin typeface="Microsoft Sans Serif"/>
                <a:cs typeface="Microsoft Sans Serif"/>
              </a:rPr>
              <a:t>особое</a:t>
            </a:r>
            <a:r>
              <a:rPr sz="1700" spc="-4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внимание </a:t>
            </a:r>
            <a:r>
              <a:rPr sz="1700" dirty="0">
                <a:solidFill>
                  <a:srgbClr val="FFFFFF"/>
                </a:solidFill>
                <a:latin typeface="Microsoft Sans Serif"/>
                <a:cs typeface="Microsoft Sans Serif"/>
              </a:rPr>
              <a:t>было</a:t>
            </a:r>
            <a:r>
              <a:rPr sz="1700" spc="-2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уделено</a:t>
            </a:r>
            <a:r>
              <a:rPr sz="1700" spc="1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700" spc="-20" dirty="0">
                <a:solidFill>
                  <a:srgbClr val="FFFFFF"/>
                </a:solidFill>
                <a:latin typeface="Microsoft Sans Serif"/>
                <a:cs typeface="Microsoft Sans Serif"/>
              </a:rPr>
              <a:t>качеству</a:t>
            </a:r>
            <a:r>
              <a:rPr sz="1700" spc="-2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700" dirty="0">
                <a:solidFill>
                  <a:srgbClr val="FFFFFF"/>
                </a:solidFill>
                <a:latin typeface="Microsoft Sans Serif"/>
                <a:cs typeface="Microsoft Sans Serif"/>
              </a:rPr>
              <a:t>и</a:t>
            </a:r>
            <a:r>
              <a:rPr sz="1700" spc="-3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результатам работы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98956" y="1356182"/>
            <a:ext cx="502602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40689A"/>
                </a:solidFill>
                <a:latin typeface="Arial Black"/>
                <a:cs typeface="Arial Black"/>
              </a:rPr>
              <a:t>ПО</a:t>
            </a:r>
            <a:r>
              <a:rPr sz="1800" spc="-55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40689A"/>
                </a:solidFill>
                <a:latin typeface="Arial Black"/>
                <a:cs typeface="Arial Black"/>
              </a:rPr>
              <a:t>ПОРУЧЕНИЮ</a:t>
            </a:r>
            <a:r>
              <a:rPr sz="1800" spc="5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40689A"/>
                </a:solidFill>
                <a:latin typeface="Arial Black"/>
                <a:cs typeface="Arial Black"/>
              </a:rPr>
              <a:t>ГЛАВЫ</a:t>
            </a:r>
            <a:r>
              <a:rPr sz="1800" spc="-15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40689A"/>
                </a:solidFill>
                <a:latin typeface="Arial Black"/>
                <a:cs typeface="Arial Black"/>
              </a:rPr>
              <a:t>РЕСПУБЛИКИ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07770" y="3742690"/>
            <a:ext cx="4270375" cy="828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40689A"/>
                </a:solidFill>
                <a:latin typeface="Arial Black"/>
                <a:cs typeface="Arial Black"/>
              </a:rPr>
              <a:t>НАПРАВЛЕНЫ</a:t>
            </a:r>
            <a:r>
              <a:rPr sz="1800" spc="-95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40689A"/>
                </a:solidFill>
                <a:latin typeface="Arial Black"/>
                <a:cs typeface="Arial Black"/>
              </a:rPr>
              <a:t>РЕКОМЕНДАЦИИ</a:t>
            </a:r>
            <a:endParaRPr sz="18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75"/>
              </a:spcBef>
            </a:pPr>
            <a:r>
              <a:rPr sz="1700" dirty="0">
                <a:latin typeface="Microsoft Sans Serif"/>
                <a:cs typeface="Microsoft Sans Serif"/>
              </a:rPr>
              <a:t>по</a:t>
            </a:r>
            <a:r>
              <a:rPr sz="1700" spc="-50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сокращению</a:t>
            </a:r>
            <a:r>
              <a:rPr sz="1700" spc="-25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численности</a:t>
            </a:r>
            <a:r>
              <a:rPr sz="1700" spc="-90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работников,</a:t>
            </a:r>
            <a:endParaRPr sz="1700" dirty="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700" dirty="0">
                <a:latin typeface="Microsoft Sans Serif"/>
                <a:cs typeface="Microsoft Sans Serif"/>
              </a:rPr>
              <a:t>работающих</a:t>
            </a:r>
            <a:r>
              <a:rPr sz="1700" spc="-35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с</a:t>
            </a:r>
            <a:r>
              <a:rPr sz="1700" spc="-70" dirty="0">
                <a:latin typeface="Microsoft Sans Serif"/>
                <a:cs typeface="Microsoft Sans Serif"/>
              </a:rPr>
              <a:t> </a:t>
            </a:r>
            <a:r>
              <a:rPr sz="1700" spc="-20" dirty="0">
                <a:latin typeface="Microsoft Sans Serif"/>
                <a:cs typeface="Microsoft Sans Serif"/>
              </a:rPr>
              <a:t>нагрузкой</a:t>
            </a:r>
            <a:r>
              <a:rPr sz="1700" spc="-15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менее</a:t>
            </a:r>
            <a:r>
              <a:rPr sz="1700" spc="-50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0,5</a:t>
            </a:r>
            <a:r>
              <a:rPr sz="1700" spc="-55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ставки</a:t>
            </a:r>
            <a:endParaRPr sz="1700" dirty="0">
              <a:latin typeface="Microsoft Sans Serif"/>
              <a:cs typeface="Microsoft Sans Serif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395887" y="2028747"/>
            <a:ext cx="5429250" cy="1033780"/>
            <a:chOff x="411026" y="1993392"/>
            <a:chExt cx="5429250" cy="1033780"/>
          </a:xfrm>
        </p:grpSpPr>
        <p:sp>
          <p:nvSpPr>
            <p:cNvPr id="19" name="object 19"/>
            <p:cNvSpPr/>
            <p:nvPr/>
          </p:nvSpPr>
          <p:spPr>
            <a:xfrm>
              <a:off x="798576" y="1999488"/>
              <a:ext cx="5035550" cy="1021080"/>
            </a:xfrm>
            <a:custGeom>
              <a:avLst/>
              <a:gdLst/>
              <a:ahLst/>
              <a:cxnLst/>
              <a:rect l="l" t="t" r="r" b="b"/>
              <a:pathLst>
                <a:path w="5035550" h="1021080">
                  <a:moveTo>
                    <a:pt x="0" y="104648"/>
                  </a:moveTo>
                  <a:lnTo>
                    <a:pt x="8225" y="63918"/>
                  </a:lnTo>
                  <a:lnTo>
                    <a:pt x="30657" y="30654"/>
                  </a:lnTo>
                  <a:lnTo>
                    <a:pt x="63929" y="8225"/>
                  </a:lnTo>
                  <a:lnTo>
                    <a:pt x="104673" y="0"/>
                  </a:lnTo>
                  <a:lnTo>
                    <a:pt x="4930648" y="0"/>
                  </a:lnTo>
                  <a:lnTo>
                    <a:pt x="4971377" y="8225"/>
                  </a:lnTo>
                  <a:lnTo>
                    <a:pt x="5004641" y="30654"/>
                  </a:lnTo>
                  <a:lnTo>
                    <a:pt x="5027070" y="63918"/>
                  </a:lnTo>
                  <a:lnTo>
                    <a:pt x="5035296" y="104648"/>
                  </a:lnTo>
                  <a:lnTo>
                    <a:pt x="5035296" y="916432"/>
                  </a:lnTo>
                  <a:lnTo>
                    <a:pt x="5027070" y="957161"/>
                  </a:lnTo>
                  <a:lnTo>
                    <a:pt x="5004641" y="990425"/>
                  </a:lnTo>
                  <a:lnTo>
                    <a:pt x="4971377" y="1012854"/>
                  </a:lnTo>
                  <a:lnTo>
                    <a:pt x="4930648" y="1021079"/>
                  </a:lnTo>
                  <a:lnTo>
                    <a:pt x="104673" y="1021079"/>
                  </a:lnTo>
                  <a:lnTo>
                    <a:pt x="63929" y="1012854"/>
                  </a:lnTo>
                  <a:lnTo>
                    <a:pt x="30657" y="990425"/>
                  </a:lnTo>
                  <a:lnTo>
                    <a:pt x="8225" y="957161"/>
                  </a:lnTo>
                  <a:lnTo>
                    <a:pt x="0" y="916432"/>
                  </a:lnTo>
                  <a:lnTo>
                    <a:pt x="0" y="104648"/>
                  </a:lnTo>
                  <a:close/>
                </a:path>
              </a:pathLst>
            </a:custGeom>
            <a:ln w="12191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27568" y="2225017"/>
              <a:ext cx="495300" cy="708025"/>
            </a:xfrm>
            <a:custGeom>
              <a:avLst/>
              <a:gdLst/>
              <a:ahLst/>
              <a:cxnLst/>
              <a:rect l="l" t="t" r="r" b="b"/>
              <a:pathLst>
                <a:path w="495300" h="708025">
                  <a:moveTo>
                    <a:pt x="0" y="0"/>
                  </a:moveTo>
                  <a:lnTo>
                    <a:pt x="247222" y="0"/>
                  </a:lnTo>
                  <a:lnTo>
                    <a:pt x="495155" y="352037"/>
                  </a:lnTo>
                  <a:lnTo>
                    <a:pt x="247222" y="707735"/>
                  </a:lnTo>
                  <a:lnTo>
                    <a:pt x="0" y="707735"/>
                  </a:lnTo>
                  <a:lnTo>
                    <a:pt x="247222" y="352037"/>
                  </a:lnTo>
                  <a:lnTo>
                    <a:pt x="0" y="0"/>
                  </a:lnTo>
                  <a:close/>
                </a:path>
              </a:pathLst>
            </a:custGeom>
            <a:ln w="32108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411061" y="3636264"/>
            <a:ext cx="5429250" cy="1033780"/>
            <a:chOff x="411061" y="3636264"/>
            <a:chExt cx="5429250" cy="1033780"/>
          </a:xfrm>
        </p:grpSpPr>
        <p:sp>
          <p:nvSpPr>
            <p:cNvPr id="22" name="object 22"/>
            <p:cNvSpPr/>
            <p:nvPr/>
          </p:nvSpPr>
          <p:spPr>
            <a:xfrm>
              <a:off x="798575" y="3642360"/>
              <a:ext cx="5035550" cy="1021080"/>
            </a:xfrm>
            <a:custGeom>
              <a:avLst/>
              <a:gdLst/>
              <a:ahLst/>
              <a:cxnLst/>
              <a:rect l="l" t="t" r="r" b="b"/>
              <a:pathLst>
                <a:path w="5035550" h="1021079">
                  <a:moveTo>
                    <a:pt x="0" y="104647"/>
                  </a:moveTo>
                  <a:lnTo>
                    <a:pt x="8225" y="63918"/>
                  </a:lnTo>
                  <a:lnTo>
                    <a:pt x="30657" y="30654"/>
                  </a:lnTo>
                  <a:lnTo>
                    <a:pt x="63929" y="8225"/>
                  </a:lnTo>
                  <a:lnTo>
                    <a:pt x="104673" y="0"/>
                  </a:lnTo>
                  <a:lnTo>
                    <a:pt x="4930648" y="0"/>
                  </a:lnTo>
                  <a:lnTo>
                    <a:pt x="4971377" y="8225"/>
                  </a:lnTo>
                  <a:lnTo>
                    <a:pt x="5004641" y="30654"/>
                  </a:lnTo>
                  <a:lnTo>
                    <a:pt x="5027070" y="63918"/>
                  </a:lnTo>
                  <a:lnTo>
                    <a:pt x="5035296" y="104647"/>
                  </a:lnTo>
                  <a:lnTo>
                    <a:pt x="5035296" y="916432"/>
                  </a:lnTo>
                  <a:lnTo>
                    <a:pt x="5027070" y="957161"/>
                  </a:lnTo>
                  <a:lnTo>
                    <a:pt x="5004641" y="990425"/>
                  </a:lnTo>
                  <a:lnTo>
                    <a:pt x="4971377" y="1012854"/>
                  </a:lnTo>
                  <a:lnTo>
                    <a:pt x="4930648" y="1021079"/>
                  </a:lnTo>
                  <a:lnTo>
                    <a:pt x="104673" y="1021079"/>
                  </a:lnTo>
                  <a:lnTo>
                    <a:pt x="63929" y="1012854"/>
                  </a:lnTo>
                  <a:lnTo>
                    <a:pt x="30657" y="990425"/>
                  </a:lnTo>
                  <a:lnTo>
                    <a:pt x="8225" y="957161"/>
                  </a:lnTo>
                  <a:lnTo>
                    <a:pt x="0" y="916432"/>
                  </a:lnTo>
                  <a:lnTo>
                    <a:pt x="0" y="104647"/>
                  </a:lnTo>
                  <a:close/>
                </a:path>
              </a:pathLst>
            </a:custGeom>
            <a:ln w="12191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427568" y="3800839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87069" y="545986"/>
            <a:ext cx="33074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1716511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97737" y="858469"/>
            <a:ext cx="2437765" cy="285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i="1" dirty="0">
                <a:latin typeface="Arial"/>
                <a:cs typeface="Arial"/>
              </a:rPr>
              <a:t>с</a:t>
            </a:r>
            <a:r>
              <a:rPr sz="1700" i="1" spc="-60" dirty="0">
                <a:latin typeface="Arial"/>
                <a:cs typeface="Arial"/>
              </a:rPr>
              <a:t> </a:t>
            </a:r>
            <a:r>
              <a:rPr sz="1700" i="1" dirty="0">
                <a:latin typeface="Arial"/>
                <a:cs typeface="Arial"/>
              </a:rPr>
              <a:t>1</a:t>
            </a:r>
            <a:r>
              <a:rPr sz="1700" i="1" spc="-35" dirty="0">
                <a:latin typeface="Arial"/>
                <a:cs typeface="Arial"/>
              </a:rPr>
              <a:t> </a:t>
            </a:r>
            <a:r>
              <a:rPr sz="1700" i="1" spc="-10" dirty="0">
                <a:latin typeface="Arial"/>
                <a:cs typeface="Arial"/>
              </a:rPr>
              <a:t>сентября</a:t>
            </a:r>
            <a:r>
              <a:rPr sz="1700" i="1" spc="-5" dirty="0">
                <a:latin typeface="Arial"/>
                <a:cs typeface="Arial"/>
              </a:rPr>
              <a:t> </a:t>
            </a:r>
            <a:r>
              <a:rPr sz="1700" i="1" dirty="0">
                <a:latin typeface="Arial"/>
                <a:cs typeface="Arial"/>
              </a:rPr>
              <a:t>2025</a:t>
            </a:r>
            <a:r>
              <a:rPr sz="1700" i="1" spc="10" dirty="0">
                <a:latin typeface="Arial"/>
                <a:cs typeface="Arial"/>
              </a:rPr>
              <a:t> </a:t>
            </a:r>
            <a:r>
              <a:rPr sz="1700" i="1" spc="-20" dirty="0">
                <a:latin typeface="Arial"/>
                <a:cs typeface="Arial"/>
              </a:rPr>
              <a:t>года</a:t>
            </a:r>
            <a:endParaRPr sz="17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16583" y="4268470"/>
            <a:ext cx="3937635" cy="1792605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304800" marR="300990" indent="1905" algn="ctr">
              <a:lnSpc>
                <a:spcPct val="88800"/>
              </a:lnSpc>
              <a:spcBef>
                <a:spcPts val="320"/>
              </a:spcBef>
            </a:pPr>
            <a:r>
              <a:rPr sz="1600" dirty="0">
                <a:latin typeface="Arial Black"/>
                <a:cs typeface="Arial Black"/>
              </a:rPr>
              <a:t>ВУЗАМ</a:t>
            </a:r>
            <a:r>
              <a:rPr sz="1600" spc="-10" dirty="0">
                <a:latin typeface="Arial Black"/>
                <a:cs typeface="Arial Black"/>
              </a:rPr>
              <a:t> ОБЕСПЕЧИТЬ </a:t>
            </a:r>
            <a:r>
              <a:rPr sz="1600" dirty="0">
                <a:latin typeface="Arial Black"/>
                <a:cs typeface="Arial Black"/>
              </a:rPr>
              <a:t>РАЗРАБОТКУ</a:t>
            </a:r>
            <a:r>
              <a:rPr sz="1600" spc="-6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И</a:t>
            </a:r>
            <a:r>
              <a:rPr sz="1600" spc="-3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ВКЛЮЧЕНИЕ </a:t>
            </a:r>
            <a:r>
              <a:rPr sz="1600" dirty="0">
                <a:latin typeface="Arial Black"/>
                <a:cs typeface="Arial Black"/>
              </a:rPr>
              <a:t>ПРОГРАММ</a:t>
            </a:r>
            <a:r>
              <a:rPr sz="1600" spc="-55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ПОВЫШЕНИЯ</a:t>
            </a:r>
            <a:endParaRPr sz="1600">
              <a:latin typeface="Arial Black"/>
              <a:cs typeface="Arial Black"/>
            </a:endParaRPr>
          </a:p>
          <a:p>
            <a:pPr algn="ctr">
              <a:lnSpc>
                <a:spcPts val="1620"/>
              </a:lnSpc>
            </a:pPr>
            <a:r>
              <a:rPr sz="1600" dirty="0">
                <a:latin typeface="Arial Black"/>
                <a:cs typeface="Arial Black"/>
              </a:rPr>
              <a:t>КВАЛИФИКАЦИИ</a:t>
            </a:r>
            <a:r>
              <a:rPr sz="1600" spc="-145" dirty="0">
                <a:latin typeface="Arial Black"/>
                <a:cs typeface="Arial Black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для</a:t>
            </a:r>
            <a:r>
              <a:rPr sz="1600" spc="3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педагогов</a:t>
            </a:r>
            <a:endParaRPr sz="1600">
              <a:latin typeface="Microsoft Sans Serif"/>
              <a:cs typeface="Microsoft Sans Serif"/>
            </a:endParaRPr>
          </a:p>
          <a:p>
            <a:pPr marL="12700" marR="5080" algn="ctr">
              <a:lnSpc>
                <a:spcPts val="1710"/>
              </a:lnSpc>
              <a:spcBef>
                <a:spcPts val="150"/>
              </a:spcBef>
            </a:pPr>
            <a:r>
              <a:rPr sz="1600" dirty="0">
                <a:latin typeface="Microsoft Sans Serif"/>
                <a:cs typeface="Microsoft Sans Serif"/>
              </a:rPr>
              <a:t>в</a:t>
            </a:r>
            <a:r>
              <a:rPr sz="1600" spc="-2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федеральный</a:t>
            </a:r>
            <a:r>
              <a:rPr sz="1600" spc="-3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реестр</a:t>
            </a:r>
            <a:r>
              <a:rPr sz="1600" spc="-3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образовательных программ</a:t>
            </a:r>
            <a:r>
              <a:rPr sz="1600" spc="-8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дополнительного профессионального</a:t>
            </a:r>
            <a:endParaRPr sz="1600">
              <a:latin typeface="Microsoft Sans Serif"/>
              <a:cs typeface="Microsoft Sans Serif"/>
            </a:endParaRPr>
          </a:p>
          <a:p>
            <a:pPr algn="ctr">
              <a:lnSpc>
                <a:spcPts val="1670"/>
              </a:lnSpc>
            </a:pPr>
            <a:r>
              <a:rPr sz="1600" spc="-10" dirty="0">
                <a:latin typeface="Microsoft Sans Serif"/>
                <a:cs typeface="Microsoft Sans Serif"/>
              </a:rPr>
              <a:t>образования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08328" y="2022424"/>
            <a:ext cx="3725545" cy="135953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 marR="5080" indent="1270" algn="ctr">
              <a:lnSpc>
                <a:spcPct val="88800"/>
              </a:lnSpc>
              <a:spcBef>
                <a:spcPts val="325"/>
              </a:spcBef>
            </a:pPr>
            <a:r>
              <a:rPr sz="1600" dirty="0">
                <a:latin typeface="Arial Black"/>
                <a:cs typeface="Arial Black"/>
              </a:rPr>
              <a:t>ПРОФИЛЬНЫЕ</a:t>
            </a:r>
            <a:r>
              <a:rPr sz="1600" spc="-90" dirty="0">
                <a:latin typeface="Arial Black"/>
                <a:cs typeface="Arial Black"/>
              </a:rPr>
              <a:t> </a:t>
            </a:r>
            <a:r>
              <a:rPr sz="1600" spc="-20" dirty="0">
                <a:latin typeface="Arial Black"/>
                <a:cs typeface="Arial Black"/>
              </a:rPr>
              <a:t>КУРСЫ </a:t>
            </a:r>
            <a:r>
              <a:rPr sz="1600" dirty="0">
                <a:latin typeface="Arial Black"/>
                <a:cs typeface="Arial Black"/>
              </a:rPr>
              <a:t>ПОВЫШЕНИЯ</a:t>
            </a:r>
            <a:r>
              <a:rPr sz="1600" spc="-6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КВАЛИФИКАЦИИ</a:t>
            </a:r>
            <a:r>
              <a:rPr sz="1600" spc="-10" dirty="0">
                <a:latin typeface="Microsoft Sans Serif"/>
                <a:cs typeface="Microsoft Sans Serif"/>
              </a:rPr>
              <a:t>, </a:t>
            </a:r>
            <a:r>
              <a:rPr sz="1600" dirty="0">
                <a:latin typeface="Arial Black"/>
                <a:cs typeface="Arial Black"/>
              </a:rPr>
              <a:t>ПЕРЕПОДГОТОВКУ</a:t>
            </a:r>
            <a:r>
              <a:rPr sz="1600" spc="-11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ПЕДАГОГИ</a:t>
            </a:r>
            <a:endParaRPr sz="1600">
              <a:latin typeface="Arial Black"/>
              <a:cs typeface="Arial Black"/>
            </a:endParaRPr>
          </a:p>
          <a:p>
            <a:pPr marL="204470" marR="189230" indent="-5715" algn="ctr">
              <a:lnSpc>
                <a:spcPct val="88800"/>
              </a:lnSpc>
              <a:spcBef>
                <a:spcPts val="45"/>
              </a:spcBef>
            </a:pPr>
            <a:r>
              <a:rPr sz="1600" dirty="0">
                <a:latin typeface="Microsoft Sans Serif"/>
                <a:cs typeface="Microsoft Sans Serif"/>
              </a:rPr>
              <a:t>могут</a:t>
            </a:r>
            <a:r>
              <a:rPr sz="1600" spc="-7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проходить</a:t>
            </a:r>
            <a:r>
              <a:rPr sz="1600" spc="-5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только</a:t>
            </a:r>
            <a:r>
              <a:rPr sz="1600" spc="-95" dirty="0">
                <a:latin typeface="Microsoft Sans Serif"/>
                <a:cs typeface="Microsoft Sans Serif"/>
              </a:rPr>
              <a:t> </a:t>
            </a:r>
            <a:r>
              <a:rPr sz="1600" spc="-50" dirty="0">
                <a:latin typeface="Microsoft Sans Serif"/>
                <a:cs typeface="Microsoft Sans Serif"/>
              </a:rPr>
              <a:t>в </a:t>
            </a:r>
            <a:r>
              <a:rPr sz="1600" spc="-10" dirty="0">
                <a:latin typeface="Microsoft Sans Serif"/>
                <a:cs typeface="Microsoft Sans Serif"/>
              </a:rPr>
              <a:t>государственных</a:t>
            </a:r>
            <a:r>
              <a:rPr sz="1600" spc="-6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образовательных организациях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909827" y="1260347"/>
            <a:ext cx="4395470" cy="5096510"/>
          </a:xfrm>
          <a:custGeom>
            <a:avLst/>
            <a:gdLst/>
            <a:ahLst/>
            <a:cxnLst/>
            <a:rect l="l" t="t" r="r" b="b"/>
            <a:pathLst>
              <a:path w="4395470" h="5096510">
                <a:moveTo>
                  <a:pt x="4395216" y="0"/>
                </a:moveTo>
                <a:lnTo>
                  <a:pt x="4395216" y="1924939"/>
                </a:lnTo>
                <a:lnTo>
                  <a:pt x="2197608" y="2581656"/>
                </a:lnTo>
                <a:lnTo>
                  <a:pt x="0" y="1924939"/>
                </a:lnTo>
                <a:lnTo>
                  <a:pt x="0" y="0"/>
                </a:lnTo>
                <a:lnTo>
                  <a:pt x="2197608" y="656716"/>
                </a:lnTo>
                <a:lnTo>
                  <a:pt x="4395216" y="0"/>
                </a:lnTo>
                <a:close/>
              </a:path>
              <a:path w="4395470" h="5096510">
                <a:moveTo>
                  <a:pt x="4395216" y="2206752"/>
                </a:moveTo>
                <a:lnTo>
                  <a:pt x="4395216" y="4361256"/>
                </a:lnTo>
                <a:lnTo>
                  <a:pt x="2197608" y="5096256"/>
                </a:lnTo>
                <a:lnTo>
                  <a:pt x="0" y="4361256"/>
                </a:lnTo>
                <a:lnTo>
                  <a:pt x="0" y="2206752"/>
                </a:lnTo>
                <a:lnTo>
                  <a:pt x="2197608" y="2941701"/>
                </a:lnTo>
                <a:lnTo>
                  <a:pt x="4395216" y="2206752"/>
                </a:lnTo>
                <a:close/>
              </a:path>
            </a:pathLst>
          </a:custGeom>
          <a:ln w="27432">
            <a:solidFill>
              <a:srgbClr val="5B9E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678423" y="609600"/>
            <a:ext cx="5940552" cy="5501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671" y="1323695"/>
            <a:ext cx="5886032" cy="3922488"/>
          </a:xfrm>
          <a:prstGeom prst="rect">
            <a:avLst/>
          </a:prstGeom>
        </p:spPr>
      </p:pic>
      <p:sp>
        <p:nvSpPr>
          <p:cNvPr id="15" name="object 12"/>
          <p:cNvSpPr/>
          <p:nvPr/>
        </p:nvSpPr>
        <p:spPr>
          <a:xfrm rot="16200000">
            <a:off x="868269" y="1676400"/>
            <a:ext cx="5151120" cy="3789045"/>
          </a:xfrm>
          <a:custGeom>
            <a:avLst/>
            <a:gdLst/>
            <a:ahLst/>
            <a:cxnLst/>
            <a:rect l="l" t="t" r="r" b="b"/>
            <a:pathLst>
              <a:path w="5151120" h="3789045">
                <a:moveTo>
                  <a:pt x="5151120" y="0"/>
                </a:moveTo>
                <a:lnTo>
                  <a:pt x="5151120" y="2987547"/>
                </a:lnTo>
                <a:lnTo>
                  <a:pt x="2575560" y="3788664"/>
                </a:lnTo>
                <a:lnTo>
                  <a:pt x="0" y="2987547"/>
                </a:lnTo>
                <a:lnTo>
                  <a:pt x="0" y="0"/>
                </a:lnTo>
                <a:lnTo>
                  <a:pt x="2575560" y="801115"/>
                </a:lnTo>
                <a:lnTo>
                  <a:pt x="5151120" y="0"/>
                </a:lnTo>
                <a:close/>
              </a:path>
            </a:pathLst>
          </a:custGeom>
          <a:ln w="27432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1"/>
          <p:cNvSpPr txBox="1"/>
          <p:nvPr/>
        </p:nvSpPr>
        <p:spPr>
          <a:xfrm>
            <a:off x="1214661" y="2590800"/>
            <a:ext cx="4458335" cy="21596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7310" marR="55244" indent="12700" algn="ctr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latin typeface="Arial Black"/>
                <a:cs typeface="Arial Black"/>
              </a:rPr>
              <a:t>ВОСПИТАНИЕ</a:t>
            </a:r>
            <a:r>
              <a:rPr sz="1400" spc="-7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ГАРМОНИЧНО</a:t>
            </a:r>
            <a:r>
              <a:rPr sz="1400" spc="-95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РАЗВИТОЙ, </a:t>
            </a:r>
            <a:r>
              <a:rPr sz="1400" dirty="0">
                <a:latin typeface="Arial Black"/>
                <a:cs typeface="Arial Black"/>
              </a:rPr>
              <a:t>ПАТРИОТИЧНОЙ</a:t>
            </a:r>
            <a:r>
              <a:rPr sz="1400" spc="-3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И</a:t>
            </a:r>
            <a:r>
              <a:rPr sz="1400" spc="-85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СОЦИАЛЬНО ОТВЕТСТВЕННОЙ</a:t>
            </a:r>
            <a:r>
              <a:rPr sz="1400" spc="-5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ЛИЧНОСТИ</a:t>
            </a:r>
            <a:r>
              <a:rPr sz="1400" spc="-2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НА</a:t>
            </a:r>
            <a:r>
              <a:rPr sz="1400" spc="-55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ОСНОВЕ ТРАДИЦИОННЫХ</a:t>
            </a:r>
            <a:r>
              <a:rPr sz="1400" spc="-65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РОССИЙСКИХ</a:t>
            </a:r>
            <a:r>
              <a:rPr sz="1400" spc="-25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ДУХОВНО- </a:t>
            </a:r>
            <a:r>
              <a:rPr sz="1400" dirty="0">
                <a:latin typeface="Arial Black"/>
                <a:cs typeface="Arial Black"/>
              </a:rPr>
              <a:t>НРАВСТВЕННЫХ</a:t>
            </a:r>
            <a:r>
              <a:rPr sz="1400" spc="-2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И</a:t>
            </a:r>
            <a:r>
              <a:rPr sz="1400" spc="-105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КУЛЬТУРНО- </a:t>
            </a:r>
            <a:r>
              <a:rPr sz="1400" dirty="0">
                <a:latin typeface="Arial Black"/>
                <a:cs typeface="Arial Black"/>
              </a:rPr>
              <a:t>ИСТОРИЧЕСКИХ</a:t>
            </a:r>
            <a:r>
              <a:rPr sz="1400" spc="-95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ЦЕННОСТЕЙ</a:t>
            </a:r>
            <a:r>
              <a:rPr sz="1400" spc="-114" dirty="0">
                <a:latin typeface="Arial Black"/>
                <a:cs typeface="Arial Black"/>
              </a:rPr>
              <a:t> </a:t>
            </a:r>
            <a:r>
              <a:rPr sz="1400" spc="-10" dirty="0">
                <a:solidFill>
                  <a:srgbClr val="40689A"/>
                </a:solidFill>
                <a:latin typeface="Arial Black"/>
                <a:cs typeface="Arial Black"/>
              </a:rPr>
              <a:t>ОСТАЕТСЯ </a:t>
            </a:r>
            <a:r>
              <a:rPr sz="1400" dirty="0">
                <a:solidFill>
                  <a:srgbClr val="40689A"/>
                </a:solidFill>
                <a:latin typeface="Arial Black"/>
                <a:cs typeface="Arial Black"/>
              </a:rPr>
              <a:t>ОДНОЙ</a:t>
            </a:r>
            <a:r>
              <a:rPr sz="1400" spc="-40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1400" dirty="0">
                <a:solidFill>
                  <a:srgbClr val="40689A"/>
                </a:solidFill>
                <a:latin typeface="Arial Black"/>
                <a:cs typeface="Arial Black"/>
              </a:rPr>
              <a:t>ИЗ</a:t>
            </a:r>
            <a:r>
              <a:rPr sz="1400" spc="-50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1400" spc="-10" dirty="0">
                <a:solidFill>
                  <a:srgbClr val="40689A"/>
                </a:solidFill>
                <a:latin typeface="Arial Black"/>
                <a:cs typeface="Arial Black"/>
              </a:rPr>
              <a:t>НАЦИОНАЛЬНЫХ</a:t>
            </a:r>
            <a:r>
              <a:rPr sz="1400" spc="5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ЦЕЛЕЙ</a:t>
            </a:r>
            <a:endParaRPr sz="1400" dirty="0">
              <a:latin typeface="Arial Black"/>
              <a:cs typeface="Arial Black"/>
            </a:endParaRPr>
          </a:p>
          <a:p>
            <a:pPr marL="12700" marR="5080" indent="5080" algn="ctr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latin typeface="Arial Black"/>
                <a:cs typeface="Arial Black"/>
              </a:rPr>
              <a:t>РАЗВИТИЯ</a:t>
            </a:r>
            <a:r>
              <a:rPr sz="1400" spc="-6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РОССИЙСКОЙ</a:t>
            </a:r>
            <a:r>
              <a:rPr sz="1400" spc="-45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ФЕДЕРАЦИИ</a:t>
            </a:r>
            <a:r>
              <a:rPr sz="1400" spc="-100" dirty="0">
                <a:latin typeface="Arial Black"/>
                <a:cs typeface="Arial Black"/>
              </a:rPr>
              <a:t> </a:t>
            </a:r>
            <a:r>
              <a:rPr sz="1400" spc="-25" dirty="0">
                <a:latin typeface="Arial Black"/>
                <a:cs typeface="Arial Black"/>
              </a:rPr>
              <a:t>НА </a:t>
            </a:r>
            <a:r>
              <a:rPr sz="1400" dirty="0">
                <a:latin typeface="Arial Black"/>
                <a:cs typeface="Arial Black"/>
              </a:rPr>
              <a:t>ПЕРИОД</a:t>
            </a:r>
            <a:r>
              <a:rPr sz="1400" spc="-5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ДО</a:t>
            </a:r>
            <a:r>
              <a:rPr sz="1400" spc="-3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2030</a:t>
            </a:r>
            <a:r>
              <a:rPr sz="1400" spc="-45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ГОДА</a:t>
            </a:r>
            <a:r>
              <a:rPr sz="1400" spc="-3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И</a:t>
            </a:r>
            <a:r>
              <a:rPr sz="1400" spc="-35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НА</a:t>
            </a:r>
            <a:r>
              <a:rPr sz="1400" spc="-35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ПЕРСПЕКТИВУ </a:t>
            </a:r>
            <a:r>
              <a:rPr sz="1400" dirty="0">
                <a:latin typeface="Arial Black"/>
                <a:cs typeface="Arial Black"/>
              </a:rPr>
              <a:t>ДО</a:t>
            </a:r>
            <a:r>
              <a:rPr sz="1400" spc="-3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2036</a:t>
            </a:r>
            <a:r>
              <a:rPr sz="1400" spc="-40" dirty="0">
                <a:latin typeface="Arial Black"/>
                <a:cs typeface="Arial Black"/>
              </a:rPr>
              <a:t> </a:t>
            </a:r>
            <a:r>
              <a:rPr sz="1400" spc="-20" dirty="0">
                <a:latin typeface="Arial Black"/>
                <a:cs typeface="Arial Black"/>
              </a:rPr>
              <a:t>ГОДА</a:t>
            </a:r>
            <a:endParaRPr sz="1400" dirty="0">
              <a:latin typeface="Arial Black"/>
              <a:cs typeface="Arial Black"/>
            </a:endParaRPr>
          </a:p>
        </p:txBody>
      </p:sp>
      <p:sp>
        <p:nvSpPr>
          <p:cNvPr id="18" name="object 6"/>
          <p:cNvSpPr/>
          <p:nvPr/>
        </p:nvSpPr>
        <p:spPr>
          <a:xfrm>
            <a:off x="11716448" y="1323695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7"/>
          <p:cNvSpPr txBox="1"/>
          <p:nvPr/>
        </p:nvSpPr>
        <p:spPr>
          <a:xfrm>
            <a:off x="11755183" y="1413509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 dirty="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6602969" y="5264721"/>
            <a:ext cx="5028324" cy="290464"/>
          </a:xfrm>
          <a:prstGeom prst="rect">
            <a:avLst/>
          </a:prstGeom>
          <a:solidFill>
            <a:srgbClr val="76D0C1"/>
          </a:solidFill>
        </p:spPr>
        <p:txBody>
          <a:bodyPr vert="horz" wrap="square" lIns="0" tIns="43815" rIns="0" bIns="0" rtlCol="0">
            <a:spAutoFit/>
          </a:bodyPr>
          <a:lstStyle/>
          <a:p>
            <a:pPr marL="147320" marR="132080" indent="10160" algn="ctr">
              <a:lnSpc>
                <a:spcPct val="100000"/>
              </a:lnSpc>
              <a:spcBef>
                <a:spcPts val="345"/>
              </a:spcBef>
            </a:pPr>
            <a:endParaRPr sz="1600" dirty="0">
              <a:latin typeface="Arial"/>
              <a:cs typeface="Arial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969" y="2311971"/>
            <a:ext cx="5028324" cy="2895600"/>
          </a:xfrm>
          <a:prstGeom prst="rect">
            <a:avLst/>
          </a:prstGeom>
        </p:spPr>
      </p:pic>
      <p:sp>
        <p:nvSpPr>
          <p:cNvPr id="11" name="Шеврон 10"/>
          <p:cNvSpPr/>
          <p:nvPr/>
        </p:nvSpPr>
        <p:spPr>
          <a:xfrm>
            <a:off x="1600200" y="1356359"/>
            <a:ext cx="3733800" cy="4663441"/>
          </a:xfrm>
          <a:prstGeom prst="chevron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object 12"/>
          <p:cNvSpPr txBox="1"/>
          <p:nvPr/>
        </p:nvSpPr>
        <p:spPr>
          <a:xfrm>
            <a:off x="1443817" y="2936199"/>
            <a:ext cx="5140325" cy="1439880"/>
          </a:xfrm>
          <a:prstGeom prst="rect">
            <a:avLst/>
          </a:prstGeom>
        </p:spPr>
        <p:txBody>
          <a:bodyPr vert="horz" wrap="square" lIns="0" tIns="42544" rIns="0" bIns="0" rtlCol="0">
            <a:spAutoFit/>
          </a:bodyPr>
          <a:lstStyle/>
          <a:p>
            <a:pPr marL="12700" marR="5080" indent="8890">
              <a:lnSpc>
                <a:spcPct val="88700"/>
              </a:lnSpc>
              <a:spcBef>
                <a:spcPts val="334"/>
              </a:spcBef>
            </a:pPr>
            <a:r>
              <a:rPr sz="1700" dirty="0">
                <a:latin typeface="Arial Black"/>
                <a:cs typeface="Arial Black"/>
              </a:rPr>
              <a:t>АКТИВНО</a:t>
            </a:r>
            <a:r>
              <a:rPr sz="1700" spc="-80" dirty="0">
                <a:latin typeface="Arial Black"/>
                <a:cs typeface="Arial Black"/>
              </a:rPr>
              <a:t> </a:t>
            </a:r>
            <a:r>
              <a:rPr sz="1700" dirty="0">
                <a:latin typeface="Arial Black"/>
                <a:cs typeface="Arial Black"/>
              </a:rPr>
              <a:t>РАЗВИВАЕТСЯ</a:t>
            </a:r>
            <a:r>
              <a:rPr sz="1700" spc="-105" dirty="0">
                <a:latin typeface="Arial Black"/>
                <a:cs typeface="Arial Black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молодежное движение</a:t>
            </a:r>
            <a:r>
              <a:rPr sz="1700" spc="-95" dirty="0">
                <a:latin typeface="Microsoft Sans Serif"/>
                <a:cs typeface="Microsoft Sans Serif"/>
              </a:rPr>
              <a:t> </a:t>
            </a:r>
            <a:r>
              <a:rPr sz="1700" spc="-25" dirty="0">
                <a:latin typeface="Microsoft Sans Serif"/>
                <a:cs typeface="Microsoft Sans Serif"/>
              </a:rPr>
              <a:t>«Движение</a:t>
            </a:r>
            <a:r>
              <a:rPr sz="1700" spc="-70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первых»,</a:t>
            </a:r>
            <a:r>
              <a:rPr sz="1700" spc="-30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призванное воспитывать</a:t>
            </a:r>
            <a:r>
              <a:rPr sz="1700" spc="-60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и</a:t>
            </a:r>
            <a:r>
              <a:rPr sz="1700" spc="-50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формировать</a:t>
            </a:r>
            <a:r>
              <a:rPr sz="1700" spc="5" dirty="0">
                <a:latin typeface="Microsoft Sans Serif"/>
                <a:cs typeface="Microsoft Sans Serif"/>
              </a:rPr>
              <a:t> </a:t>
            </a:r>
            <a:r>
              <a:rPr sz="1700" spc="-25" dirty="0">
                <a:latin typeface="Microsoft Sans Serif"/>
                <a:cs typeface="Microsoft Sans Serif"/>
              </a:rPr>
              <a:t>мировоззрение</a:t>
            </a:r>
            <a:r>
              <a:rPr sz="1700" spc="-5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детей </a:t>
            </a:r>
            <a:r>
              <a:rPr sz="1700" dirty="0">
                <a:latin typeface="Microsoft Sans Serif"/>
                <a:cs typeface="Microsoft Sans Serif"/>
              </a:rPr>
              <a:t>и</a:t>
            </a:r>
            <a:r>
              <a:rPr sz="1700" spc="-40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подростков,</a:t>
            </a:r>
            <a:r>
              <a:rPr sz="1700" spc="30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объединять</a:t>
            </a:r>
            <a:r>
              <a:rPr sz="1700" spc="-20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их</a:t>
            </a:r>
            <a:r>
              <a:rPr sz="1700" spc="-30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в</a:t>
            </a:r>
            <a:r>
              <a:rPr sz="1700" spc="-40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разнообразные программы </a:t>
            </a:r>
            <a:r>
              <a:rPr sz="1700" dirty="0">
                <a:latin typeface="Microsoft Sans Serif"/>
                <a:cs typeface="Microsoft Sans Serif"/>
              </a:rPr>
              <a:t>для</a:t>
            </a:r>
            <a:r>
              <a:rPr sz="1700" spc="-75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досуга,</a:t>
            </a:r>
            <a:r>
              <a:rPr sz="1700" spc="-5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волонтёрства</a:t>
            </a:r>
            <a:r>
              <a:rPr sz="1700" spc="-65" dirty="0">
                <a:latin typeface="Microsoft Sans Serif"/>
                <a:cs typeface="Microsoft Sans Serif"/>
              </a:rPr>
              <a:t> </a:t>
            </a:r>
            <a:r>
              <a:rPr sz="1700" spc="-50" dirty="0">
                <a:latin typeface="Microsoft Sans Serif"/>
                <a:cs typeface="Microsoft Sans Serif"/>
              </a:rPr>
              <a:t>и </a:t>
            </a:r>
            <a:r>
              <a:rPr sz="1700" spc="-10" dirty="0" err="1" smtClean="0">
                <a:latin typeface="Microsoft Sans Serif"/>
                <a:cs typeface="Microsoft Sans Serif"/>
              </a:rPr>
              <a:t>образования</a:t>
            </a:r>
            <a:endParaRPr sz="1700" dirty="0">
              <a:latin typeface="Microsoft Sans Serif"/>
              <a:cs typeface="Microsoft Sans Serif"/>
            </a:endParaRPr>
          </a:p>
        </p:txBody>
      </p:sp>
      <p:sp>
        <p:nvSpPr>
          <p:cNvPr id="16" name="object 13"/>
          <p:cNvSpPr txBox="1"/>
          <p:nvPr/>
        </p:nvSpPr>
        <p:spPr>
          <a:xfrm>
            <a:off x="6602969" y="1964357"/>
            <a:ext cx="5028324" cy="290464"/>
          </a:xfrm>
          <a:prstGeom prst="rect">
            <a:avLst/>
          </a:prstGeom>
          <a:solidFill>
            <a:srgbClr val="76D0C1"/>
          </a:solidFill>
        </p:spPr>
        <p:txBody>
          <a:bodyPr vert="horz" wrap="square" lIns="0" tIns="43815" rIns="0" bIns="0" rtlCol="0">
            <a:spAutoFit/>
          </a:bodyPr>
          <a:lstStyle/>
          <a:p>
            <a:pPr marL="147320" marR="132080" indent="10160" algn="ctr">
              <a:lnSpc>
                <a:spcPct val="100000"/>
              </a:lnSpc>
              <a:spcBef>
                <a:spcPts val="345"/>
              </a:spcBef>
            </a:pPr>
            <a:endParaRPr sz="1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25896" y="15238"/>
            <a:ext cx="6163056" cy="684275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374395" y="650875"/>
            <a:ext cx="5469255" cy="43114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5620">
              <a:lnSpc>
                <a:spcPct val="100000"/>
              </a:lnSpc>
              <a:spcBef>
                <a:spcPts val="100"/>
              </a:spcBef>
            </a:pPr>
            <a:r>
              <a:rPr lang="ru-RU" dirty="0" smtClean="0">
                <a:latin typeface="Arial Black"/>
                <a:cs typeface="Arial Black"/>
              </a:rPr>
              <a:t>МУНИЦИПАЛЬНЫЙ</a:t>
            </a:r>
            <a:r>
              <a:rPr sz="1800" spc="-150" dirty="0" smtClean="0">
                <a:latin typeface="Arial Black"/>
                <a:cs typeface="Arial Black"/>
              </a:rPr>
              <a:t> </a:t>
            </a:r>
            <a:r>
              <a:rPr sz="1800" spc="-20" dirty="0" smtClean="0">
                <a:latin typeface="Arial Black"/>
                <a:cs typeface="Arial Black"/>
              </a:rPr>
              <a:t>ЭТАП</a:t>
            </a:r>
            <a:r>
              <a:rPr lang="ru-RU" sz="1800" spc="-20" dirty="0" smtClean="0">
                <a:latin typeface="Arial Black"/>
                <a:cs typeface="Arial Black"/>
              </a:rPr>
              <a:t/>
            </a:r>
            <a:br>
              <a:rPr lang="ru-RU" sz="1800" spc="-20" dirty="0" smtClean="0">
                <a:latin typeface="Arial Black"/>
                <a:cs typeface="Arial Black"/>
              </a:rPr>
            </a:br>
            <a:r>
              <a:rPr lang="ru-RU" sz="1800" spc="-20" dirty="0" smtClean="0">
                <a:latin typeface="Arial Black"/>
                <a:cs typeface="Arial Black"/>
              </a:rPr>
              <a:t/>
            </a:r>
            <a:br>
              <a:rPr lang="ru-RU" sz="1800" spc="-20" dirty="0" smtClean="0">
                <a:latin typeface="Arial Black"/>
                <a:cs typeface="Arial Black"/>
              </a:rPr>
            </a:br>
            <a:r>
              <a:rPr lang="ru-RU" sz="1800" spc="-20" dirty="0" smtClean="0">
                <a:latin typeface="Arial Black"/>
                <a:cs typeface="Arial Black"/>
              </a:rPr>
              <a:t>В ХУНЗАХСКОМ РАЙОНЕ </a:t>
            </a:r>
            <a:br>
              <a:rPr lang="ru-RU" sz="1800" spc="-20" dirty="0" smtClean="0">
                <a:latin typeface="Arial Black"/>
                <a:cs typeface="Arial Black"/>
              </a:rPr>
            </a:br>
            <a:endParaRPr sz="1800" dirty="0">
              <a:latin typeface="Arial Black"/>
              <a:cs typeface="Arial Black"/>
            </a:endParaRPr>
          </a:p>
          <a:p>
            <a:pPr marL="515620">
              <a:lnSpc>
                <a:spcPct val="100000"/>
              </a:lnSpc>
              <a:spcBef>
                <a:spcPts val="70"/>
              </a:spcBef>
            </a:pPr>
            <a:r>
              <a:rPr sz="1800" spc="-10" dirty="0">
                <a:latin typeface="Microsoft Sans Serif"/>
                <a:cs typeface="Microsoft Sans Serif"/>
              </a:rPr>
              <a:t>Всероссийской</a:t>
            </a:r>
            <a:r>
              <a:rPr sz="1800" spc="-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военно-патриотической</a:t>
            </a:r>
            <a:endParaRPr sz="1800" dirty="0">
              <a:latin typeface="Microsoft Sans Serif"/>
              <a:cs typeface="Microsoft Sans Serif"/>
            </a:endParaRPr>
          </a:p>
          <a:p>
            <a:pPr marL="515620">
              <a:lnSpc>
                <a:spcPct val="100000"/>
              </a:lnSpc>
            </a:pPr>
            <a:r>
              <a:rPr sz="1800" dirty="0">
                <a:latin typeface="Microsoft Sans Serif"/>
                <a:cs typeface="Microsoft Sans Serif"/>
              </a:rPr>
              <a:t>игры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«Зарница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2.0»</a:t>
            </a:r>
            <a:endParaRPr sz="1800" dirty="0">
              <a:latin typeface="Microsoft Sans Serif"/>
              <a:cs typeface="Microsoft Sans Serif"/>
            </a:endParaRPr>
          </a:p>
          <a:p>
            <a:pPr marL="515620">
              <a:lnSpc>
                <a:spcPts val="2090"/>
              </a:lnSpc>
              <a:spcBef>
                <a:spcPts val="1505"/>
              </a:spcBef>
            </a:pPr>
            <a:r>
              <a:rPr sz="1800" spc="-10" dirty="0">
                <a:latin typeface="Arial Black"/>
                <a:cs typeface="Arial Black"/>
              </a:rPr>
              <a:t>ПОСТУПИЛО</a:t>
            </a:r>
            <a:endParaRPr sz="1800" dirty="0">
              <a:latin typeface="Arial Black"/>
              <a:cs typeface="Arial Black"/>
            </a:endParaRPr>
          </a:p>
          <a:p>
            <a:pPr marL="515620">
              <a:lnSpc>
                <a:spcPts val="4250"/>
              </a:lnSpc>
              <a:tabLst>
                <a:tab pos="2649220" algn="l"/>
              </a:tabLst>
            </a:pPr>
            <a:r>
              <a:rPr lang="ru-RU" sz="3600" dirty="0" smtClean="0">
                <a:solidFill>
                  <a:srgbClr val="76D0C1"/>
                </a:solidFill>
                <a:latin typeface="Arial Black"/>
                <a:cs typeface="Arial Black"/>
              </a:rPr>
              <a:t>12 </a:t>
            </a:r>
            <a:r>
              <a:rPr sz="1800" spc="-10" dirty="0" err="1" smtClean="0">
                <a:latin typeface="Microsoft Sans Serif"/>
                <a:cs typeface="Microsoft Sans Serif"/>
              </a:rPr>
              <a:t>заявок</a:t>
            </a:r>
            <a:endParaRPr sz="1800" dirty="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605"/>
              </a:spcBef>
            </a:pPr>
            <a:endParaRPr sz="1800" dirty="0">
              <a:latin typeface="Microsoft Sans Serif"/>
              <a:cs typeface="Microsoft Sans Serif"/>
            </a:endParaRPr>
          </a:p>
          <a:p>
            <a:pPr marL="529590" marR="83185">
              <a:lnSpc>
                <a:spcPts val="1630"/>
              </a:lnSpc>
            </a:pPr>
            <a:r>
              <a:rPr sz="1400" i="1" dirty="0">
                <a:latin typeface="Arial"/>
                <a:cs typeface="Arial"/>
              </a:rPr>
              <a:t>согласно</a:t>
            </a:r>
            <a:r>
              <a:rPr sz="1400" i="1" spc="-65" dirty="0">
                <a:latin typeface="Arial"/>
                <a:cs typeface="Arial"/>
              </a:rPr>
              <a:t> </a:t>
            </a:r>
            <a:r>
              <a:rPr sz="1400" i="1" spc="-10" dirty="0">
                <a:latin typeface="Arial"/>
                <a:cs typeface="Arial"/>
              </a:rPr>
              <a:t>поступившим</a:t>
            </a:r>
            <a:r>
              <a:rPr sz="1400" i="1" spc="5" dirty="0">
                <a:latin typeface="Arial"/>
                <a:cs typeface="Arial"/>
              </a:rPr>
              <a:t> </a:t>
            </a:r>
            <a:r>
              <a:rPr sz="1400" i="1" spc="-10" dirty="0">
                <a:latin typeface="Arial"/>
                <a:cs typeface="Arial"/>
              </a:rPr>
              <a:t>протоколам</a:t>
            </a:r>
            <a:r>
              <a:rPr sz="1400" i="1" dirty="0">
                <a:latin typeface="Arial"/>
                <a:cs typeface="Arial"/>
              </a:rPr>
              <a:t> из</a:t>
            </a:r>
            <a:r>
              <a:rPr sz="1400" i="1" spc="-55" dirty="0">
                <a:latin typeface="Arial"/>
                <a:cs typeface="Arial"/>
              </a:rPr>
              <a:t> </a:t>
            </a:r>
            <a:r>
              <a:rPr sz="1400" i="1" spc="-10" dirty="0">
                <a:latin typeface="Arial"/>
                <a:cs typeface="Arial"/>
              </a:rPr>
              <a:t>образовательных организаций</a:t>
            </a:r>
            <a:r>
              <a:rPr sz="1400" i="1" spc="-30" dirty="0">
                <a:latin typeface="Arial"/>
                <a:cs typeface="Arial"/>
              </a:rPr>
              <a:t> </a:t>
            </a:r>
            <a:r>
              <a:rPr sz="1400" i="1" dirty="0">
                <a:latin typeface="Arial"/>
                <a:cs typeface="Arial"/>
              </a:rPr>
              <a:t>в</a:t>
            </a:r>
            <a:r>
              <a:rPr sz="1400" i="1" spc="-70" dirty="0">
                <a:latin typeface="Arial"/>
                <a:cs typeface="Arial"/>
              </a:rPr>
              <a:t> </a:t>
            </a:r>
            <a:r>
              <a:rPr sz="1400" i="1" spc="-10" dirty="0">
                <a:latin typeface="Arial"/>
                <a:cs typeface="Arial"/>
              </a:rPr>
              <a:t>отборочном</a:t>
            </a:r>
            <a:r>
              <a:rPr sz="1400" i="1" spc="-20" dirty="0">
                <a:latin typeface="Arial"/>
                <a:cs typeface="Arial"/>
              </a:rPr>
              <a:t> </a:t>
            </a:r>
            <a:r>
              <a:rPr sz="1400" i="1" dirty="0">
                <a:latin typeface="Arial"/>
                <a:cs typeface="Arial"/>
              </a:rPr>
              <a:t>этапе</a:t>
            </a:r>
            <a:r>
              <a:rPr sz="1400" i="1" spc="-25" dirty="0">
                <a:latin typeface="Arial"/>
                <a:cs typeface="Arial"/>
              </a:rPr>
              <a:t> </a:t>
            </a:r>
            <a:r>
              <a:rPr sz="1400" i="1" spc="-20" dirty="0">
                <a:latin typeface="Arial"/>
                <a:cs typeface="Arial"/>
              </a:rPr>
              <a:t>игры</a:t>
            </a:r>
            <a:endParaRPr sz="1400" dirty="0">
              <a:latin typeface="Arial"/>
              <a:cs typeface="Arial"/>
            </a:endParaRPr>
          </a:p>
          <a:p>
            <a:pPr marL="529590">
              <a:lnSpc>
                <a:spcPts val="2100"/>
              </a:lnSpc>
              <a:spcBef>
                <a:spcPts val="225"/>
              </a:spcBef>
            </a:pPr>
            <a:r>
              <a:rPr sz="1800" dirty="0">
                <a:latin typeface="Arial Black"/>
                <a:cs typeface="Arial Black"/>
              </a:rPr>
              <a:t>ПРИНЯЛИ</a:t>
            </a:r>
            <a:r>
              <a:rPr sz="1800" spc="-35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УЧАСТИЕ</a:t>
            </a:r>
            <a:endParaRPr sz="1800" dirty="0">
              <a:latin typeface="Arial Black"/>
              <a:cs typeface="Arial Black"/>
            </a:endParaRPr>
          </a:p>
          <a:p>
            <a:pPr marL="529590">
              <a:lnSpc>
                <a:spcPts val="4260"/>
              </a:lnSpc>
            </a:pPr>
            <a:r>
              <a:rPr lang="ru-RU" sz="3600" dirty="0" smtClean="0">
                <a:solidFill>
                  <a:srgbClr val="76D0C1"/>
                </a:solidFill>
                <a:latin typeface="Arial Black"/>
                <a:cs typeface="Arial Black"/>
              </a:rPr>
              <a:t>8</a:t>
            </a:r>
            <a:endParaRPr sz="3600" dirty="0">
              <a:latin typeface="Arial Black"/>
              <a:cs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68224"/>
            <a:ext cx="6017260" cy="3020695"/>
            <a:chOff x="0" y="268224"/>
            <a:chExt cx="6017260" cy="30206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9536" y="515112"/>
              <a:ext cx="5151120" cy="276758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59536" y="515112"/>
              <a:ext cx="5151120" cy="2767965"/>
            </a:xfrm>
            <a:custGeom>
              <a:avLst/>
              <a:gdLst/>
              <a:ahLst/>
              <a:cxnLst/>
              <a:rect l="l" t="t" r="r" b="b"/>
              <a:pathLst>
                <a:path w="5151120" h="2767965">
                  <a:moveTo>
                    <a:pt x="5151120" y="0"/>
                  </a:moveTo>
                  <a:lnTo>
                    <a:pt x="5151120" y="2182367"/>
                  </a:lnTo>
                  <a:lnTo>
                    <a:pt x="2575560" y="2767584"/>
                  </a:lnTo>
                  <a:lnTo>
                    <a:pt x="0" y="2182367"/>
                  </a:lnTo>
                  <a:lnTo>
                    <a:pt x="0" y="0"/>
                  </a:lnTo>
                  <a:lnTo>
                    <a:pt x="2575560" y="585215"/>
                  </a:lnTo>
                  <a:lnTo>
                    <a:pt x="5151120" y="0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68224"/>
              <a:ext cx="1027175" cy="90830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4"/>
              <a:ext cx="960119" cy="905256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221739" y="1094597"/>
            <a:ext cx="4374515" cy="1625600"/>
          </a:xfrm>
          <a:prstGeom prst="rect">
            <a:avLst/>
          </a:prstGeom>
        </p:spPr>
        <p:txBody>
          <a:bodyPr vert="horz" wrap="square" lIns="0" tIns="164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95"/>
              </a:spcBef>
            </a:pPr>
            <a:r>
              <a:rPr sz="1700" dirty="0">
                <a:solidFill>
                  <a:srgbClr val="FFFFFF"/>
                </a:solidFill>
                <a:latin typeface="Arial Black"/>
                <a:cs typeface="Arial Black"/>
              </a:rPr>
              <a:t>ЗАДАЧА</a:t>
            </a:r>
            <a:r>
              <a:rPr sz="1700" spc="-5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700" dirty="0">
                <a:solidFill>
                  <a:srgbClr val="FFFFFF"/>
                </a:solidFill>
                <a:latin typeface="Arial Black"/>
                <a:cs typeface="Arial Black"/>
              </a:rPr>
              <a:t>СИСТЕМЫ</a:t>
            </a:r>
            <a:r>
              <a:rPr sz="1700" spc="-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Arial Black"/>
                <a:cs typeface="Arial Black"/>
              </a:rPr>
              <a:t>ОБРАЗОВАНИЯ:</a:t>
            </a:r>
            <a:endParaRPr sz="1700">
              <a:latin typeface="Arial Black"/>
              <a:cs typeface="Arial Black"/>
            </a:endParaRPr>
          </a:p>
          <a:p>
            <a:pPr marL="75565" algn="ctr">
              <a:lnSpc>
                <a:spcPct val="100000"/>
              </a:lnSpc>
              <a:spcBef>
                <a:spcPts val="1200"/>
              </a:spcBef>
            </a:pPr>
            <a:r>
              <a:rPr sz="1700" dirty="0">
                <a:solidFill>
                  <a:srgbClr val="FFFFFF"/>
                </a:solidFill>
                <a:latin typeface="Arial Black"/>
                <a:cs typeface="Arial Black"/>
              </a:rPr>
              <a:t>ВОСПИТАНИЕ</a:t>
            </a:r>
            <a:r>
              <a:rPr sz="1700" spc="-5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700" dirty="0">
                <a:solidFill>
                  <a:srgbClr val="FFFFFF"/>
                </a:solidFill>
                <a:latin typeface="Arial Black"/>
                <a:cs typeface="Arial Black"/>
              </a:rPr>
              <a:t>И</a:t>
            </a:r>
            <a:r>
              <a:rPr sz="17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Arial Black"/>
                <a:cs typeface="Arial Black"/>
              </a:rPr>
              <a:t>ОБУЧЕНИЕ</a:t>
            </a:r>
            <a:endParaRPr sz="1700">
              <a:latin typeface="Arial Black"/>
              <a:cs typeface="Arial Black"/>
            </a:endParaRPr>
          </a:p>
          <a:p>
            <a:pPr marL="88900" marR="87630" algn="ctr">
              <a:lnSpc>
                <a:spcPct val="100000"/>
              </a:lnSpc>
            </a:pPr>
            <a:r>
              <a:rPr sz="1700" dirty="0">
                <a:solidFill>
                  <a:srgbClr val="FFFFFF"/>
                </a:solidFill>
                <a:latin typeface="Arial Black"/>
                <a:cs typeface="Arial Black"/>
              </a:rPr>
              <a:t>ПАТРИОТОВ,</a:t>
            </a:r>
            <a:r>
              <a:rPr sz="1700" spc="-8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Arial Black"/>
                <a:cs typeface="Arial Black"/>
              </a:rPr>
              <a:t>ПРОФЕССИОНАЛОВ, </a:t>
            </a:r>
            <a:r>
              <a:rPr sz="1700" dirty="0">
                <a:solidFill>
                  <a:srgbClr val="FFFFFF"/>
                </a:solidFill>
                <a:latin typeface="Arial Black"/>
                <a:cs typeface="Arial Black"/>
              </a:rPr>
              <a:t>СОХРАНЯЮЩИХ</a:t>
            </a:r>
            <a:r>
              <a:rPr sz="1700" spc="-5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700" dirty="0">
                <a:solidFill>
                  <a:srgbClr val="FFFFFF"/>
                </a:solidFill>
                <a:latin typeface="Arial Black"/>
                <a:cs typeface="Arial Black"/>
              </a:rPr>
              <a:t>СВОЮ</a:t>
            </a:r>
            <a:r>
              <a:rPr sz="1700" spc="-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Arial Black"/>
                <a:cs typeface="Arial Black"/>
              </a:rPr>
              <a:t>КУЛЬТУРУ </a:t>
            </a:r>
            <a:r>
              <a:rPr sz="1700" dirty="0">
                <a:solidFill>
                  <a:srgbClr val="FFFFFF"/>
                </a:solidFill>
                <a:latin typeface="Arial Black"/>
                <a:cs typeface="Arial Black"/>
              </a:rPr>
              <a:t>И</a:t>
            </a:r>
            <a:r>
              <a:rPr sz="1700" spc="-2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Arial Black"/>
                <a:cs typeface="Arial Black"/>
              </a:rPr>
              <a:t>ТРАДИЦИИ</a:t>
            </a:r>
            <a:endParaRPr sz="1700">
              <a:latin typeface="Arial Black"/>
              <a:cs typeface="Arial Black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819911" y="3392423"/>
            <a:ext cx="5206365" cy="1673860"/>
          </a:xfrm>
          <a:custGeom>
            <a:avLst/>
            <a:gdLst/>
            <a:ahLst/>
            <a:cxnLst/>
            <a:rect l="l" t="t" r="r" b="b"/>
            <a:pathLst>
              <a:path w="5206365" h="1673860">
                <a:moveTo>
                  <a:pt x="0" y="98425"/>
                </a:moveTo>
                <a:lnTo>
                  <a:pt x="7730" y="60114"/>
                </a:lnTo>
                <a:lnTo>
                  <a:pt x="28813" y="28828"/>
                </a:lnTo>
                <a:lnTo>
                  <a:pt x="60082" y="7735"/>
                </a:lnTo>
                <a:lnTo>
                  <a:pt x="98374" y="0"/>
                </a:lnTo>
                <a:lnTo>
                  <a:pt x="5107559" y="0"/>
                </a:lnTo>
                <a:lnTo>
                  <a:pt x="5145869" y="7735"/>
                </a:lnTo>
                <a:lnTo>
                  <a:pt x="5177155" y="28828"/>
                </a:lnTo>
                <a:lnTo>
                  <a:pt x="5198248" y="60114"/>
                </a:lnTo>
                <a:lnTo>
                  <a:pt x="5205984" y="98425"/>
                </a:lnTo>
                <a:lnTo>
                  <a:pt x="5205984" y="1574927"/>
                </a:lnTo>
                <a:lnTo>
                  <a:pt x="5198248" y="1613237"/>
                </a:lnTo>
                <a:lnTo>
                  <a:pt x="5177155" y="1644522"/>
                </a:lnTo>
                <a:lnTo>
                  <a:pt x="5145869" y="1665616"/>
                </a:lnTo>
                <a:lnTo>
                  <a:pt x="5107559" y="1673352"/>
                </a:lnTo>
                <a:lnTo>
                  <a:pt x="98374" y="1673352"/>
                </a:lnTo>
                <a:lnTo>
                  <a:pt x="60082" y="1665616"/>
                </a:lnTo>
                <a:lnTo>
                  <a:pt x="28813" y="1644523"/>
                </a:lnTo>
                <a:lnTo>
                  <a:pt x="7730" y="1613237"/>
                </a:lnTo>
                <a:lnTo>
                  <a:pt x="0" y="1574927"/>
                </a:lnTo>
                <a:lnTo>
                  <a:pt x="0" y="98425"/>
                </a:lnTo>
                <a:close/>
              </a:path>
            </a:pathLst>
          </a:custGeom>
          <a:ln w="12192">
            <a:solidFill>
              <a:srgbClr val="5B9E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13891" y="3509517"/>
            <a:ext cx="5064760" cy="2548255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5080" indent="8890">
              <a:lnSpc>
                <a:spcPct val="88800"/>
              </a:lnSpc>
              <a:spcBef>
                <a:spcPts val="330"/>
              </a:spcBef>
            </a:pPr>
            <a:r>
              <a:rPr sz="1700" spc="-10" dirty="0">
                <a:latin typeface="Arial Black"/>
                <a:cs typeface="Arial Black"/>
              </a:rPr>
              <a:t>УТВЕРЖДЕН</a:t>
            </a:r>
            <a:r>
              <a:rPr sz="1700" spc="-135" dirty="0">
                <a:latin typeface="Arial Black"/>
                <a:cs typeface="Arial Black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единый</a:t>
            </a:r>
            <a:r>
              <a:rPr sz="1700" spc="-25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календарный</a:t>
            </a:r>
            <a:r>
              <a:rPr sz="1700" spc="25" dirty="0">
                <a:latin typeface="Microsoft Sans Serif"/>
                <a:cs typeface="Microsoft Sans Serif"/>
              </a:rPr>
              <a:t> </a:t>
            </a:r>
            <a:r>
              <a:rPr sz="1700" spc="-20" dirty="0">
                <a:latin typeface="Microsoft Sans Serif"/>
                <a:cs typeface="Microsoft Sans Serif"/>
              </a:rPr>
              <a:t>план воспитательной</a:t>
            </a:r>
            <a:r>
              <a:rPr sz="1700" spc="-40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работы</a:t>
            </a:r>
            <a:r>
              <a:rPr sz="1700" spc="-25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на</a:t>
            </a:r>
            <a:r>
              <a:rPr sz="1700" spc="-35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учебный</a:t>
            </a:r>
            <a:r>
              <a:rPr sz="1700" spc="-35" dirty="0">
                <a:latin typeface="Microsoft Sans Serif"/>
                <a:cs typeface="Microsoft Sans Serif"/>
              </a:rPr>
              <a:t> </a:t>
            </a:r>
            <a:r>
              <a:rPr sz="1700" spc="-20" dirty="0">
                <a:latin typeface="Microsoft Sans Serif"/>
                <a:cs typeface="Microsoft Sans Serif"/>
              </a:rPr>
              <a:t>год, </a:t>
            </a:r>
            <a:r>
              <a:rPr sz="1700" spc="-10" dirty="0">
                <a:latin typeface="Microsoft Sans Serif"/>
                <a:cs typeface="Microsoft Sans Serif"/>
              </a:rPr>
              <a:t>согласованный</a:t>
            </a:r>
            <a:r>
              <a:rPr sz="1700" spc="25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с</a:t>
            </a:r>
            <a:r>
              <a:rPr sz="1700" spc="-5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Министерством</a:t>
            </a:r>
            <a:r>
              <a:rPr sz="1700" spc="-40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по</a:t>
            </a:r>
            <a:r>
              <a:rPr sz="1700" spc="15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делам </a:t>
            </a:r>
            <a:r>
              <a:rPr sz="1700" spc="-25" dirty="0">
                <a:latin typeface="Microsoft Sans Serif"/>
                <a:cs typeface="Microsoft Sans Serif"/>
              </a:rPr>
              <a:t>молодежи</a:t>
            </a:r>
            <a:r>
              <a:rPr sz="1700" spc="-45" dirty="0">
                <a:latin typeface="Microsoft Sans Serif"/>
                <a:cs typeface="Microsoft Sans Serif"/>
              </a:rPr>
              <a:t> </a:t>
            </a:r>
            <a:r>
              <a:rPr sz="1700" spc="-160" dirty="0">
                <a:latin typeface="Microsoft Sans Serif"/>
                <a:cs typeface="Microsoft Sans Serif"/>
              </a:rPr>
              <a:t>РД</a:t>
            </a:r>
            <a:r>
              <a:rPr sz="1700" spc="20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и</a:t>
            </a:r>
            <a:r>
              <a:rPr sz="1700" spc="-50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Региональным</a:t>
            </a:r>
            <a:r>
              <a:rPr sz="1700" spc="5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отделением </a:t>
            </a:r>
            <a:r>
              <a:rPr sz="1700" spc="-20" dirty="0">
                <a:latin typeface="Microsoft Sans Serif"/>
                <a:cs typeface="Microsoft Sans Serif"/>
              </a:rPr>
              <a:t>Общероссийского</a:t>
            </a:r>
            <a:r>
              <a:rPr sz="1700" spc="140" dirty="0">
                <a:latin typeface="Microsoft Sans Serif"/>
                <a:cs typeface="Microsoft Sans Serif"/>
              </a:rPr>
              <a:t> </a:t>
            </a:r>
            <a:r>
              <a:rPr sz="1700" spc="-20" dirty="0">
                <a:latin typeface="Microsoft Sans Serif"/>
                <a:cs typeface="Microsoft Sans Serif"/>
              </a:rPr>
              <a:t>общественно-</a:t>
            </a:r>
            <a:r>
              <a:rPr sz="1700" spc="-10" dirty="0">
                <a:latin typeface="Microsoft Sans Serif"/>
                <a:cs typeface="Microsoft Sans Serif"/>
              </a:rPr>
              <a:t>государственного движения</a:t>
            </a:r>
            <a:r>
              <a:rPr sz="1700" spc="-70" dirty="0">
                <a:latin typeface="Microsoft Sans Serif"/>
                <a:cs typeface="Microsoft Sans Serif"/>
              </a:rPr>
              <a:t> </a:t>
            </a:r>
            <a:r>
              <a:rPr sz="1700" spc="-25" dirty="0">
                <a:latin typeface="Microsoft Sans Serif"/>
                <a:cs typeface="Microsoft Sans Serif"/>
              </a:rPr>
              <a:t>«Движение</a:t>
            </a:r>
            <a:r>
              <a:rPr sz="1700" spc="-50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первых»</a:t>
            </a:r>
            <a:endParaRPr sz="17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360"/>
              </a:spcBef>
            </a:pPr>
            <a:endParaRPr sz="1700">
              <a:latin typeface="Microsoft Sans Serif"/>
              <a:cs typeface="Microsoft Sans Serif"/>
            </a:endParaRPr>
          </a:p>
          <a:p>
            <a:pPr marL="37465" marR="519430" indent="8890">
              <a:lnSpc>
                <a:spcPct val="89500"/>
              </a:lnSpc>
              <a:spcBef>
                <a:spcPts val="5"/>
              </a:spcBef>
            </a:pPr>
            <a:r>
              <a:rPr sz="1700" dirty="0">
                <a:latin typeface="Arial Black"/>
                <a:cs typeface="Arial Black"/>
              </a:rPr>
              <a:t>УТВЕРЖДЕН</a:t>
            </a:r>
            <a:r>
              <a:rPr sz="1700" spc="-110" dirty="0">
                <a:latin typeface="Arial Black"/>
                <a:cs typeface="Arial Black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перечень</a:t>
            </a:r>
            <a:r>
              <a:rPr sz="1700" spc="-30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мероприятий, </a:t>
            </a:r>
            <a:r>
              <a:rPr sz="1700" spc="-20" dirty="0">
                <a:latin typeface="Microsoft Sans Serif"/>
                <a:cs typeface="Microsoft Sans Serif"/>
              </a:rPr>
              <a:t>рекомендуемых</a:t>
            </a:r>
            <a:r>
              <a:rPr sz="1700" spc="25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к</a:t>
            </a:r>
            <a:r>
              <a:rPr sz="1700" spc="-45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реализации</a:t>
            </a:r>
            <a:r>
              <a:rPr sz="1700" spc="-40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в</a:t>
            </a:r>
            <a:r>
              <a:rPr sz="1700" spc="-65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рамках </a:t>
            </a:r>
            <a:r>
              <a:rPr sz="1700" spc="-20" dirty="0">
                <a:latin typeface="Microsoft Sans Serif"/>
                <a:cs typeface="Microsoft Sans Serif"/>
              </a:rPr>
              <a:t>календарного</a:t>
            </a:r>
            <a:r>
              <a:rPr sz="1700" spc="25" dirty="0">
                <a:latin typeface="Microsoft Sans Serif"/>
                <a:cs typeface="Microsoft Sans Serif"/>
              </a:rPr>
              <a:t> </a:t>
            </a:r>
            <a:r>
              <a:rPr sz="1700" dirty="0">
                <a:latin typeface="Microsoft Sans Serif"/>
                <a:cs typeface="Microsoft Sans Serif"/>
              </a:rPr>
              <a:t>плана</a:t>
            </a:r>
            <a:r>
              <a:rPr sz="1700" spc="-20" dirty="0">
                <a:latin typeface="Microsoft Sans Serif"/>
                <a:cs typeface="Microsoft Sans Serif"/>
              </a:rPr>
              <a:t> воспитательной</a:t>
            </a:r>
            <a:r>
              <a:rPr sz="1700" spc="-40" dirty="0">
                <a:latin typeface="Microsoft Sans Serif"/>
                <a:cs typeface="Microsoft Sans Serif"/>
              </a:rPr>
              <a:t> </a:t>
            </a:r>
            <a:r>
              <a:rPr sz="1700" spc="-10" dirty="0">
                <a:latin typeface="Microsoft Sans Serif"/>
                <a:cs typeface="Microsoft Sans Serif"/>
              </a:rPr>
              <a:t>работы</a:t>
            </a:r>
            <a:endParaRPr sz="1700">
              <a:latin typeface="Microsoft Sans Serif"/>
              <a:cs typeface="Microsoft Sans Serif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27568" y="3800839"/>
            <a:ext cx="495300" cy="704850"/>
          </a:xfrm>
          <a:custGeom>
            <a:avLst/>
            <a:gdLst/>
            <a:ahLst/>
            <a:cxnLst/>
            <a:rect l="l" t="t" r="r" b="b"/>
            <a:pathLst>
              <a:path w="495300" h="704850">
                <a:moveTo>
                  <a:pt x="0" y="0"/>
                </a:moveTo>
                <a:lnTo>
                  <a:pt x="247222" y="0"/>
                </a:lnTo>
                <a:lnTo>
                  <a:pt x="495155" y="350542"/>
                </a:lnTo>
                <a:lnTo>
                  <a:pt x="247222" y="704730"/>
                </a:lnTo>
                <a:lnTo>
                  <a:pt x="0" y="704730"/>
                </a:lnTo>
                <a:lnTo>
                  <a:pt x="247222" y="350542"/>
                </a:lnTo>
                <a:lnTo>
                  <a:pt x="0" y="0"/>
                </a:lnTo>
                <a:close/>
              </a:path>
            </a:pathLst>
          </a:custGeom>
          <a:ln w="32071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object 11"/>
          <p:cNvGrpSpPr/>
          <p:nvPr/>
        </p:nvGrpSpPr>
        <p:grpSpPr>
          <a:xfrm>
            <a:off x="411061" y="5215128"/>
            <a:ext cx="5605780" cy="990600"/>
            <a:chOff x="411061" y="5215128"/>
            <a:chExt cx="5605780" cy="990600"/>
          </a:xfrm>
        </p:grpSpPr>
        <p:sp>
          <p:nvSpPr>
            <p:cNvPr id="12" name="object 12"/>
            <p:cNvSpPr/>
            <p:nvPr/>
          </p:nvSpPr>
          <p:spPr>
            <a:xfrm>
              <a:off x="801623" y="5221224"/>
              <a:ext cx="5209540" cy="978535"/>
            </a:xfrm>
            <a:custGeom>
              <a:avLst/>
              <a:gdLst/>
              <a:ahLst/>
              <a:cxnLst/>
              <a:rect l="l" t="t" r="r" b="b"/>
              <a:pathLst>
                <a:path w="5209540" h="978535">
                  <a:moveTo>
                    <a:pt x="0" y="100329"/>
                  </a:moveTo>
                  <a:lnTo>
                    <a:pt x="7882" y="61293"/>
                  </a:lnTo>
                  <a:lnTo>
                    <a:pt x="29376" y="29400"/>
                  </a:lnTo>
                  <a:lnTo>
                    <a:pt x="61255" y="7889"/>
                  </a:lnTo>
                  <a:lnTo>
                    <a:pt x="100291" y="0"/>
                  </a:lnTo>
                  <a:lnTo>
                    <a:pt x="5108702" y="0"/>
                  </a:lnTo>
                  <a:lnTo>
                    <a:pt x="5147738" y="7889"/>
                  </a:lnTo>
                  <a:lnTo>
                    <a:pt x="5179631" y="29400"/>
                  </a:lnTo>
                  <a:lnTo>
                    <a:pt x="5201142" y="61293"/>
                  </a:lnTo>
                  <a:lnTo>
                    <a:pt x="5209032" y="100329"/>
                  </a:lnTo>
                  <a:lnTo>
                    <a:pt x="5209032" y="878116"/>
                  </a:lnTo>
                  <a:lnTo>
                    <a:pt x="5201142" y="917152"/>
                  </a:lnTo>
                  <a:lnTo>
                    <a:pt x="5179631" y="949031"/>
                  </a:lnTo>
                  <a:lnTo>
                    <a:pt x="5147738" y="970525"/>
                  </a:lnTo>
                  <a:lnTo>
                    <a:pt x="5108702" y="978407"/>
                  </a:lnTo>
                  <a:lnTo>
                    <a:pt x="100291" y="978407"/>
                  </a:lnTo>
                  <a:lnTo>
                    <a:pt x="61255" y="970525"/>
                  </a:lnTo>
                  <a:lnTo>
                    <a:pt x="29376" y="949031"/>
                  </a:lnTo>
                  <a:lnTo>
                    <a:pt x="7882" y="917152"/>
                  </a:lnTo>
                  <a:lnTo>
                    <a:pt x="0" y="878116"/>
                  </a:lnTo>
                  <a:lnTo>
                    <a:pt x="0" y="100329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27568" y="5315696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1881104" y="1328927"/>
            <a:ext cx="262255" cy="3307079"/>
          </a:xfrm>
          <a:prstGeom prst="rect">
            <a:avLst/>
          </a:prstGeom>
          <a:solidFill>
            <a:srgbClr val="2C4788"/>
          </a:solidFill>
        </p:spPr>
        <p:txBody>
          <a:bodyPr vert="vert270" wrap="square" lIns="0" tIns="39370" rIns="0" bIns="0" rtlCol="0">
            <a:spAutoFit/>
          </a:bodyPr>
          <a:lstStyle/>
          <a:p>
            <a:pPr marL="134620">
              <a:lnSpc>
                <a:spcPct val="100000"/>
              </a:lnSpc>
              <a:spcBef>
                <a:spcPts val="310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3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6166103" y="591706"/>
            <a:ext cx="6007100" cy="5108575"/>
            <a:chOff x="6166103" y="591706"/>
            <a:chExt cx="6007100" cy="5108575"/>
          </a:xfrm>
        </p:grpSpPr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844953" y="591706"/>
              <a:ext cx="327766" cy="670201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66103" y="1176528"/>
              <a:ext cx="5730240" cy="4523232"/>
            </a:xfrm>
            <a:prstGeom prst="rect">
              <a:avLst/>
            </a:prstGeom>
          </p:spPr>
        </p:pic>
      </p:grpSp>
      <p:sp>
        <p:nvSpPr>
          <p:cNvPr id="18" name="object 18"/>
          <p:cNvSpPr/>
          <p:nvPr/>
        </p:nvSpPr>
        <p:spPr>
          <a:xfrm>
            <a:off x="11875007" y="45719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45352" y="0"/>
            <a:ext cx="5946648" cy="685799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 dirty="0"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999236" y="974293"/>
            <a:ext cx="36588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000000"/>
                </a:solidFill>
              </a:rPr>
              <a:t>ОХВАТ</a:t>
            </a:r>
            <a:r>
              <a:rPr sz="1800" spc="-5" dirty="0">
                <a:solidFill>
                  <a:srgbClr val="000000"/>
                </a:solidFill>
              </a:rPr>
              <a:t> </a:t>
            </a:r>
            <a:r>
              <a:rPr sz="1800" spc="-10" dirty="0">
                <a:solidFill>
                  <a:srgbClr val="000000"/>
                </a:solidFill>
              </a:rPr>
              <a:t>ДОПОЛНИТЕЛЬНЫМ</a:t>
            </a:r>
            <a:endParaRPr sz="1800" dirty="0"/>
          </a:p>
        </p:txBody>
      </p:sp>
      <p:sp>
        <p:nvSpPr>
          <p:cNvPr id="12" name="object 12"/>
          <p:cNvSpPr txBox="1"/>
          <p:nvPr/>
        </p:nvSpPr>
        <p:spPr>
          <a:xfrm>
            <a:off x="990091" y="1252220"/>
            <a:ext cx="4496309" cy="1402435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>
              <a:lnSpc>
                <a:spcPct val="102200"/>
              </a:lnSpc>
              <a:spcBef>
                <a:spcPts val="50"/>
              </a:spcBef>
            </a:pPr>
            <a:r>
              <a:rPr sz="1800" dirty="0">
                <a:latin typeface="Arial Black"/>
                <a:cs typeface="Arial Black"/>
              </a:rPr>
              <a:t>ОБРАЗОВАНИЕМ</a:t>
            </a:r>
            <a:r>
              <a:rPr sz="1800" spc="-80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является</a:t>
            </a:r>
            <a:r>
              <a:rPr sz="1800" spc="-9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ключевым </a:t>
            </a:r>
            <a:r>
              <a:rPr sz="1800" spc="-30" dirty="0">
                <a:latin typeface="Microsoft Sans Serif"/>
                <a:cs typeface="Microsoft Sans Serif"/>
              </a:rPr>
              <a:t>показателем</a:t>
            </a:r>
            <a:r>
              <a:rPr sz="1800" dirty="0">
                <a:latin typeface="Microsoft Sans Serif"/>
                <a:cs typeface="Microsoft Sans Serif"/>
              </a:rPr>
              <a:t> для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федерального</a:t>
            </a:r>
            <a:r>
              <a:rPr sz="180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проекта</a:t>
            </a:r>
            <a:endParaRPr sz="1800" dirty="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Microsoft Sans Serif"/>
                <a:cs typeface="Microsoft Sans Serif"/>
              </a:rPr>
              <a:t>«Все</a:t>
            </a:r>
            <a:r>
              <a:rPr sz="1800" spc="-6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лучшее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детям»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национального</a:t>
            </a:r>
            <a:endParaRPr sz="1800" dirty="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10" dirty="0">
                <a:latin typeface="Microsoft Sans Serif"/>
                <a:cs typeface="Microsoft Sans Serif"/>
              </a:rPr>
              <a:t>проекта</a:t>
            </a:r>
            <a:r>
              <a:rPr sz="1800" spc="-7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«Молодежь</a:t>
            </a:r>
            <a:r>
              <a:rPr sz="1800" spc="-3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дети»</a:t>
            </a:r>
            <a:endParaRPr sz="1800" dirty="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Microsoft Sans Serif"/>
                <a:cs typeface="Microsoft Sans Serif"/>
              </a:rPr>
              <a:t>на</a:t>
            </a:r>
            <a:r>
              <a:rPr sz="1800" spc="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2025-2030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годы</a:t>
            </a:r>
            <a:endParaRPr sz="18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47257" y="-76200"/>
            <a:ext cx="10904670" cy="6934200"/>
            <a:chOff x="1287329" y="0"/>
            <a:chExt cx="10904670" cy="69342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70903" y="0"/>
              <a:ext cx="5721096" cy="69342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462912" y="4191000"/>
              <a:ext cx="4956175" cy="1847214"/>
            </a:xfrm>
            <a:custGeom>
              <a:avLst/>
              <a:gdLst/>
              <a:ahLst/>
              <a:cxnLst/>
              <a:rect l="l" t="t" r="r" b="b"/>
              <a:pathLst>
                <a:path w="4956175" h="1847215">
                  <a:moveTo>
                    <a:pt x="4847463" y="0"/>
                  </a:moveTo>
                  <a:lnTo>
                    <a:pt x="108585" y="0"/>
                  </a:lnTo>
                  <a:lnTo>
                    <a:pt x="66329" y="8536"/>
                  </a:lnTo>
                  <a:lnTo>
                    <a:pt x="31813" y="31813"/>
                  </a:lnTo>
                  <a:lnTo>
                    <a:pt x="8536" y="66329"/>
                  </a:lnTo>
                  <a:lnTo>
                    <a:pt x="0" y="108584"/>
                  </a:lnTo>
                  <a:lnTo>
                    <a:pt x="0" y="1738502"/>
                  </a:lnTo>
                  <a:lnTo>
                    <a:pt x="8536" y="1780768"/>
                  </a:lnTo>
                  <a:lnTo>
                    <a:pt x="31813" y="1815284"/>
                  </a:lnTo>
                  <a:lnTo>
                    <a:pt x="66329" y="1838554"/>
                  </a:lnTo>
                  <a:lnTo>
                    <a:pt x="108585" y="1847087"/>
                  </a:lnTo>
                  <a:lnTo>
                    <a:pt x="4847463" y="1847087"/>
                  </a:lnTo>
                  <a:lnTo>
                    <a:pt x="4889718" y="1838554"/>
                  </a:lnTo>
                  <a:lnTo>
                    <a:pt x="4924234" y="1815284"/>
                  </a:lnTo>
                  <a:lnTo>
                    <a:pt x="4947511" y="1780768"/>
                  </a:lnTo>
                  <a:lnTo>
                    <a:pt x="4956048" y="1738502"/>
                  </a:lnTo>
                  <a:lnTo>
                    <a:pt x="4956048" y="108584"/>
                  </a:lnTo>
                  <a:lnTo>
                    <a:pt x="4947511" y="66329"/>
                  </a:lnTo>
                  <a:lnTo>
                    <a:pt x="4924234" y="31813"/>
                  </a:lnTo>
                  <a:lnTo>
                    <a:pt x="4889718" y="8536"/>
                  </a:lnTo>
                  <a:lnTo>
                    <a:pt x="48474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87329" y="4124325"/>
              <a:ext cx="4956175" cy="1847214"/>
            </a:xfrm>
            <a:custGeom>
              <a:avLst/>
              <a:gdLst/>
              <a:ahLst/>
              <a:cxnLst/>
              <a:rect l="l" t="t" r="r" b="b"/>
              <a:pathLst>
                <a:path w="4956175" h="1847215">
                  <a:moveTo>
                    <a:pt x="0" y="108584"/>
                  </a:moveTo>
                  <a:lnTo>
                    <a:pt x="8536" y="66329"/>
                  </a:lnTo>
                  <a:lnTo>
                    <a:pt x="31813" y="31813"/>
                  </a:lnTo>
                  <a:lnTo>
                    <a:pt x="66329" y="8536"/>
                  </a:lnTo>
                  <a:lnTo>
                    <a:pt x="108585" y="0"/>
                  </a:lnTo>
                  <a:lnTo>
                    <a:pt x="4847463" y="0"/>
                  </a:lnTo>
                  <a:lnTo>
                    <a:pt x="4889718" y="8536"/>
                  </a:lnTo>
                  <a:lnTo>
                    <a:pt x="4924234" y="31813"/>
                  </a:lnTo>
                  <a:lnTo>
                    <a:pt x="4947511" y="66329"/>
                  </a:lnTo>
                  <a:lnTo>
                    <a:pt x="4956048" y="108584"/>
                  </a:lnTo>
                  <a:lnTo>
                    <a:pt x="4956048" y="1738502"/>
                  </a:lnTo>
                  <a:lnTo>
                    <a:pt x="4947511" y="1780768"/>
                  </a:lnTo>
                  <a:lnTo>
                    <a:pt x="4924234" y="1815284"/>
                  </a:lnTo>
                  <a:lnTo>
                    <a:pt x="4889718" y="1838554"/>
                  </a:lnTo>
                  <a:lnTo>
                    <a:pt x="4847463" y="1847087"/>
                  </a:lnTo>
                  <a:lnTo>
                    <a:pt x="108585" y="1847087"/>
                  </a:lnTo>
                  <a:lnTo>
                    <a:pt x="66329" y="1838554"/>
                  </a:lnTo>
                  <a:lnTo>
                    <a:pt x="31813" y="1815284"/>
                  </a:lnTo>
                  <a:lnTo>
                    <a:pt x="8536" y="1780768"/>
                  </a:lnTo>
                  <a:lnTo>
                    <a:pt x="0" y="1738502"/>
                  </a:lnTo>
                  <a:lnTo>
                    <a:pt x="0" y="108584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9" name="object 9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762000" y="1462750"/>
            <a:ext cx="5093335" cy="20082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8755" algn="ctr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40689A"/>
                </a:solidFill>
                <a:latin typeface="Arial Black"/>
                <a:cs typeface="Arial Black"/>
              </a:rPr>
              <a:t>ФП</a:t>
            </a:r>
            <a:r>
              <a:rPr sz="3200" spc="-25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3200" dirty="0">
                <a:solidFill>
                  <a:srgbClr val="40689A"/>
                </a:solidFill>
                <a:latin typeface="Arial Black"/>
                <a:cs typeface="Arial Black"/>
              </a:rPr>
              <a:t>«МОЯ</a:t>
            </a:r>
            <a:r>
              <a:rPr sz="3200" spc="-35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3200" dirty="0">
                <a:solidFill>
                  <a:srgbClr val="40689A"/>
                </a:solidFill>
                <a:latin typeface="Arial Black"/>
                <a:cs typeface="Arial Black"/>
              </a:rPr>
              <a:t>СЕМЬЯ»</a:t>
            </a:r>
            <a:r>
              <a:rPr sz="3200" spc="-5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3200" spc="-10" dirty="0">
                <a:solidFill>
                  <a:srgbClr val="40689A"/>
                </a:solidFill>
                <a:latin typeface="Arial Black"/>
                <a:cs typeface="Arial Black"/>
              </a:rPr>
              <a:t>НАЦИОНАЛЬНОГО</a:t>
            </a:r>
            <a:endParaRPr sz="3200" dirty="0">
              <a:latin typeface="Arial Black"/>
              <a:cs typeface="Arial Black"/>
            </a:endParaRPr>
          </a:p>
          <a:p>
            <a:pPr marL="198755" algn="ctr">
              <a:lnSpc>
                <a:spcPct val="100000"/>
              </a:lnSpc>
              <a:spcBef>
                <a:spcPts val="5"/>
              </a:spcBef>
            </a:pPr>
            <a:r>
              <a:rPr sz="3200" dirty="0">
                <a:solidFill>
                  <a:srgbClr val="40689A"/>
                </a:solidFill>
                <a:latin typeface="Arial Black"/>
                <a:cs typeface="Arial Black"/>
              </a:rPr>
              <a:t>ПРОЕКТА</a:t>
            </a:r>
            <a:r>
              <a:rPr sz="3200" spc="-30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3200" spc="-10" dirty="0">
                <a:solidFill>
                  <a:srgbClr val="40689A"/>
                </a:solidFill>
                <a:latin typeface="Arial Black"/>
                <a:cs typeface="Arial Black"/>
              </a:rPr>
              <a:t>«СЕМЬЯ»</a:t>
            </a:r>
            <a:endParaRPr sz="3200" dirty="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  <a:spcBef>
                <a:spcPts val="170"/>
              </a:spcBef>
            </a:pPr>
            <a:endParaRPr sz="3200" dirty="0">
              <a:latin typeface="Arial Black"/>
              <a:cs typeface="Arial Black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200671" y="4130992"/>
            <a:ext cx="4095115" cy="1681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Black"/>
                <a:cs typeface="Arial Black"/>
              </a:rPr>
              <a:t>НЕОБХОДИМО</a:t>
            </a:r>
            <a:r>
              <a:rPr sz="1800" spc="-140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ОРГАНИЗОВАТЬ</a:t>
            </a:r>
            <a:endParaRPr sz="1800" dirty="0">
              <a:latin typeface="Arial Black"/>
              <a:cs typeface="Arial Black"/>
            </a:endParaRPr>
          </a:p>
          <a:p>
            <a:pPr marL="12700" marR="190500">
              <a:lnSpc>
                <a:spcPct val="100000"/>
              </a:lnSpc>
              <a:spcBef>
                <a:spcPts val="70"/>
              </a:spcBef>
            </a:pPr>
            <a:r>
              <a:rPr sz="1800" dirty="0">
                <a:latin typeface="Microsoft Sans Serif"/>
                <a:cs typeface="Microsoft Sans Serif"/>
              </a:rPr>
              <a:t>работу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взять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под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личный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контроль реализацию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2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муниципалитетах мероприятий</a:t>
            </a:r>
            <a:r>
              <a:rPr sz="1800" spc="-7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по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созданию групп продленного</a:t>
            </a:r>
            <a:r>
              <a:rPr sz="1800" spc="-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дня для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обучающихся 1-</a:t>
            </a:r>
            <a:r>
              <a:rPr sz="1800" dirty="0">
                <a:latin typeface="Microsoft Sans Serif"/>
                <a:cs typeface="Microsoft Sans Serif"/>
              </a:rPr>
              <a:t>4 классов</a:t>
            </a:r>
            <a:r>
              <a:rPr sz="1800" spc="-20" dirty="0">
                <a:latin typeface="Microsoft Sans Serif"/>
                <a:cs typeface="Microsoft Sans Serif"/>
              </a:rPr>
              <a:t> школ</a:t>
            </a:r>
            <a:endParaRPr sz="1800" dirty="0">
              <a:latin typeface="Microsoft Sans Serif"/>
              <a:cs typeface="Microsoft Sans Serif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73391" y="4326200"/>
            <a:ext cx="495300" cy="708025"/>
          </a:xfrm>
          <a:custGeom>
            <a:avLst/>
            <a:gdLst/>
            <a:ahLst/>
            <a:cxnLst/>
            <a:rect l="l" t="t" r="r" b="b"/>
            <a:pathLst>
              <a:path w="495300" h="708025">
                <a:moveTo>
                  <a:pt x="0" y="0"/>
                </a:moveTo>
                <a:lnTo>
                  <a:pt x="247222" y="0"/>
                </a:lnTo>
                <a:lnTo>
                  <a:pt x="495156" y="352037"/>
                </a:lnTo>
                <a:lnTo>
                  <a:pt x="247223" y="707735"/>
                </a:lnTo>
                <a:lnTo>
                  <a:pt x="0" y="707735"/>
                </a:lnTo>
                <a:lnTo>
                  <a:pt x="247223" y="352037"/>
                </a:lnTo>
                <a:lnTo>
                  <a:pt x="0" y="0"/>
                </a:lnTo>
                <a:close/>
              </a:path>
            </a:pathLst>
          </a:custGeom>
          <a:ln w="32108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87069" y="545986"/>
            <a:ext cx="33074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1716511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330578" y="2977133"/>
            <a:ext cx="3952875" cy="45148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8890">
              <a:lnSpc>
                <a:spcPct val="100000"/>
              </a:lnSpc>
              <a:spcBef>
                <a:spcPts val="90"/>
              </a:spcBef>
            </a:pPr>
            <a:r>
              <a:rPr sz="1400" spc="-10" dirty="0">
                <a:latin typeface="Arial Black"/>
                <a:cs typeface="Arial Black"/>
              </a:rPr>
              <a:t>РЕГЛАМЕНТИРОВАНА</a:t>
            </a:r>
            <a:r>
              <a:rPr sz="1400" spc="20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ДЕЯТЕЛЬНОСТЬ </a:t>
            </a:r>
            <a:r>
              <a:rPr sz="1400" dirty="0">
                <a:latin typeface="Arial Black"/>
                <a:cs typeface="Arial Black"/>
              </a:rPr>
              <a:t>ПО</a:t>
            </a:r>
            <a:r>
              <a:rPr sz="1400" spc="-9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ОРГАНИЗАЦИИ</a:t>
            </a:r>
            <a:r>
              <a:rPr sz="1400" spc="-25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ОБУЧЕНИЯ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65223" y="1008380"/>
            <a:ext cx="9011920" cy="1499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latin typeface="Arial Black"/>
                <a:cs typeface="Arial Black"/>
              </a:rPr>
              <a:t>ЗАКЛЮЧЕНЫ</a:t>
            </a:r>
            <a:r>
              <a:rPr sz="1600" spc="-114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ТРЕХСТОРОННИЕ</a:t>
            </a:r>
            <a:r>
              <a:rPr sz="1600" spc="-7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СОГЛАШЕНИЯ</a:t>
            </a:r>
            <a:endParaRPr sz="1600">
              <a:latin typeface="Arial Black"/>
              <a:cs typeface="Arial Black"/>
            </a:endParaRPr>
          </a:p>
          <a:p>
            <a:pPr marL="5080" algn="ctr">
              <a:lnSpc>
                <a:spcPct val="100000"/>
              </a:lnSpc>
            </a:pPr>
            <a:r>
              <a:rPr sz="1600" dirty="0">
                <a:latin typeface="Arial Black"/>
                <a:cs typeface="Arial Black"/>
              </a:rPr>
              <a:t>О</a:t>
            </a:r>
            <a:r>
              <a:rPr sz="1600" spc="-3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ВЗАИМОДЕЙСТВИИ</a:t>
            </a:r>
            <a:r>
              <a:rPr sz="1600" spc="-5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МЕЖДУ</a:t>
            </a:r>
            <a:r>
              <a:rPr sz="1600" spc="-6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ГЛАВАМИ</a:t>
            </a:r>
            <a:r>
              <a:rPr sz="1600" spc="-5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МО,</a:t>
            </a:r>
            <a:r>
              <a:rPr sz="1600" spc="-1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МИНОБРНАУКИ</a:t>
            </a:r>
            <a:r>
              <a:rPr sz="1600" spc="-85" dirty="0">
                <a:latin typeface="Arial Black"/>
                <a:cs typeface="Arial Black"/>
              </a:rPr>
              <a:t> </a:t>
            </a:r>
            <a:r>
              <a:rPr sz="1600" spc="-25" dirty="0">
                <a:latin typeface="Arial Black"/>
                <a:cs typeface="Arial Black"/>
              </a:rPr>
              <a:t>РД</a:t>
            </a:r>
            <a:endParaRPr sz="1600">
              <a:latin typeface="Arial Black"/>
              <a:cs typeface="Arial Black"/>
            </a:endParaRPr>
          </a:p>
          <a:p>
            <a:pPr marL="12065" algn="ctr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latin typeface="Arial Black"/>
                <a:cs typeface="Arial Black"/>
              </a:rPr>
              <a:t>И</a:t>
            </a:r>
            <a:r>
              <a:rPr sz="1600" spc="-2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УПОЛНОМОЧЕННЫМ</a:t>
            </a:r>
            <a:r>
              <a:rPr sz="1600" spc="-9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ПО</a:t>
            </a:r>
            <a:r>
              <a:rPr sz="1600" spc="-1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ПРАВАМ</a:t>
            </a:r>
            <a:r>
              <a:rPr sz="1600" spc="-2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РЕБЕНКА</a:t>
            </a:r>
            <a:r>
              <a:rPr sz="1600" spc="-5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РЕСПУБЛИКИ,</a:t>
            </a:r>
            <a:endParaRPr sz="16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  <a:spcBef>
                <a:spcPts val="70"/>
              </a:spcBef>
            </a:pPr>
            <a:r>
              <a:rPr sz="1600" b="1" spc="-10" dirty="0">
                <a:latin typeface="Arial"/>
                <a:cs typeface="Arial"/>
              </a:rPr>
              <a:t>предусматривающие</a:t>
            </a:r>
            <a:r>
              <a:rPr sz="1600" b="1" spc="-60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совершенствование</a:t>
            </a:r>
            <a:r>
              <a:rPr sz="1600" b="1" spc="-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процедуры</a:t>
            </a:r>
            <a:r>
              <a:rPr sz="1600" b="1" spc="-10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перевода</a:t>
            </a:r>
            <a:r>
              <a:rPr sz="1600" b="1" spc="-114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несовершеннолетних</a:t>
            </a:r>
            <a:r>
              <a:rPr sz="1600" b="1" spc="-45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на</a:t>
            </a:r>
            <a:endParaRPr sz="1600">
              <a:latin typeface="Arial"/>
              <a:cs typeface="Arial"/>
            </a:endParaRPr>
          </a:p>
          <a:p>
            <a:pPr marL="783590" marR="778510" algn="ctr">
              <a:lnSpc>
                <a:spcPct val="100000"/>
              </a:lnSpc>
              <a:spcBef>
                <a:spcPts val="5"/>
              </a:spcBef>
            </a:pPr>
            <a:r>
              <a:rPr sz="1600" b="1" dirty="0">
                <a:latin typeface="Arial"/>
                <a:cs typeface="Arial"/>
              </a:rPr>
              <a:t>семейную</a:t>
            </a:r>
            <a:r>
              <a:rPr sz="1600" b="1" spc="-4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форму</a:t>
            </a:r>
            <a:r>
              <a:rPr sz="1600" b="1" spc="-10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обучения</a:t>
            </a:r>
            <a:r>
              <a:rPr sz="1600" b="1" spc="-2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и</a:t>
            </a:r>
            <a:r>
              <a:rPr sz="1600" b="1" spc="-80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прохождения</a:t>
            </a:r>
            <a:r>
              <a:rPr sz="1600" b="1" spc="-9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обучения</a:t>
            </a:r>
            <a:r>
              <a:rPr sz="1600" b="1" spc="-2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в</a:t>
            </a:r>
            <a:r>
              <a:rPr sz="1600" b="1" spc="-8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указанной</a:t>
            </a:r>
            <a:r>
              <a:rPr sz="1600" b="1" spc="-45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форме, </a:t>
            </a:r>
            <a:r>
              <a:rPr sz="1600" b="1" dirty="0">
                <a:latin typeface="Arial"/>
                <a:cs typeface="Arial"/>
              </a:rPr>
              <a:t>со</a:t>
            </a:r>
            <a:r>
              <a:rPr sz="1600" b="1" spc="-4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всеми</a:t>
            </a:r>
            <a:r>
              <a:rPr sz="1600" b="1" spc="-30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муниципальными</a:t>
            </a:r>
            <a:r>
              <a:rPr sz="1600" b="1" spc="20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образованиями</a:t>
            </a:r>
            <a:r>
              <a:rPr sz="1600" b="1" spc="-30" dirty="0">
                <a:latin typeface="Arial"/>
                <a:cs typeface="Arial"/>
              </a:rPr>
              <a:t> </a:t>
            </a:r>
            <a:r>
              <a:rPr sz="1600" b="1" spc="-20" dirty="0">
                <a:latin typeface="Arial"/>
                <a:cs typeface="Arial"/>
              </a:rPr>
              <a:t>Республики</a:t>
            </a:r>
            <a:r>
              <a:rPr sz="1600" b="1" dirty="0">
                <a:latin typeface="Arial"/>
                <a:cs typeface="Arial"/>
              </a:rPr>
              <a:t> </a:t>
            </a:r>
            <a:r>
              <a:rPr sz="1600" b="1" spc="-10" dirty="0">
                <a:latin typeface="Arial"/>
                <a:cs typeface="Arial"/>
              </a:rPr>
              <a:t>Дагестан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161288" y="911352"/>
            <a:ext cx="10195560" cy="1630680"/>
          </a:xfrm>
          <a:custGeom>
            <a:avLst/>
            <a:gdLst/>
            <a:ahLst/>
            <a:cxnLst/>
            <a:rect l="l" t="t" r="r" b="b"/>
            <a:pathLst>
              <a:path w="10195560" h="1630680">
                <a:moveTo>
                  <a:pt x="0" y="167132"/>
                </a:moveTo>
                <a:lnTo>
                  <a:pt x="5971" y="122693"/>
                </a:lnTo>
                <a:lnTo>
                  <a:pt x="22821" y="82766"/>
                </a:lnTo>
                <a:lnTo>
                  <a:pt x="48956" y="48942"/>
                </a:lnTo>
                <a:lnTo>
                  <a:pt x="82783" y="22812"/>
                </a:lnTo>
                <a:lnTo>
                  <a:pt x="122706" y="5968"/>
                </a:lnTo>
                <a:lnTo>
                  <a:pt x="167131" y="0"/>
                </a:lnTo>
                <a:lnTo>
                  <a:pt x="10028428" y="0"/>
                </a:lnTo>
                <a:lnTo>
                  <a:pt x="10072866" y="5968"/>
                </a:lnTo>
                <a:lnTo>
                  <a:pt x="10112793" y="22812"/>
                </a:lnTo>
                <a:lnTo>
                  <a:pt x="10146617" y="48942"/>
                </a:lnTo>
                <a:lnTo>
                  <a:pt x="10172747" y="82766"/>
                </a:lnTo>
                <a:lnTo>
                  <a:pt x="10189591" y="122693"/>
                </a:lnTo>
                <a:lnTo>
                  <a:pt x="10195560" y="167132"/>
                </a:lnTo>
                <a:lnTo>
                  <a:pt x="10195560" y="1463548"/>
                </a:lnTo>
                <a:lnTo>
                  <a:pt x="10189591" y="1507986"/>
                </a:lnTo>
                <a:lnTo>
                  <a:pt x="10172747" y="1547913"/>
                </a:lnTo>
                <a:lnTo>
                  <a:pt x="10146617" y="1581737"/>
                </a:lnTo>
                <a:lnTo>
                  <a:pt x="10112793" y="1607867"/>
                </a:lnTo>
                <a:lnTo>
                  <a:pt x="10072866" y="1624711"/>
                </a:lnTo>
                <a:lnTo>
                  <a:pt x="10028428" y="1630680"/>
                </a:lnTo>
                <a:lnTo>
                  <a:pt x="167131" y="1630680"/>
                </a:lnTo>
                <a:lnTo>
                  <a:pt x="122706" y="1624711"/>
                </a:lnTo>
                <a:lnTo>
                  <a:pt x="82783" y="1607867"/>
                </a:lnTo>
                <a:lnTo>
                  <a:pt x="48956" y="1581737"/>
                </a:lnTo>
                <a:lnTo>
                  <a:pt x="22821" y="1547913"/>
                </a:lnTo>
                <a:lnTo>
                  <a:pt x="5971" y="1507986"/>
                </a:lnTo>
                <a:lnTo>
                  <a:pt x="0" y="1463548"/>
                </a:lnTo>
                <a:lnTo>
                  <a:pt x="0" y="167132"/>
                </a:lnTo>
                <a:close/>
              </a:path>
            </a:pathLst>
          </a:custGeom>
          <a:ln w="12191">
            <a:solidFill>
              <a:srgbClr val="558E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330578" y="3508375"/>
            <a:ext cx="4764405" cy="2221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Font typeface="Wingdings"/>
              <a:buChar char=""/>
              <a:tabLst>
                <a:tab pos="299085" algn="l"/>
              </a:tabLst>
            </a:pPr>
            <a:r>
              <a:rPr sz="1200" dirty="0">
                <a:latin typeface="Microsoft Sans Serif"/>
                <a:cs typeface="Microsoft Sans Serif"/>
              </a:rPr>
              <a:t>в</a:t>
            </a:r>
            <a:r>
              <a:rPr sz="1200" spc="-1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форме</a:t>
            </a:r>
            <a:r>
              <a:rPr sz="1200" spc="-40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семейного</a:t>
            </a:r>
            <a:r>
              <a:rPr sz="1200" spc="-3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образования,</a:t>
            </a:r>
            <a:endParaRPr sz="1200">
              <a:latin typeface="Microsoft Sans Serif"/>
              <a:cs typeface="Microsoft Sans Serif"/>
            </a:endParaRPr>
          </a:p>
          <a:p>
            <a:pPr marL="299085" marR="514984" indent="-287020">
              <a:lnSpc>
                <a:spcPct val="100000"/>
              </a:lnSpc>
              <a:buFont typeface="Wingdings"/>
              <a:buChar char=""/>
              <a:tabLst>
                <a:tab pos="299085" algn="l"/>
              </a:tabLst>
            </a:pPr>
            <a:r>
              <a:rPr sz="1200" spc="-10" dirty="0">
                <a:latin typeface="Microsoft Sans Serif"/>
                <a:cs typeface="Microsoft Sans Serif"/>
              </a:rPr>
              <a:t>порядок</a:t>
            </a:r>
            <a:r>
              <a:rPr sz="1200" spc="-1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прохождения</a:t>
            </a:r>
            <a:r>
              <a:rPr sz="1200" spc="10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обучающимися</a:t>
            </a:r>
            <a:r>
              <a:rPr sz="1200" spc="-35" dirty="0">
                <a:latin typeface="Microsoft Sans Serif"/>
                <a:cs typeface="Microsoft Sans Serif"/>
              </a:rPr>
              <a:t> </a:t>
            </a:r>
            <a:r>
              <a:rPr sz="1200" spc="-20" dirty="0">
                <a:latin typeface="Microsoft Sans Serif"/>
                <a:cs typeface="Microsoft Sans Serif"/>
              </a:rPr>
              <a:t>промежуточной</a:t>
            </a:r>
            <a:r>
              <a:rPr sz="1200" spc="-35" dirty="0">
                <a:latin typeface="Microsoft Sans Serif"/>
                <a:cs typeface="Microsoft Sans Serif"/>
              </a:rPr>
              <a:t> </a:t>
            </a:r>
            <a:r>
              <a:rPr sz="1200" spc="-50" dirty="0">
                <a:latin typeface="Microsoft Sans Serif"/>
                <a:cs typeface="Microsoft Sans Serif"/>
              </a:rPr>
              <a:t>и </a:t>
            </a:r>
            <a:r>
              <a:rPr sz="1200" spc="-10" dirty="0">
                <a:latin typeface="Microsoft Sans Serif"/>
                <a:cs typeface="Microsoft Sans Serif"/>
              </a:rPr>
              <a:t>итоговой</a:t>
            </a:r>
            <a:r>
              <a:rPr sz="1200" spc="-2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аттестаций,</a:t>
            </a:r>
            <a:endParaRPr sz="1200">
              <a:latin typeface="Microsoft Sans Serif"/>
              <a:cs typeface="Microsoft Sans Serif"/>
            </a:endParaRPr>
          </a:p>
          <a:p>
            <a:pPr marL="299085" indent="-286385">
              <a:lnSpc>
                <a:spcPct val="100000"/>
              </a:lnSpc>
              <a:buFont typeface="Wingdings"/>
              <a:buChar char=""/>
              <a:tabLst>
                <a:tab pos="299085" algn="l"/>
              </a:tabLst>
            </a:pPr>
            <a:r>
              <a:rPr sz="1200" dirty="0">
                <a:latin typeface="Microsoft Sans Serif"/>
                <a:cs typeface="Microsoft Sans Serif"/>
              </a:rPr>
              <a:t>права</a:t>
            </a:r>
            <a:r>
              <a:rPr sz="1200" spc="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и</a:t>
            </a:r>
            <a:r>
              <a:rPr sz="1200" spc="30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обязанности</a:t>
            </a:r>
            <a:r>
              <a:rPr sz="1200" spc="-20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участников</a:t>
            </a:r>
            <a:r>
              <a:rPr sz="1200" spc="-15" dirty="0">
                <a:latin typeface="Microsoft Sans Serif"/>
                <a:cs typeface="Microsoft Sans Serif"/>
              </a:rPr>
              <a:t> </a:t>
            </a:r>
            <a:r>
              <a:rPr sz="1200" spc="-20" dirty="0">
                <a:latin typeface="Microsoft Sans Serif"/>
                <a:cs typeface="Microsoft Sans Serif"/>
              </a:rPr>
              <a:t>образовательных</a:t>
            </a:r>
            <a:r>
              <a:rPr sz="1200" spc="-1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отношений,</a:t>
            </a:r>
            <a:endParaRPr sz="1200">
              <a:latin typeface="Microsoft Sans Serif"/>
              <a:cs typeface="Microsoft Sans Serif"/>
            </a:endParaRPr>
          </a:p>
          <a:p>
            <a:pPr marL="299085" marR="38100" indent="-287020">
              <a:lnSpc>
                <a:spcPct val="100000"/>
              </a:lnSpc>
              <a:buFont typeface="Wingdings"/>
              <a:buChar char=""/>
              <a:tabLst>
                <a:tab pos="299085" algn="l"/>
              </a:tabLst>
            </a:pPr>
            <a:r>
              <a:rPr sz="1200" spc="-10" dirty="0">
                <a:latin typeface="Microsoft Sans Serif"/>
                <a:cs typeface="Microsoft Sans Serif"/>
              </a:rPr>
              <a:t>вовлечение</a:t>
            </a:r>
            <a:r>
              <a:rPr sz="1200" spc="-3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ребенка </a:t>
            </a:r>
            <a:r>
              <a:rPr sz="1200" dirty="0">
                <a:latin typeface="Microsoft Sans Serif"/>
                <a:cs typeface="Microsoft Sans Serif"/>
              </a:rPr>
              <a:t>в</a:t>
            </a:r>
            <a:r>
              <a:rPr sz="1200" spc="-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общешкольные</a:t>
            </a:r>
            <a:r>
              <a:rPr sz="1200" spc="-3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профилактические мероприятия</a:t>
            </a:r>
            <a:r>
              <a:rPr sz="1200" spc="30" dirty="0">
                <a:latin typeface="Microsoft Sans Serif"/>
                <a:cs typeface="Microsoft Sans Serif"/>
              </a:rPr>
              <a:t> </a:t>
            </a:r>
            <a:r>
              <a:rPr sz="1200" spc="-20" dirty="0">
                <a:latin typeface="Microsoft Sans Serif"/>
                <a:cs typeface="Microsoft Sans Serif"/>
              </a:rPr>
              <a:t>патриотического</a:t>
            </a:r>
            <a:r>
              <a:rPr sz="1200" spc="5" dirty="0">
                <a:latin typeface="Microsoft Sans Serif"/>
                <a:cs typeface="Microsoft Sans Serif"/>
              </a:rPr>
              <a:t> </a:t>
            </a:r>
            <a:r>
              <a:rPr sz="1200" spc="-20" dirty="0">
                <a:latin typeface="Microsoft Sans Serif"/>
                <a:cs typeface="Microsoft Sans Serif"/>
              </a:rPr>
              <a:t>характера</a:t>
            </a:r>
            <a:r>
              <a:rPr sz="1200" spc="10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(включая</a:t>
            </a:r>
            <a:r>
              <a:rPr sz="1200" spc="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посещение </a:t>
            </a:r>
            <a:r>
              <a:rPr sz="1200" dirty="0">
                <a:latin typeface="Microsoft Sans Serif"/>
                <a:cs typeface="Microsoft Sans Serif"/>
              </a:rPr>
              <a:t>занятий</a:t>
            </a:r>
            <a:r>
              <a:rPr sz="1200" spc="-45" dirty="0">
                <a:latin typeface="Microsoft Sans Serif"/>
                <a:cs typeface="Microsoft Sans Serif"/>
              </a:rPr>
              <a:t> </a:t>
            </a:r>
            <a:r>
              <a:rPr sz="1200" spc="-20" dirty="0">
                <a:latin typeface="Microsoft Sans Serif"/>
                <a:cs typeface="Microsoft Sans Serif"/>
              </a:rPr>
              <a:t>«Разговоры</a:t>
            </a:r>
            <a:r>
              <a:rPr sz="1200" spc="-2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о</a:t>
            </a:r>
            <a:r>
              <a:rPr sz="1200" spc="-4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важном»,</a:t>
            </a:r>
            <a:r>
              <a:rPr sz="1200" spc="-2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«Россия</a:t>
            </a:r>
            <a:r>
              <a:rPr sz="1200" spc="-30" dirty="0">
                <a:latin typeface="Microsoft Sans Serif"/>
                <a:cs typeface="Microsoft Sans Serif"/>
              </a:rPr>
              <a:t> </a:t>
            </a:r>
            <a:r>
              <a:rPr sz="1200" spc="315" dirty="0">
                <a:latin typeface="Microsoft Sans Serif"/>
                <a:cs typeface="Microsoft Sans Serif"/>
              </a:rPr>
              <a:t>–</a:t>
            </a:r>
            <a:r>
              <a:rPr sz="1200" spc="-2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мои</a:t>
            </a:r>
            <a:r>
              <a:rPr sz="1200" spc="-2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горизонты»,</a:t>
            </a:r>
            <a:endParaRPr sz="1200">
              <a:latin typeface="Microsoft Sans Serif"/>
              <a:cs typeface="Microsoft Sans Serif"/>
            </a:endParaRPr>
          </a:p>
          <a:p>
            <a:pPr marL="299085" marR="145415" indent="-287020">
              <a:lnSpc>
                <a:spcPct val="100000"/>
              </a:lnSpc>
              <a:spcBef>
                <a:spcPts val="5"/>
              </a:spcBef>
              <a:buFont typeface="Wingdings"/>
              <a:buChar char=""/>
              <a:tabLst>
                <a:tab pos="299085" algn="l"/>
              </a:tabLst>
            </a:pPr>
            <a:r>
              <a:rPr sz="1200" spc="-10" dirty="0">
                <a:latin typeface="Microsoft Sans Serif"/>
                <a:cs typeface="Microsoft Sans Serif"/>
              </a:rPr>
              <a:t>вовлечение</a:t>
            </a:r>
            <a:r>
              <a:rPr sz="1200" spc="-3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в</a:t>
            </a:r>
            <a:r>
              <a:rPr sz="1200" spc="20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деятельность Всероссийского</a:t>
            </a:r>
            <a:r>
              <a:rPr sz="1200" spc="-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военно- </a:t>
            </a:r>
            <a:r>
              <a:rPr sz="1200" spc="-20" dirty="0">
                <a:latin typeface="Microsoft Sans Serif"/>
                <a:cs typeface="Microsoft Sans Serif"/>
              </a:rPr>
              <a:t>патриотического</a:t>
            </a:r>
            <a:r>
              <a:rPr sz="1200" spc="-5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движения</a:t>
            </a:r>
            <a:r>
              <a:rPr sz="1200" spc="20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«Юнармия»,</a:t>
            </a:r>
            <a:r>
              <a:rPr sz="1200" spc="-25" dirty="0">
                <a:latin typeface="Microsoft Sans Serif"/>
                <a:cs typeface="Microsoft Sans Serif"/>
              </a:rPr>
              <a:t> </a:t>
            </a:r>
            <a:r>
              <a:rPr sz="1200" spc="-20" dirty="0">
                <a:latin typeface="Microsoft Sans Serif"/>
                <a:cs typeface="Microsoft Sans Serif"/>
              </a:rPr>
              <a:t>Движение</a:t>
            </a:r>
            <a:r>
              <a:rPr sz="1200" spc="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Первых </a:t>
            </a:r>
            <a:r>
              <a:rPr sz="1200" spc="-50" dirty="0">
                <a:latin typeface="Microsoft Sans Serif"/>
                <a:cs typeface="Microsoft Sans Serif"/>
              </a:rPr>
              <a:t>и </a:t>
            </a:r>
            <a:r>
              <a:rPr sz="1200" dirty="0">
                <a:latin typeface="Microsoft Sans Serif"/>
                <a:cs typeface="Microsoft Sans Serif"/>
              </a:rPr>
              <a:t>иные</a:t>
            </a:r>
            <a:r>
              <a:rPr sz="1200" spc="-50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молодежные</a:t>
            </a:r>
            <a:r>
              <a:rPr sz="1200" spc="-45" dirty="0">
                <a:latin typeface="Microsoft Sans Serif"/>
                <a:cs typeface="Microsoft Sans Serif"/>
              </a:rPr>
              <a:t> </a:t>
            </a:r>
            <a:r>
              <a:rPr sz="1200" spc="-10" dirty="0">
                <a:latin typeface="Microsoft Sans Serif"/>
                <a:cs typeface="Microsoft Sans Serif"/>
              </a:rPr>
              <a:t>инициативы),</a:t>
            </a:r>
            <a:endParaRPr sz="1200">
              <a:latin typeface="Microsoft Sans Serif"/>
              <a:cs typeface="Microsoft Sans Serif"/>
            </a:endParaRPr>
          </a:p>
          <a:p>
            <a:pPr marL="299085" indent="-286385">
              <a:lnSpc>
                <a:spcPct val="100000"/>
              </a:lnSpc>
              <a:buFont typeface="Wingdings"/>
              <a:buChar char=""/>
              <a:tabLst>
                <a:tab pos="299085" algn="l"/>
              </a:tabLst>
            </a:pPr>
            <a:r>
              <a:rPr sz="1200" spc="-10" dirty="0">
                <a:latin typeface="Microsoft Sans Serif"/>
                <a:cs typeface="Microsoft Sans Serif"/>
              </a:rPr>
              <a:t>прохождение детьми</a:t>
            </a:r>
            <a:r>
              <a:rPr sz="1200" spc="-30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социально-</a:t>
            </a:r>
            <a:r>
              <a:rPr sz="1200" spc="-10" dirty="0">
                <a:latin typeface="Microsoft Sans Serif"/>
                <a:cs typeface="Microsoft Sans Serif"/>
              </a:rPr>
              <a:t>психологического</a:t>
            </a:r>
            <a:endParaRPr sz="1200">
              <a:latin typeface="Microsoft Sans Serif"/>
              <a:cs typeface="Microsoft Sans Serif"/>
            </a:endParaRPr>
          </a:p>
          <a:p>
            <a:pPr marL="299085">
              <a:lnSpc>
                <a:spcPct val="100000"/>
              </a:lnSpc>
            </a:pPr>
            <a:r>
              <a:rPr sz="1200" spc="-10" dirty="0">
                <a:latin typeface="Microsoft Sans Serif"/>
                <a:cs typeface="Microsoft Sans Serif"/>
              </a:rPr>
              <a:t>тестирования</a:t>
            </a:r>
            <a:r>
              <a:rPr sz="1200" spc="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и</a:t>
            </a:r>
            <a:r>
              <a:rPr sz="1200" spc="40" dirty="0">
                <a:latin typeface="Microsoft Sans Serif"/>
                <a:cs typeface="Microsoft Sans Serif"/>
              </a:rPr>
              <a:t> </a:t>
            </a:r>
            <a:r>
              <a:rPr sz="1200" spc="-25" dirty="0">
                <a:latin typeface="Microsoft Sans Serif"/>
                <a:cs typeface="Microsoft Sans Serif"/>
              </a:rPr>
              <a:t>др.</a:t>
            </a:r>
            <a:endParaRPr sz="1200">
              <a:latin typeface="Microsoft Sans Serif"/>
              <a:cs typeface="Microsoft Sans Serif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825589" y="2816351"/>
            <a:ext cx="5490210" cy="3100070"/>
            <a:chOff x="825589" y="2816351"/>
            <a:chExt cx="5490210" cy="3100070"/>
          </a:xfrm>
        </p:grpSpPr>
        <p:sp>
          <p:nvSpPr>
            <p:cNvPr id="14" name="object 14"/>
            <p:cNvSpPr/>
            <p:nvPr/>
          </p:nvSpPr>
          <p:spPr>
            <a:xfrm>
              <a:off x="1161288" y="2822447"/>
              <a:ext cx="5148580" cy="3088005"/>
            </a:xfrm>
            <a:custGeom>
              <a:avLst/>
              <a:gdLst/>
              <a:ahLst/>
              <a:cxnLst/>
              <a:rect l="l" t="t" r="r" b="b"/>
              <a:pathLst>
                <a:path w="5148580" h="3088004">
                  <a:moveTo>
                    <a:pt x="0" y="377951"/>
                  </a:moveTo>
                  <a:lnTo>
                    <a:pt x="2943" y="330532"/>
                  </a:lnTo>
                  <a:lnTo>
                    <a:pt x="11539" y="284873"/>
                  </a:lnTo>
                  <a:lnTo>
                    <a:pt x="25434" y="241328"/>
                  </a:lnTo>
                  <a:lnTo>
                    <a:pt x="44272" y="200252"/>
                  </a:lnTo>
                  <a:lnTo>
                    <a:pt x="67702" y="161997"/>
                  </a:lnTo>
                  <a:lnTo>
                    <a:pt x="95368" y="126918"/>
                  </a:lnTo>
                  <a:lnTo>
                    <a:pt x="126918" y="95368"/>
                  </a:lnTo>
                  <a:lnTo>
                    <a:pt x="161997" y="67702"/>
                  </a:lnTo>
                  <a:lnTo>
                    <a:pt x="200252" y="44272"/>
                  </a:lnTo>
                  <a:lnTo>
                    <a:pt x="241328" y="25434"/>
                  </a:lnTo>
                  <a:lnTo>
                    <a:pt x="284873" y="11539"/>
                  </a:lnTo>
                  <a:lnTo>
                    <a:pt x="330532" y="2943"/>
                  </a:lnTo>
                  <a:lnTo>
                    <a:pt x="377952" y="0"/>
                  </a:lnTo>
                  <a:lnTo>
                    <a:pt x="4770120" y="0"/>
                  </a:lnTo>
                  <a:lnTo>
                    <a:pt x="4817539" y="2943"/>
                  </a:lnTo>
                  <a:lnTo>
                    <a:pt x="4863198" y="11539"/>
                  </a:lnTo>
                  <a:lnTo>
                    <a:pt x="4906743" y="25434"/>
                  </a:lnTo>
                  <a:lnTo>
                    <a:pt x="4947819" y="44272"/>
                  </a:lnTo>
                  <a:lnTo>
                    <a:pt x="4986074" y="67702"/>
                  </a:lnTo>
                  <a:lnTo>
                    <a:pt x="5021153" y="95368"/>
                  </a:lnTo>
                  <a:lnTo>
                    <a:pt x="5052703" y="126918"/>
                  </a:lnTo>
                  <a:lnTo>
                    <a:pt x="5080369" y="161997"/>
                  </a:lnTo>
                  <a:lnTo>
                    <a:pt x="5103799" y="200252"/>
                  </a:lnTo>
                  <a:lnTo>
                    <a:pt x="5122637" y="241328"/>
                  </a:lnTo>
                  <a:lnTo>
                    <a:pt x="5136532" y="284873"/>
                  </a:lnTo>
                  <a:lnTo>
                    <a:pt x="5145128" y="330532"/>
                  </a:lnTo>
                  <a:lnTo>
                    <a:pt x="5148072" y="377951"/>
                  </a:lnTo>
                  <a:lnTo>
                    <a:pt x="5148072" y="2709672"/>
                  </a:lnTo>
                  <a:lnTo>
                    <a:pt x="5145128" y="2757084"/>
                  </a:lnTo>
                  <a:lnTo>
                    <a:pt x="5136532" y="2802737"/>
                  </a:lnTo>
                  <a:lnTo>
                    <a:pt x="5122637" y="2846279"/>
                  </a:lnTo>
                  <a:lnTo>
                    <a:pt x="5103799" y="2887354"/>
                  </a:lnTo>
                  <a:lnTo>
                    <a:pt x="5080369" y="2925609"/>
                  </a:lnTo>
                  <a:lnTo>
                    <a:pt x="5052703" y="2960690"/>
                  </a:lnTo>
                  <a:lnTo>
                    <a:pt x="5021153" y="2992241"/>
                  </a:lnTo>
                  <a:lnTo>
                    <a:pt x="4986074" y="3019911"/>
                  </a:lnTo>
                  <a:lnTo>
                    <a:pt x="4947819" y="3043343"/>
                  </a:lnTo>
                  <a:lnTo>
                    <a:pt x="4906743" y="3062185"/>
                  </a:lnTo>
                  <a:lnTo>
                    <a:pt x="4863198" y="3076081"/>
                  </a:lnTo>
                  <a:lnTo>
                    <a:pt x="4817539" y="3084679"/>
                  </a:lnTo>
                  <a:lnTo>
                    <a:pt x="4770120" y="3087624"/>
                  </a:lnTo>
                  <a:lnTo>
                    <a:pt x="377952" y="3087624"/>
                  </a:lnTo>
                  <a:lnTo>
                    <a:pt x="330532" y="3084679"/>
                  </a:lnTo>
                  <a:lnTo>
                    <a:pt x="284873" y="3076081"/>
                  </a:lnTo>
                  <a:lnTo>
                    <a:pt x="241328" y="3062185"/>
                  </a:lnTo>
                  <a:lnTo>
                    <a:pt x="200252" y="3043343"/>
                  </a:lnTo>
                  <a:lnTo>
                    <a:pt x="161997" y="3019911"/>
                  </a:lnTo>
                  <a:lnTo>
                    <a:pt x="126918" y="2992241"/>
                  </a:lnTo>
                  <a:lnTo>
                    <a:pt x="95368" y="2960690"/>
                  </a:lnTo>
                  <a:lnTo>
                    <a:pt x="67702" y="2925609"/>
                  </a:lnTo>
                  <a:lnTo>
                    <a:pt x="44272" y="2887354"/>
                  </a:lnTo>
                  <a:lnTo>
                    <a:pt x="25434" y="2846279"/>
                  </a:lnTo>
                  <a:lnTo>
                    <a:pt x="11539" y="2802737"/>
                  </a:lnTo>
                  <a:lnTo>
                    <a:pt x="2943" y="2757084"/>
                  </a:lnTo>
                  <a:lnTo>
                    <a:pt x="0" y="2709672"/>
                  </a:lnTo>
                  <a:lnTo>
                    <a:pt x="0" y="377951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42096" y="4008103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8199119" y="4105655"/>
            <a:ext cx="2070100" cy="1527175"/>
            <a:chOff x="8199119" y="4105655"/>
            <a:chExt cx="2070100" cy="1527175"/>
          </a:xfrm>
        </p:grpSpPr>
        <p:sp>
          <p:nvSpPr>
            <p:cNvPr id="17" name="object 17"/>
            <p:cNvSpPr/>
            <p:nvPr/>
          </p:nvSpPr>
          <p:spPr>
            <a:xfrm>
              <a:off x="8199119" y="4105655"/>
              <a:ext cx="911860" cy="1527175"/>
            </a:xfrm>
            <a:custGeom>
              <a:avLst/>
              <a:gdLst/>
              <a:ahLst/>
              <a:cxnLst/>
              <a:rect l="l" t="t" r="r" b="b"/>
              <a:pathLst>
                <a:path w="911859" h="1527175">
                  <a:moveTo>
                    <a:pt x="911351" y="0"/>
                  </a:moveTo>
                  <a:lnTo>
                    <a:pt x="0" y="0"/>
                  </a:lnTo>
                  <a:lnTo>
                    <a:pt x="0" y="1527048"/>
                  </a:lnTo>
                  <a:lnTo>
                    <a:pt x="911351" y="1527048"/>
                  </a:lnTo>
                  <a:lnTo>
                    <a:pt x="911351" y="0"/>
                  </a:lnTo>
                  <a:close/>
                </a:path>
              </a:pathLst>
            </a:custGeom>
            <a:solidFill>
              <a:srgbClr val="40689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9357359" y="5522975"/>
              <a:ext cx="911860" cy="109855"/>
            </a:xfrm>
            <a:custGeom>
              <a:avLst/>
              <a:gdLst/>
              <a:ahLst/>
              <a:cxnLst/>
              <a:rect l="l" t="t" r="r" b="b"/>
              <a:pathLst>
                <a:path w="911859" h="109854">
                  <a:moveTo>
                    <a:pt x="911351" y="0"/>
                  </a:moveTo>
                  <a:lnTo>
                    <a:pt x="0" y="0"/>
                  </a:lnTo>
                  <a:lnTo>
                    <a:pt x="0" y="109728"/>
                  </a:lnTo>
                  <a:lnTo>
                    <a:pt x="911351" y="109728"/>
                  </a:lnTo>
                  <a:lnTo>
                    <a:pt x="911351" y="0"/>
                  </a:lnTo>
                  <a:close/>
                </a:path>
              </a:pathLst>
            </a:custGeom>
            <a:solidFill>
              <a:srgbClr val="76D0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9383394" y="5168900"/>
            <a:ext cx="98234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Black"/>
                <a:cs typeface="Arial Black"/>
              </a:rPr>
              <a:t>194</a:t>
            </a:r>
            <a:r>
              <a:rPr sz="1800" spc="-114" dirty="0">
                <a:latin typeface="Arial Black"/>
                <a:cs typeface="Arial Black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чел.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916928" y="2968498"/>
            <a:ext cx="4220210" cy="11220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1400" dirty="0">
                <a:latin typeface="Arial Black"/>
                <a:cs typeface="Arial Black"/>
              </a:rPr>
              <a:t>ДАННЫЕ</a:t>
            </a:r>
            <a:r>
              <a:rPr sz="1400" spc="-6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МЕРЫ</a:t>
            </a:r>
            <a:r>
              <a:rPr sz="1400" spc="-75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ПОЗВОЛИЛИ</a:t>
            </a:r>
            <a:r>
              <a:rPr sz="1400" spc="-70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СОКРАТИТЬ </a:t>
            </a:r>
            <a:r>
              <a:rPr sz="1400" dirty="0">
                <a:latin typeface="Arial Black"/>
                <a:cs typeface="Arial Black"/>
              </a:rPr>
              <a:t>КОЛИЧЕСТВО</a:t>
            </a:r>
            <a:r>
              <a:rPr sz="1400" spc="-5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ДЕТЕЙ,</a:t>
            </a:r>
            <a:r>
              <a:rPr sz="1400" spc="-65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НАХОДЯЩИХСЯ</a:t>
            </a:r>
            <a:r>
              <a:rPr sz="1400" spc="50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НА</a:t>
            </a:r>
            <a:r>
              <a:rPr sz="1400" spc="-65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СЕМЕЙНОЙ</a:t>
            </a:r>
            <a:r>
              <a:rPr sz="1400" spc="-20" dirty="0">
                <a:latin typeface="Arial Black"/>
                <a:cs typeface="Arial Black"/>
              </a:rPr>
              <a:t> </a:t>
            </a:r>
            <a:r>
              <a:rPr sz="1400" dirty="0">
                <a:latin typeface="Arial Black"/>
                <a:cs typeface="Arial Black"/>
              </a:rPr>
              <a:t>ФОРМЕ</a:t>
            </a:r>
            <a:r>
              <a:rPr sz="1400" spc="-60" dirty="0">
                <a:latin typeface="Arial Black"/>
                <a:cs typeface="Arial Black"/>
              </a:rPr>
              <a:t> </a:t>
            </a:r>
            <a:r>
              <a:rPr sz="1400" spc="-10" dirty="0">
                <a:latin typeface="Arial Black"/>
                <a:cs typeface="Arial Black"/>
              </a:rPr>
              <a:t>ОБУЧЕНИЯ</a:t>
            </a:r>
            <a:endParaRPr sz="1400">
              <a:latin typeface="Arial Black"/>
              <a:cs typeface="Arial Black"/>
            </a:endParaRPr>
          </a:p>
          <a:p>
            <a:pPr marR="418465" algn="ctr">
              <a:lnSpc>
                <a:spcPct val="100000"/>
              </a:lnSpc>
              <a:spcBef>
                <a:spcPts val="1440"/>
              </a:spcBef>
            </a:pPr>
            <a:r>
              <a:rPr sz="1800" dirty="0">
                <a:latin typeface="Arial Black"/>
                <a:cs typeface="Arial Black"/>
              </a:rPr>
              <a:t>3</a:t>
            </a:r>
            <a:r>
              <a:rPr sz="1800" spc="-10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000</a:t>
            </a:r>
            <a:r>
              <a:rPr sz="1800" spc="-10" dirty="0">
                <a:latin typeface="Arial Black"/>
                <a:cs typeface="Arial Black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чел</a:t>
            </a:r>
            <a:r>
              <a:rPr sz="1100" spc="-20" dirty="0">
                <a:latin typeface="Microsoft Sans Serif"/>
                <a:cs typeface="Microsoft Sans Serif"/>
              </a:rPr>
              <a:t>.</a:t>
            </a:r>
            <a:endParaRPr sz="1100">
              <a:latin typeface="Microsoft Sans Serif"/>
              <a:cs typeface="Microsoft Sans Serif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6430861" y="2849879"/>
            <a:ext cx="5142865" cy="3103245"/>
            <a:chOff x="6430861" y="2849879"/>
            <a:chExt cx="5142865" cy="3103245"/>
          </a:xfrm>
        </p:grpSpPr>
        <p:sp>
          <p:nvSpPr>
            <p:cNvPr id="22" name="object 22"/>
            <p:cNvSpPr/>
            <p:nvPr/>
          </p:nvSpPr>
          <p:spPr>
            <a:xfrm>
              <a:off x="6662928" y="2855975"/>
              <a:ext cx="4904740" cy="3091180"/>
            </a:xfrm>
            <a:custGeom>
              <a:avLst/>
              <a:gdLst/>
              <a:ahLst/>
              <a:cxnLst/>
              <a:rect l="l" t="t" r="r" b="b"/>
              <a:pathLst>
                <a:path w="4904740" h="3091179">
                  <a:moveTo>
                    <a:pt x="0" y="378333"/>
                  </a:moveTo>
                  <a:lnTo>
                    <a:pt x="2948" y="330882"/>
                  </a:lnTo>
                  <a:lnTo>
                    <a:pt x="11556" y="285188"/>
                  </a:lnTo>
                  <a:lnTo>
                    <a:pt x="25470" y="241606"/>
                  </a:lnTo>
                  <a:lnTo>
                    <a:pt x="44334" y="200491"/>
                  </a:lnTo>
                  <a:lnTo>
                    <a:pt x="67793" y="162197"/>
                  </a:lnTo>
                  <a:lnTo>
                    <a:pt x="95493" y="127080"/>
                  </a:lnTo>
                  <a:lnTo>
                    <a:pt x="127080" y="95493"/>
                  </a:lnTo>
                  <a:lnTo>
                    <a:pt x="162197" y="67793"/>
                  </a:lnTo>
                  <a:lnTo>
                    <a:pt x="200491" y="44334"/>
                  </a:lnTo>
                  <a:lnTo>
                    <a:pt x="241606" y="25470"/>
                  </a:lnTo>
                  <a:lnTo>
                    <a:pt x="285188" y="11556"/>
                  </a:lnTo>
                  <a:lnTo>
                    <a:pt x="330882" y="2948"/>
                  </a:lnTo>
                  <a:lnTo>
                    <a:pt x="378332" y="0"/>
                  </a:lnTo>
                  <a:lnTo>
                    <a:pt x="4525899" y="0"/>
                  </a:lnTo>
                  <a:lnTo>
                    <a:pt x="4573349" y="2948"/>
                  </a:lnTo>
                  <a:lnTo>
                    <a:pt x="4619043" y="11556"/>
                  </a:lnTo>
                  <a:lnTo>
                    <a:pt x="4662625" y="25470"/>
                  </a:lnTo>
                  <a:lnTo>
                    <a:pt x="4703740" y="44334"/>
                  </a:lnTo>
                  <a:lnTo>
                    <a:pt x="4742034" y="67793"/>
                  </a:lnTo>
                  <a:lnTo>
                    <a:pt x="4777151" y="95493"/>
                  </a:lnTo>
                  <a:lnTo>
                    <a:pt x="4808738" y="127080"/>
                  </a:lnTo>
                  <a:lnTo>
                    <a:pt x="4836438" y="162197"/>
                  </a:lnTo>
                  <a:lnTo>
                    <a:pt x="4859897" y="200491"/>
                  </a:lnTo>
                  <a:lnTo>
                    <a:pt x="4878761" y="241606"/>
                  </a:lnTo>
                  <a:lnTo>
                    <a:pt x="4892675" y="285188"/>
                  </a:lnTo>
                  <a:lnTo>
                    <a:pt x="4901283" y="330882"/>
                  </a:lnTo>
                  <a:lnTo>
                    <a:pt x="4904232" y="378333"/>
                  </a:lnTo>
                  <a:lnTo>
                    <a:pt x="4904232" y="2712339"/>
                  </a:lnTo>
                  <a:lnTo>
                    <a:pt x="4901283" y="2759799"/>
                  </a:lnTo>
                  <a:lnTo>
                    <a:pt x="4892675" y="2805500"/>
                  </a:lnTo>
                  <a:lnTo>
                    <a:pt x="4878761" y="2849086"/>
                  </a:lnTo>
                  <a:lnTo>
                    <a:pt x="4859897" y="2890203"/>
                  </a:lnTo>
                  <a:lnTo>
                    <a:pt x="4836438" y="2928496"/>
                  </a:lnTo>
                  <a:lnTo>
                    <a:pt x="4808738" y="2963612"/>
                  </a:lnTo>
                  <a:lnTo>
                    <a:pt x="4777151" y="2995195"/>
                  </a:lnTo>
                  <a:lnTo>
                    <a:pt x="4742034" y="3022892"/>
                  </a:lnTo>
                  <a:lnTo>
                    <a:pt x="4703740" y="3046347"/>
                  </a:lnTo>
                  <a:lnTo>
                    <a:pt x="4662625" y="3065208"/>
                  </a:lnTo>
                  <a:lnTo>
                    <a:pt x="4619043" y="3079118"/>
                  </a:lnTo>
                  <a:lnTo>
                    <a:pt x="4573349" y="3087724"/>
                  </a:lnTo>
                  <a:lnTo>
                    <a:pt x="4525899" y="3090672"/>
                  </a:lnTo>
                  <a:lnTo>
                    <a:pt x="378332" y="3090672"/>
                  </a:lnTo>
                  <a:lnTo>
                    <a:pt x="330882" y="3087724"/>
                  </a:lnTo>
                  <a:lnTo>
                    <a:pt x="285188" y="3079118"/>
                  </a:lnTo>
                  <a:lnTo>
                    <a:pt x="241606" y="3065208"/>
                  </a:lnTo>
                  <a:lnTo>
                    <a:pt x="200491" y="3046347"/>
                  </a:lnTo>
                  <a:lnTo>
                    <a:pt x="162197" y="3022892"/>
                  </a:lnTo>
                  <a:lnTo>
                    <a:pt x="127080" y="2995195"/>
                  </a:lnTo>
                  <a:lnTo>
                    <a:pt x="95493" y="2963612"/>
                  </a:lnTo>
                  <a:lnTo>
                    <a:pt x="67793" y="2928496"/>
                  </a:lnTo>
                  <a:lnTo>
                    <a:pt x="44334" y="2890203"/>
                  </a:lnTo>
                  <a:lnTo>
                    <a:pt x="25470" y="2849086"/>
                  </a:lnTo>
                  <a:lnTo>
                    <a:pt x="11556" y="2805500"/>
                  </a:lnTo>
                  <a:lnTo>
                    <a:pt x="2948" y="2759799"/>
                  </a:lnTo>
                  <a:lnTo>
                    <a:pt x="0" y="2712339"/>
                  </a:lnTo>
                  <a:lnTo>
                    <a:pt x="0" y="378333"/>
                  </a:lnTo>
                  <a:close/>
                </a:path>
              </a:pathLst>
            </a:custGeom>
            <a:ln w="12192">
              <a:solidFill>
                <a:srgbClr val="558EA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447367" y="4035535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6" y="350542"/>
                  </a:lnTo>
                  <a:lnTo>
                    <a:pt x="247223" y="704730"/>
                  </a:lnTo>
                  <a:lnTo>
                    <a:pt x="0" y="704730"/>
                  </a:lnTo>
                  <a:lnTo>
                    <a:pt x="247223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1062939" y="129920"/>
            <a:ext cx="3141345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solidFill>
                  <a:srgbClr val="40689A"/>
                </a:solidFill>
                <a:latin typeface="Arial Black"/>
                <a:cs typeface="Arial Black"/>
              </a:rPr>
              <a:t>СЕМЕЙНОЕ</a:t>
            </a:r>
            <a:r>
              <a:rPr sz="1600" spc="-75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1600" spc="-10" dirty="0">
                <a:solidFill>
                  <a:srgbClr val="40689A"/>
                </a:solidFill>
                <a:latin typeface="Arial Black"/>
                <a:cs typeface="Arial Black"/>
              </a:rPr>
              <a:t>ОБРАЗОВАНИЕ</a:t>
            </a:r>
            <a:endParaRPr sz="16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87069" y="545986"/>
            <a:ext cx="33074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1716511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23340" y="1584198"/>
            <a:ext cx="5092700" cy="1255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latin typeface="Arial Black"/>
                <a:cs typeface="Arial Black"/>
              </a:rPr>
              <a:t>НЕДОПУСТИМО</a:t>
            </a:r>
            <a:r>
              <a:rPr sz="1600" spc="-6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ЗАКЛЮЧЕНИЕ</a:t>
            </a:r>
            <a:r>
              <a:rPr sz="1600" spc="-11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ДОГОВОРОВ</a:t>
            </a:r>
            <a:endParaRPr sz="16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600" dirty="0">
                <a:latin typeface="Arial Black"/>
                <a:cs typeface="Arial Black"/>
              </a:rPr>
              <a:t>И</a:t>
            </a:r>
            <a:r>
              <a:rPr sz="1600" spc="-1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ЗАКРЕПЛЕНИЕ</a:t>
            </a:r>
            <a:r>
              <a:rPr sz="1600" spc="-7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ЗА</a:t>
            </a:r>
            <a:r>
              <a:rPr sz="1600" spc="-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ШКОЛОЙ</a:t>
            </a:r>
            <a:r>
              <a:rPr sz="1600" spc="-6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ДЕТЕЙ</a:t>
            </a:r>
            <a:r>
              <a:rPr sz="1600" spc="-10" dirty="0">
                <a:latin typeface="Microsoft Sans Serif"/>
                <a:cs typeface="Microsoft Sans Serif"/>
              </a:rPr>
              <a:t>,</a:t>
            </a:r>
            <a:endParaRPr sz="1600" dirty="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  <a:spcBef>
                <a:spcPts val="50"/>
              </a:spcBef>
            </a:pPr>
            <a:r>
              <a:rPr sz="1600" spc="-20" dirty="0">
                <a:latin typeface="Microsoft Sans Serif"/>
                <a:cs typeface="Microsoft Sans Serif"/>
              </a:rPr>
              <a:t>которые</a:t>
            </a:r>
            <a:r>
              <a:rPr sz="1600" spc="-55" dirty="0">
                <a:latin typeface="Microsoft Sans Serif"/>
                <a:cs typeface="Microsoft Sans Serif"/>
              </a:rPr>
              <a:t> </a:t>
            </a:r>
            <a:r>
              <a:rPr sz="1600" spc="-25" dirty="0">
                <a:latin typeface="Microsoft Sans Serif"/>
                <a:cs typeface="Microsoft Sans Serif"/>
              </a:rPr>
              <a:t>фактически</a:t>
            </a:r>
            <a:r>
              <a:rPr sz="1600" spc="-5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проживают</a:t>
            </a:r>
            <a:r>
              <a:rPr sz="1600" spc="-2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на</a:t>
            </a:r>
            <a:r>
              <a:rPr sz="1600" spc="-4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территории </a:t>
            </a:r>
            <a:r>
              <a:rPr sz="1600" spc="-20" dirty="0">
                <a:latin typeface="Microsoft Sans Serif"/>
                <a:cs typeface="Microsoft Sans Serif"/>
              </a:rPr>
              <a:t>другого</a:t>
            </a:r>
            <a:r>
              <a:rPr sz="1600" spc="-6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муниципалитета.</a:t>
            </a:r>
            <a:r>
              <a:rPr sz="1600" spc="-35" dirty="0">
                <a:latin typeface="Microsoft Sans Serif"/>
                <a:cs typeface="Microsoft Sans Serif"/>
              </a:rPr>
              <a:t> </a:t>
            </a:r>
            <a:r>
              <a:rPr sz="1600" spc="-25" dirty="0">
                <a:latin typeface="Microsoft Sans Serif"/>
                <a:cs typeface="Microsoft Sans Serif"/>
              </a:rPr>
              <a:t>Такие</a:t>
            </a:r>
            <a:r>
              <a:rPr sz="1600" spc="-6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факты</a:t>
            </a:r>
            <a:r>
              <a:rPr sz="1600" spc="-8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имели</a:t>
            </a:r>
            <a:r>
              <a:rPr sz="1600" spc="-6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место</a:t>
            </a:r>
            <a:r>
              <a:rPr sz="1600" spc="-80" dirty="0">
                <a:latin typeface="Microsoft Sans Serif"/>
                <a:cs typeface="Microsoft Sans Serif"/>
              </a:rPr>
              <a:t> </a:t>
            </a:r>
            <a:r>
              <a:rPr sz="1600" spc="-50" dirty="0">
                <a:latin typeface="Microsoft Sans Serif"/>
                <a:cs typeface="Microsoft Sans Serif"/>
              </a:rPr>
              <a:t>в </a:t>
            </a:r>
            <a:r>
              <a:rPr sz="1600" dirty="0">
                <a:latin typeface="Microsoft Sans Serif"/>
                <a:cs typeface="Microsoft Sans Serif"/>
              </a:rPr>
              <a:t>2024/2025</a:t>
            </a:r>
            <a:r>
              <a:rPr sz="1600" spc="-6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уч.</a:t>
            </a:r>
            <a:r>
              <a:rPr sz="1600" spc="-2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году</a:t>
            </a:r>
            <a:r>
              <a:rPr sz="1600" spc="-4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в</a:t>
            </a:r>
            <a:r>
              <a:rPr sz="1600" spc="-4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следующих</a:t>
            </a:r>
            <a:r>
              <a:rPr sz="1600" spc="-45" dirty="0">
                <a:latin typeface="Microsoft Sans Serif"/>
                <a:cs typeface="Microsoft Sans Serif"/>
              </a:rPr>
              <a:t> </a:t>
            </a:r>
            <a:r>
              <a:rPr sz="1600" spc="-25" dirty="0">
                <a:latin typeface="Microsoft Sans Serif"/>
                <a:cs typeface="Microsoft Sans Serif"/>
              </a:rPr>
              <a:t>МО:</a:t>
            </a:r>
            <a:endParaRPr sz="1600" dirty="0">
              <a:latin typeface="Microsoft Sans Serif"/>
              <a:cs typeface="Microsoft Sans Serif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23340" y="2889249"/>
            <a:ext cx="2274570" cy="7588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356870" algn="l"/>
              </a:tabLst>
            </a:pPr>
            <a:r>
              <a:rPr sz="1600" spc="-25" dirty="0">
                <a:latin typeface="Microsoft Sans Serif"/>
                <a:cs typeface="Microsoft Sans Serif"/>
              </a:rPr>
              <a:t>Унцукульский</a:t>
            </a:r>
            <a:r>
              <a:rPr sz="1600" spc="-4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район</a:t>
            </a:r>
            <a:endParaRPr sz="1600">
              <a:latin typeface="Microsoft Sans Serif"/>
              <a:cs typeface="Microsoft Sans Serif"/>
            </a:endParaRPr>
          </a:p>
          <a:p>
            <a:pPr marL="356870" indent="-344170">
              <a:lnSpc>
                <a:spcPct val="100000"/>
              </a:lnSpc>
              <a:buAutoNum type="arabicPeriod"/>
              <a:tabLst>
                <a:tab pos="356870" algn="l"/>
              </a:tabLst>
            </a:pPr>
            <a:r>
              <a:rPr sz="1600" spc="-10" dirty="0">
                <a:latin typeface="Microsoft Sans Serif"/>
                <a:cs typeface="Microsoft Sans Serif"/>
              </a:rPr>
              <a:t>Цунтинский</a:t>
            </a:r>
            <a:r>
              <a:rPr sz="1600" spc="-55" dirty="0">
                <a:latin typeface="Microsoft Sans Serif"/>
                <a:cs typeface="Microsoft Sans Serif"/>
              </a:rPr>
              <a:t> </a:t>
            </a:r>
            <a:r>
              <a:rPr sz="1600" spc="-20" dirty="0">
                <a:latin typeface="Microsoft Sans Serif"/>
                <a:cs typeface="Microsoft Sans Serif"/>
              </a:rPr>
              <a:t>район</a:t>
            </a:r>
            <a:endParaRPr sz="1600">
              <a:latin typeface="Microsoft Sans Serif"/>
              <a:cs typeface="Microsoft Sans Serif"/>
            </a:endParaRPr>
          </a:p>
          <a:p>
            <a:pPr marL="356870" indent="-34417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56870" algn="l"/>
              </a:tabLst>
            </a:pPr>
            <a:r>
              <a:rPr sz="1600" spc="-10" dirty="0">
                <a:latin typeface="Microsoft Sans Serif"/>
                <a:cs typeface="Microsoft Sans Serif"/>
              </a:rPr>
              <a:t>Хивский</a:t>
            </a:r>
            <a:r>
              <a:rPr sz="1600" spc="-90" dirty="0">
                <a:latin typeface="Microsoft Sans Serif"/>
                <a:cs typeface="Microsoft Sans Serif"/>
              </a:rPr>
              <a:t> </a:t>
            </a:r>
            <a:r>
              <a:rPr sz="1600" spc="-20" dirty="0">
                <a:latin typeface="Microsoft Sans Serif"/>
                <a:cs typeface="Microsoft Sans Serif"/>
              </a:rPr>
              <a:t>район</a:t>
            </a:r>
            <a:endParaRPr sz="1600">
              <a:latin typeface="Microsoft Sans Serif"/>
              <a:cs typeface="Microsoft Sans Serif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60119" y="5550408"/>
            <a:ext cx="10156190" cy="585470"/>
          </a:xfrm>
          <a:prstGeom prst="rect">
            <a:avLst/>
          </a:prstGeom>
          <a:solidFill>
            <a:srgbClr val="AED9D0"/>
          </a:solidFill>
        </p:spPr>
        <p:txBody>
          <a:bodyPr vert="horz" wrap="square" lIns="0" tIns="43180" rIns="0" bIns="0" rtlCol="0">
            <a:spAutoFit/>
          </a:bodyPr>
          <a:lstStyle/>
          <a:p>
            <a:pPr marL="288925" marR="226060" indent="-24765">
              <a:lnSpc>
                <a:spcPct val="100000"/>
              </a:lnSpc>
              <a:spcBef>
                <a:spcPts val="340"/>
              </a:spcBef>
            </a:pPr>
            <a:r>
              <a:rPr sz="1600" b="1" i="1" dirty="0">
                <a:latin typeface="Arial"/>
                <a:cs typeface="Arial"/>
              </a:rPr>
              <a:t>В</a:t>
            </a:r>
            <a:r>
              <a:rPr sz="1600" b="1" i="1" spc="-4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случаях</a:t>
            </a:r>
            <a:r>
              <a:rPr sz="1600" b="1" i="1" spc="-55" dirty="0">
                <a:latin typeface="Arial"/>
                <a:cs typeface="Arial"/>
              </a:rPr>
              <a:t> </a:t>
            </a:r>
            <a:r>
              <a:rPr sz="1600" b="1" i="1" spc="-10" dirty="0">
                <a:latin typeface="Arial"/>
                <a:cs typeface="Arial"/>
              </a:rPr>
              <a:t>несоблюдения</a:t>
            </a:r>
            <a:r>
              <a:rPr sz="1600" b="1" i="1" spc="-6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родителями</a:t>
            </a:r>
            <a:r>
              <a:rPr sz="1600" b="1" i="1" spc="-9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условий</a:t>
            </a:r>
            <a:r>
              <a:rPr sz="1600" b="1" i="1" spc="-45" dirty="0">
                <a:latin typeface="Arial"/>
                <a:cs typeface="Arial"/>
              </a:rPr>
              <a:t> </a:t>
            </a:r>
            <a:r>
              <a:rPr sz="1600" b="1" i="1" spc="-10" dirty="0">
                <a:latin typeface="Arial"/>
                <a:cs typeface="Arial"/>
              </a:rPr>
              <a:t>договора</a:t>
            </a:r>
            <a:r>
              <a:rPr sz="1600" b="1" i="1" spc="-75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важно</a:t>
            </a:r>
            <a:r>
              <a:rPr sz="1600" b="1" i="1" spc="-25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незамедлительно</a:t>
            </a:r>
            <a:r>
              <a:rPr sz="1600" b="1" i="1" spc="-95" dirty="0">
                <a:latin typeface="Arial"/>
                <a:cs typeface="Arial"/>
              </a:rPr>
              <a:t> </a:t>
            </a:r>
            <a:r>
              <a:rPr sz="1600" b="1" i="1" spc="-10" dirty="0">
                <a:latin typeface="Arial"/>
                <a:cs typeface="Arial"/>
              </a:rPr>
              <a:t>сообщать </a:t>
            </a:r>
            <a:r>
              <a:rPr sz="1600" b="1" i="1" dirty="0">
                <a:latin typeface="Arial"/>
                <a:cs typeface="Arial"/>
              </a:rPr>
              <a:t>в</a:t>
            </a:r>
            <a:r>
              <a:rPr sz="1600" b="1" i="1" spc="-2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органы</a:t>
            </a:r>
            <a:r>
              <a:rPr sz="1600" b="1" i="1" spc="-5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системы</a:t>
            </a:r>
            <a:r>
              <a:rPr sz="1600" b="1" i="1" spc="-50" dirty="0">
                <a:latin typeface="Arial"/>
                <a:cs typeface="Arial"/>
              </a:rPr>
              <a:t> </a:t>
            </a:r>
            <a:r>
              <a:rPr sz="1600" b="1" i="1" spc="-10" dirty="0">
                <a:latin typeface="Arial"/>
                <a:cs typeface="Arial"/>
              </a:rPr>
              <a:t>профилактики</a:t>
            </a:r>
            <a:r>
              <a:rPr sz="1600" b="1" i="1" spc="-90" dirty="0">
                <a:latin typeface="Arial"/>
                <a:cs typeface="Arial"/>
              </a:rPr>
              <a:t> </a:t>
            </a:r>
            <a:r>
              <a:rPr sz="1600" b="1" i="1" spc="-10" dirty="0">
                <a:latin typeface="Arial"/>
                <a:cs typeface="Arial"/>
              </a:rPr>
              <a:t>безнадзорности</a:t>
            </a:r>
            <a:r>
              <a:rPr sz="1600" b="1" i="1" spc="-4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и</a:t>
            </a:r>
            <a:r>
              <a:rPr sz="1600" b="1" i="1" spc="5" dirty="0">
                <a:latin typeface="Arial"/>
                <a:cs typeface="Arial"/>
              </a:rPr>
              <a:t> </a:t>
            </a:r>
            <a:r>
              <a:rPr sz="1600" b="1" i="1" spc="-10" dirty="0">
                <a:latin typeface="Arial"/>
                <a:cs typeface="Arial"/>
              </a:rPr>
              <a:t>правонарушений</a:t>
            </a:r>
            <a:r>
              <a:rPr sz="1600" b="1" i="1" spc="-60" dirty="0">
                <a:latin typeface="Arial"/>
                <a:cs typeface="Arial"/>
              </a:rPr>
              <a:t> </a:t>
            </a:r>
            <a:r>
              <a:rPr sz="1600" b="1" i="1" spc="-10" dirty="0">
                <a:latin typeface="Arial"/>
                <a:cs typeface="Arial"/>
              </a:rPr>
              <a:t>несовершеннолетних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60119" y="469900"/>
            <a:ext cx="3145790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solidFill>
                  <a:srgbClr val="40689A"/>
                </a:solidFill>
                <a:latin typeface="Arial Black"/>
                <a:cs typeface="Arial Black"/>
              </a:rPr>
              <a:t>СЕМЕЙНОЕ</a:t>
            </a:r>
            <a:r>
              <a:rPr sz="1600" spc="-70" dirty="0">
                <a:solidFill>
                  <a:srgbClr val="40689A"/>
                </a:solidFill>
                <a:latin typeface="Arial Black"/>
                <a:cs typeface="Arial Black"/>
              </a:rPr>
              <a:t> </a:t>
            </a:r>
            <a:r>
              <a:rPr sz="1600" spc="-10" dirty="0">
                <a:solidFill>
                  <a:srgbClr val="40689A"/>
                </a:solidFill>
                <a:latin typeface="Arial Black"/>
                <a:cs typeface="Arial Black"/>
              </a:rPr>
              <a:t>ОБРАЗОВАНИЕ</a:t>
            </a:r>
            <a:endParaRPr sz="1600" dirty="0">
              <a:latin typeface="Arial Black"/>
              <a:cs typeface="Arial Black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31305" y="2889250"/>
            <a:ext cx="4236720" cy="580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Black"/>
                <a:cs typeface="Arial Black"/>
              </a:rPr>
              <a:t>ОБЕСПЕЧИТЬ</a:t>
            </a:r>
            <a:r>
              <a:rPr sz="1800" spc="-135" dirty="0">
                <a:latin typeface="Arial Black"/>
                <a:cs typeface="Arial Black"/>
              </a:rPr>
              <a:t> </a:t>
            </a:r>
            <a:r>
              <a:rPr sz="1800" spc="-30" dirty="0">
                <a:latin typeface="Microsoft Sans Serif"/>
                <a:cs typeface="Microsoft Sans Serif"/>
              </a:rPr>
              <a:t>четкий</a:t>
            </a:r>
            <a:r>
              <a:rPr sz="1800" spc="-8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учет</a:t>
            </a:r>
            <a:r>
              <a:rPr sz="1800" spc="-6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указанной</a:t>
            </a:r>
            <a:endParaRPr sz="1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800" spc="-25" dirty="0">
                <a:latin typeface="Microsoft Sans Serif"/>
                <a:cs typeface="Microsoft Sans Serif"/>
              </a:rPr>
              <a:t>категории</a:t>
            </a:r>
            <a:r>
              <a:rPr sz="1800" spc="-4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детей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6031537" y="2779776"/>
            <a:ext cx="5422900" cy="841375"/>
            <a:chOff x="6031537" y="2779776"/>
            <a:chExt cx="5422900" cy="841375"/>
          </a:xfrm>
        </p:grpSpPr>
        <p:sp>
          <p:nvSpPr>
            <p:cNvPr id="15" name="object 15"/>
            <p:cNvSpPr/>
            <p:nvPr/>
          </p:nvSpPr>
          <p:spPr>
            <a:xfrm>
              <a:off x="6370320" y="2785872"/>
              <a:ext cx="5078095" cy="829310"/>
            </a:xfrm>
            <a:custGeom>
              <a:avLst/>
              <a:gdLst/>
              <a:ahLst/>
              <a:cxnLst/>
              <a:rect l="l" t="t" r="r" b="b"/>
              <a:pathLst>
                <a:path w="5078095" h="829310">
                  <a:moveTo>
                    <a:pt x="0" y="48767"/>
                  </a:moveTo>
                  <a:lnTo>
                    <a:pt x="3833" y="29789"/>
                  </a:lnTo>
                  <a:lnTo>
                    <a:pt x="14287" y="14287"/>
                  </a:lnTo>
                  <a:lnTo>
                    <a:pt x="29789" y="3833"/>
                  </a:lnTo>
                  <a:lnTo>
                    <a:pt x="48767" y="0"/>
                  </a:lnTo>
                  <a:lnTo>
                    <a:pt x="5029200" y="0"/>
                  </a:lnTo>
                  <a:lnTo>
                    <a:pt x="5048178" y="3833"/>
                  </a:lnTo>
                  <a:lnTo>
                    <a:pt x="5063680" y="14287"/>
                  </a:lnTo>
                  <a:lnTo>
                    <a:pt x="5074134" y="29789"/>
                  </a:lnTo>
                  <a:lnTo>
                    <a:pt x="5077968" y="48767"/>
                  </a:lnTo>
                  <a:lnTo>
                    <a:pt x="5077968" y="780288"/>
                  </a:lnTo>
                  <a:lnTo>
                    <a:pt x="5074134" y="799266"/>
                  </a:lnTo>
                  <a:lnTo>
                    <a:pt x="5063680" y="814768"/>
                  </a:lnTo>
                  <a:lnTo>
                    <a:pt x="5048178" y="825222"/>
                  </a:lnTo>
                  <a:lnTo>
                    <a:pt x="5029200" y="829055"/>
                  </a:lnTo>
                  <a:lnTo>
                    <a:pt x="48767" y="829055"/>
                  </a:lnTo>
                  <a:lnTo>
                    <a:pt x="29789" y="825222"/>
                  </a:lnTo>
                  <a:lnTo>
                    <a:pt x="14287" y="814768"/>
                  </a:lnTo>
                  <a:lnTo>
                    <a:pt x="3833" y="799266"/>
                  </a:lnTo>
                  <a:lnTo>
                    <a:pt x="0" y="780288"/>
                  </a:lnTo>
                  <a:lnTo>
                    <a:pt x="0" y="48767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048079" y="2895577"/>
              <a:ext cx="495300" cy="708025"/>
            </a:xfrm>
            <a:custGeom>
              <a:avLst/>
              <a:gdLst/>
              <a:ahLst/>
              <a:cxnLst/>
              <a:rect l="l" t="t" r="r" b="b"/>
              <a:pathLst>
                <a:path w="495300" h="708025">
                  <a:moveTo>
                    <a:pt x="0" y="0"/>
                  </a:moveTo>
                  <a:lnTo>
                    <a:pt x="247222" y="0"/>
                  </a:lnTo>
                  <a:lnTo>
                    <a:pt x="495156" y="352037"/>
                  </a:lnTo>
                  <a:lnTo>
                    <a:pt x="247223" y="707735"/>
                  </a:lnTo>
                  <a:lnTo>
                    <a:pt x="0" y="707735"/>
                  </a:lnTo>
                  <a:lnTo>
                    <a:pt x="247223" y="352037"/>
                  </a:lnTo>
                  <a:lnTo>
                    <a:pt x="0" y="0"/>
                  </a:lnTo>
                  <a:close/>
                </a:path>
              </a:pathLst>
            </a:custGeom>
            <a:ln w="32108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758188" y="4161282"/>
            <a:ext cx="4262755" cy="8578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Black"/>
                <a:cs typeface="Arial Black"/>
              </a:rPr>
              <a:t>СИСТЕМАТИЧЕСКИ</a:t>
            </a:r>
            <a:r>
              <a:rPr sz="1800" spc="-150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ПРОВЕРЯТЬ</a:t>
            </a:r>
            <a:endParaRPr sz="18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70"/>
              </a:spcBef>
            </a:pPr>
            <a:r>
              <a:rPr sz="1800" spc="-10" dirty="0">
                <a:latin typeface="Microsoft Sans Serif"/>
                <a:cs typeface="Microsoft Sans Serif"/>
              </a:rPr>
              <a:t>обучаются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ли</a:t>
            </a:r>
            <a:r>
              <a:rPr sz="1800" spc="-3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они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1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данных школах</a:t>
            </a:r>
            <a:r>
              <a:rPr sz="1800" spc="-25" dirty="0">
                <a:latin typeface="Microsoft Sans Serif"/>
                <a:cs typeface="Microsoft Sans Serif"/>
              </a:rPr>
              <a:t> или</a:t>
            </a:r>
            <a:endParaRPr sz="1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45" dirty="0">
                <a:latin typeface="Microsoft Sans Serif"/>
                <a:cs typeface="Microsoft Sans Serif"/>
              </a:rPr>
              <a:t>нет,</a:t>
            </a:r>
            <a:r>
              <a:rPr sz="1800" spc="-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на</a:t>
            </a:r>
            <a:r>
              <a:rPr sz="1800" spc="-25" dirty="0">
                <a:latin typeface="Microsoft Sans Serif"/>
                <a:cs typeface="Microsoft Sans Serif"/>
              </a:rPr>
              <a:t> каких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условиях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1160869" y="4093464"/>
            <a:ext cx="5398770" cy="948055"/>
            <a:chOff x="1160869" y="4093464"/>
            <a:chExt cx="5398770" cy="948055"/>
          </a:xfrm>
        </p:grpSpPr>
        <p:sp>
          <p:nvSpPr>
            <p:cNvPr id="19" name="object 19"/>
            <p:cNvSpPr/>
            <p:nvPr/>
          </p:nvSpPr>
          <p:spPr>
            <a:xfrm>
              <a:off x="1475232" y="4099560"/>
              <a:ext cx="5078095" cy="935990"/>
            </a:xfrm>
            <a:custGeom>
              <a:avLst/>
              <a:gdLst/>
              <a:ahLst/>
              <a:cxnLst/>
              <a:rect l="l" t="t" r="r" b="b"/>
              <a:pathLst>
                <a:path w="5078095" h="935989">
                  <a:moveTo>
                    <a:pt x="0" y="54990"/>
                  </a:moveTo>
                  <a:lnTo>
                    <a:pt x="4323" y="33593"/>
                  </a:lnTo>
                  <a:lnTo>
                    <a:pt x="16113" y="16113"/>
                  </a:lnTo>
                  <a:lnTo>
                    <a:pt x="33593" y="4323"/>
                  </a:lnTo>
                  <a:lnTo>
                    <a:pt x="54990" y="0"/>
                  </a:lnTo>
                  <a:lnTo>
                    <a:pt x="5022977" y="0"/>
                  </a:lnTo>
                  <a:lnTo>
                    <a:pt x="5044374" y="4323"/>
                  </a:lnTo>
                  <a:lnTo>
                    <a:pt x="5061854" y="16113"/>
                  </a:lnTo>
                  <a:lnTo>
                    <a:pt x="5073644" y="33593"/>
                  </a:lnTo>
                  <a:lnTo>
                    <a:pt x="5077968" y="54990"/>
                  </a:lnTo>
                  <a:lnTo>
                    <a:pt x="5077968" y="880744"/>
                  </a:lnTo>
                  <a:lnTo>
                    <a:pt x="5073644" y="902142"/>
                  </a:lnTo>
                  <a:lnTo>
                    <a:pt x="5061854" y="919622"/>
                  </a:lnTo>
                  <a:lnTo>
                    <a:pt x="5044374" y="931412"/>
                  </a:lnTo>
                  <a:lnTo>
                    <a:pt x="5022977" y="935735"/>
                  </a:lnTo>
                  <a:lnTo>
                    <a:pt x="54990" y="935735"/>
                  </a:lnTo>
                  <a:lnTo>
                    <a:pt x="33593" y="931412"/>
                  </a:lnTo>
                  <a:lnTo>
                    <a:pt x="16113" y="919622"/>
                  </a:lnTo>
                  <a:lnTo>
                    <a:pt x="4323" y="902142"/>
                  </a:lnTo>
                  <a:lnTo>
                    <a:pt x="0" y="880744"/>
                  </a:lnTo>
                  <a:lnTo>
                    <a:pt x="0" y="54990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177376" y="4239751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38800" y="0"/>
            <a:ext cx="6553200" cy="6842758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/>
          <p:nvPr/>
        </p:nvSpPr>
        <p:spPr>
          <a:xfrm>
            <a:off x="11722607" y="1283208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618976" y="0"/>
            <a:ext cx="457200" cy="1283335"/>
            <a:chOff x="11618976" y="0"/>
            <a:chExt cx="457200" cy="128333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18976" y="469391"/>
              <a:ext cx="457200" cy="8138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716512" y="0"/>
              <a:ext cx="262255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1"/>
                  </a:lnTo>
                  <a:lnTo>
                    <a:pt x="262127" y="469391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90091" y="1660397"/>
            <a:ext cx="4378325" cy="33248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Black"/>
                <a:cs typeface="Arial Black"/>
              </a:rPr>
              <a:t>ТИПОВОЙ</a:t>
            </a:r>
            <a:r>
              <a:rPr sz="1800" spc="-85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ПЛАН</a:t>
            </a:r>
            <a:r>
              <a:rPr sz="1800" dirty="0">
                <a:latin typeface="Microsoft Sans Serif"/>
                <a:cs typeface="Microsoft Sans Serif"/>
              </a:rPr>
              <a:t>,</a:t>
            </a:r>
            <a:r>
              <a:rPr sz="1800" spc="-6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положение</a:t>
            </a:r>
            <a:endParaRPr sz="1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800" dirty="0">
                <a:latin typeface="Microsoft Sans Serif"/>
                <a:cs typeface="Microsoft Sans Serif"/>
              </a:rPr>
              <a:t>о</a:t>
            </a:r>
            <a:r>
              <a:rPr sz="1800" spc="30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профилактике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радикализма</a:t>
            </a:r>
            <a:endParaRPr sz="1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Microsoft Sans Serif"/>
                <a:cs typeface="Microsoft Sans Serif"/>
              </a:rPr>
              <a:t>и</a:t>
            </a:r>
            <a:r>
              <a:rPr sz="1800" spc="1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экстремизма</a:t>
            </a:r>
            <a:endParaRPr sz="1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1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95"/>
              </a:spcBef>
            </a:pPr>
            <a:endParaRPr sz="1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Black"/>
                <a:cs typeface="Arial Black"/>
              </a:rPr>
              <a:t>АЛГОРИТМЫ</a:t>
            </a:r>
            <a:r>
              <a:rPr sz="1800" spc="-120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ДЕЙСТВИЙ</a:t>
            </a:r>
            <a:r>
              <a:rPr sz="1800" spc="-10" dirty="0">
                <a:latin typeface="Microsoft Sans Serif"/>
                <a:cs typeface="Microsoft Sans Serif"/>
              </a:rPr>
              <a:t>,</a:t>
            </a:r>
            <a:endParaRPr sz="1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800" spc="-10" dirty="0">
                <a:latin typeface="Microsoft Sans Serif"/>
                <a:cs typeface="Microsoft Sans Serif"/>
              </a:rPr>
              <a:t>позволяющие</a:t>
            </a:r>
            <a:r>
              <a:rPr sz="1800" spc="-9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вовремя</a:t>
            </a:r>
            <a:r>
              <a:rPr sz="1800" spc="-6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распознать</a:t>
            </a:r>
            <a:r>
              <a:rPr sz="1800" spc="-75" dirty="0">
                <a:latin typeface="Microsoft Sans Serif"/>
                <a:cs typeface="Microsoft Sans Serif"/>
              </a:rPr>
              <a:t> </a:t>
            </a:r>
            <a:r>
              <a:rPr sz="1800" spc="-50" dirty="0">
                <a:latin typeface="Microsoft Sans Serif"/>
                <a:cs typeface="Microsoft Sans Serif"/>
              </a:rPr>
              <a:t>и</a:t>
            </a:r>
            <a:endParaRPr sz="180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Microsoft Sans Serif"/>
                <a:cs typeface="Microsoft Sans Serif"/>
              </a:rPr>
              <a:t>выявить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вовлечение</a:t>
            </a:r>
            <a:r>
              <a:rPr sz="1800" spc="-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деструктивные течения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обучающихся,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для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дальнейшего </a:t>
            </a:r>
            <a:r>
              <a:rPr sz="1800" dirty="0">
                <a:latin typeface="Microsoft Sans Serif"/>
                <a:cs typeface="Microsoft Sans Serif"/>
              </a:rPr>
              <a:t>принятия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аналогичных</a:t>
            </a:r>
            <a:r>
              <a:rPr sz="1800" spc="-30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документов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spc="-25" dirty="0">
                <a:latin typeface="Microsoft Sans Serif"/>
                <a:cs typeface="Microsoft Sans Serif"/>
              </a:rPr>
              <a:t>на </a:t>
            </a:r>
            <a:r>
              <a:rPr sz="1800" spc="-10" dirty="0">
                <a:latin typeface="Microsoft Sans Serif"/>
                <a:cs typeface="Microsoft Sans Serif"/>
              </a:rPr>
              <a:t>муниципальном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уровне</a:t>
            </a:r>
            <a:r>
              <a:rPr sz="1800" spc="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до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начала учебного</a:t>
            </a:r>
            <a:r>
              <a:rPr sz="1800" spc="-70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года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72021" y="1633727"/>
            <a:ext cx="5020945" cy="917575"/>
            <a:chOff x="472021" y="1633727"/>
            <a:chExt cx="5020945" cy="917575"/>
          </a:xfrm>
        </p:grpSpPr>
        <p:sp>
          <p:nvSpPr>
            <p:cNvPr id="13" name="object 13"/>
            <p:cNvSpPr/>
            <p:nvPr/>
          </p:nvSpPr>
          <p:spPr>
            <a:xfrm>
              <a:off x="819911" y="1639823"/>
              <a:ext cx="4666615" cy="905510"/>
            </a:xfrm>
            <a:custGeom>
              <a:avLst/>
              <a:gdLst/>
              <a:ahLst/>
              <a:cxnLst/>
              <a:rect l="l" t="t" r="r" b="b"/>
              <a:pathLst>
                <a:path w="4666615" h="905510">
                  <a:moveTo>
                    <a:pt x="0" y="53212"/>
                  </a:moveTo>
                  <a:lnTo>
                    <a:pt x="4181" y="32521"/>
                  </a:lnTo>
                  <a:lnTo>
                    <a:pt x="15586" y="15605"/>
                  </a:lnTo>
                  <a:lnTo>
                    <a:pt x="32500" y="4189"/>
                  </a:lnTo>
                  <a:lnTo>
                    <a:pt x="53212" y="0"/>
                  </a:lnTo>
                  <a:lnTo>
                    <a:pt x="4613275" y="0"/>
                  </a:lnTo>
                  <a:lnTo>
                    <a:pt x="4633966" y="4189"/>
                  </a:lnTo>
                  <a:lnTo>
                    <a:pt x="4650882" y="15605"/>
                  </a:lnTo>
                  <a:lnTo>
                    <a:pt x="4662298" y="32521"/>
                  </a:lnTo>
                  <a:lnTo>
                    <a:pt x="4666488" y="53212"/>
                  </a:lnTo>
                  <a:lnTo>
                    <a:pt x="4666488" y="852042"/>
                  </a:lnTo>
                  <a:lnTo>
                    <a:pt x="4662298" y="872734"/>
                  </a:lnTo>
                  <a:lnTo>
                    <a:pt x="4650882" y="889650"/>
                  </a:lnTo>
                  <a:lnTo>
                    <a:pt x="4633966" y="901066"/>
                  </a:lnTo>
                  <a:lnTo>
                    <a:pt x="4613275" y="905255"/>
                  </a:lnTo>
                  <a:lnTo>
                    <a:pt x="53212" y="905255"/>
                  </a:lnTo>
                  <a:lnTo>
                    <a:pt x="32500" y="901066"/>
                  </a:lnTo>
                  <a:lnTo>
                    <a:pt x="15586" y="889650"/>
                  </a:lnTo>
                  <a:lnTo>
                    <a:pt x="4181" y="872734"/>
                  </a:lnTo>
                  <a:lnTo>
                    <a:pt x="0" y="852042"/>
                  </a:lnTo>
                  <a:lnTo>
                    <a:pt x="0" y="53212"/>
                  </a:lnTo>
                  <a:close/>
                </a:path>
              </a:pathLst>
            </a:custGeom>
            <a:ln w="12191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88528" y="1749535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420205" y="2929127"/>
            <a:ext cx="5072380" cy="2131060"/>
            <a:chOff x="420205" y="2929127"/>
            <a:chExt cx="5072380" cy="2131060"/>
          </a:xfrm>
        </p:grpSpPr>
        <p:sp>
          <p:nvSpPr>
            <p:cNvPr id="16" name="object 16"/>
            <p:cNvSpPr/>
            <p:nvPr/>
          </p:nvSpPr>
          <p:spPr>
            <a:xfrm>
              <a:off x="819912" y="2935223"/>
              <a:ext cx="4666615" cy="2118360"/>
            </a:xfrm>
            <a:custGeom>
              <a:avLst/>
              <a:gdLst/>
              <a:ahLst/>
              <a:cxnLst/>
              <a:rect l="l" t="t" r="r" b="b"/>
              <a:pathLst>
                <a:path w="4666615" h="2118360">
                  <a:moveTo>
                    <a:pt x="0" y="124587"/>
                  </a:moveTo>
                  <a:lnTo>
                    <a:pt x="9786" y="76080"/>
                  </a:lnTo>
                  <a:lnTo>
                    <a:pt x="36474" y="36480"/>
                  </a:lnTo>
                  <a:lnTo>
                    <a:pt x="76059" y="9786"/>
                  </a:lnTo>
                  <a:lnTo>
                    <a:pt x="124536" y="0"/>
                  </a:lnTo>
                  <a:lnTo>
                    <a:pt x="4541901" y="0"/>
                  </a:lnTo>
                  <a:lnTo>
                    <a:pt x="4590407" y="9786"/>
                  </a:lnTo>
                  <a:lnTo>
                    <a:pt x="4630007" y="36480"/>
                  </a:lnTo>
                  <a:lnTo>
                    <a:pt x="4656701" y="76080"/>
                  </a:lnTo>
                  <a:lnTo>
                    <a:pt x="4666488" y="124587"/>
                  </a:lnTo>
                  <a:lnTo>
                    <a:pt x="4666488" y="1993773"/>
                  </a:lnTo>
                  <a:lnTo>
                    <a:pt x="4656701" y="2042279"/>
                  </a:lnTo>
                  <a:lnTo>
                    <a:pt x="4630007" y="2081879"/>
                  </a:lnTo>
                  <a:lnTo>
                    <a:pt x="4590407" y="2108573"/>
                  </a:lnTo>
                  <a:lnTo>
                    <a:pt x="4541901" y="2118360"/>
                  </a:lnTo>
                  <a:lnTo>
                    <a:pt x="124536" y="2118360"/>
                  </a:lnTo>
                  <a:lnTo>
                    <a:pt x="76059" y="2108573"/>
                  </a:lnTo>
                  <a:lnTo>
                    <a:pt x="36474" y="2081879"/>
                  </a:lnTo>
                  <a:lnTo>
                    <a:pt x="9786" y="2042279"/>
                  </a:lnTo>
                  <a:lnTo>
                    <a:pt x="0" y="1993773"/>
                  </a:lnTo>
                  <a:lnTo>
                    <a:pt x="0" y="124587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36712" y="3675871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1016304" y="1102613"/>
            <a:ext cx="231902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10" dirty="0">
                <a:solidFill>
                  <a:srgbClr val="40689A"/>
                </a:solidFill>
              </a:rPr>
              <a:t>РАЗРАБОТАНЫ: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77900" y="1757934"/>
            <a:ext cx="4858385" cy="35382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8890">
              <a:lnSpc>
                <a:spcPct val="100400"/>
              </a:lnSpc>
              <a:spcBef>
                <a:spcPts val="90"/>
              </a:spcBef>
            </a:pPr>
            <a:r>
              <a:rPr sz="1800" dirty="0">
                <a:latin typeface="Arial Black"/>
                <a:cs typeface="Arial Black"/>
              </a:rPr>
              <a:t>НЕДОПУСТИМ</a:t>
            </a:r>
            <a:r>
              <a:rPr sz="1800" spc="-25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ОТКАЗ</a:t>
            </a:r>
            <a:r>
              <a:rPr sz="1800" spc="-80" dirty="0">
                <a:latin typeface="Arial Black"/>
                <a:cs typeface="Arial Black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переводе</a:t>
            </a:r>
            <a:r>
              <a:rPr sz="1800" spc="-90" dirty="0">
                <a:latin typeface="Microsoft Sans Serif"/>
                <a:cs typeface="Microsoft Sans Serif"/>
              </a:rPr>
              <a:t> </a:t>
            </a:r>
            <a:r>
              <a:rPr sz="1800" spc="-50" dirty="0">
                <a:latin typeface="Microsoft Sans Serif"/>
                <a:cs typeface="Microsoft Sans Serif"/>
              </a:rPr>
              <a:t>в </a:t>
            </a:r>
            <a:r>
              <a:rPr sz="1800" dirty="0">
                <a:latin typeface="Microsoft Sans Serif"/>
                <a:cs typeface="Microsoft Sans Serif"/>
              </a:rPr>
              <a:t>старшие</a:t>
            </a:r>
            <a:r>
              <a:rPr sz="1800" spc="-7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классы</a:t>
            </a:r>
            <a:r>
              <a:rPr sz="1800" spc="-9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обучающихся,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окончивших</a:t>
            </a:r>
            <a:r>
              <a:rPr sz="1800" spc="-65" dirty="0">
                <a:latin typeface="Microsoft Sans Serif"/>
                <a:cs typeface="Microsoft Sans Serif"/>
              </a:rPr>
              <a:t> </a:t>
            </a:r>
            <a:r>
              <a:rPr sz="1800" spc="-50" dirty="0">
                <a:latin typeface="Microsoft Sans Serif"/>
                <a:cs typeface="Microsoft Sans Serif"/>
              </a:rPr>
              <a:t>9 </a:t>
            </a:r>
            <a:r>
              <a:rPr sz="1800" dirty="0">
                <a:latin typeface="Microsoft Sans Serif"/>
                <a:cs typeface="Microsoft Sans Serif"/>
              </a:rPr>
              <a:t>класс,</a:t>
            </a:r>
            <a:r>
              <a:rPr sz="1800" spc="-7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но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не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прошедших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индивидуальный </a:t>
            </a:r>
            <a:r>
              <a:rPr sz="1800" dirty="0">
                <a:latin typeface="Microsoft Sans Serif"/>
                <a:cs typeface="Microsoft Sans Serif"/>
              </a:rPr>
              <a:t>отбор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10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класс</a:t>
            </a:r>
            <a:r>
              <a:rPr sz="1800" spc="-5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с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углубленным</a:t>
            </a:r>
            <a:r>
              <a:rPr sz="1800" spc="1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изучением отдельных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учебных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предметов</a:t>
            </a:r>
            <a:r>
              <a:rPr sz="1800" spc="-6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или</a:t>
            </a:r>
            <a:r>
              <a:rPr sz="1800" spc="-70" dirty="0">
                <a:latin typeface="Microsoft Sans Serif"/>
                <a:cs typeface="Microsoft Sans Serif"/>
              </a:rPr>
              <a:t> </a:t>
            </a:r>
            <a:r>
              <a:rPr sz="1800" spc="-25" dirty="0">
                <a:latin typeface="Microsoft Sans Serif"/>
                <a:cs typeface="Microsoft Sans Serif"/>
              </a:rPr>
              <a:t>не </a:t>
            </a:r>
            <a:r>
              <a:rPr sz="1800" spc="-10" dirty="0">
                <a:latin typeface="Microsoft Sans Serif"/>
                <a:cs typeface="Microsoft Sans Serif"/>
              </a:rPr>
              <a:t>поступивших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2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профессиональные </a:t>
            </a:r>
            <a:r>
              <a:rPr sz="1800" spc="-25" dirty="0">
                <a:latin typeface="Microsoft Sans Serif"/>
                <a:cs typeface="Microsoft Sans Serif"/>
              </a:rPr>
              <a:t>образовательные</a:t>
            </a:r>
            <a:r>
              <a:rPr sz="1800" spc="2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учреждения</a:t>
            </a:r>
            <a:endParaRPr sz="18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735"/>
              </a:spcBef>
            </a:pPr>
            <a:endParaRPr sz="1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Black"/>
                <a:cs typeface="Arial Black"/>
              </a:rPr>
              <a:t>НЕОБХОДИМО</a:t>
            </a:r>
            <a:r>
              <a:rPr sz="1800" spc="-75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ПРИНЯТЬ</a:t>
            </a:r>
            <a:endParaRPr sz="18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Black"/>
                <a:cs typeface="Arial Black"/>
              </a:rPr>
              <a:t>ИСЧЕРПЫВАЮЩИЕ</a:t>
            </a:r>
            <a:r>
              <a:rPr sz="1800" spc="-70" dirty="0">
                <a:latin typeface="Arial Black"/>
                <a:cs typeface="Arial Black"/>
              </a:rPr>
              <a:t> </a:t>
            </a:r>
            <a:r>
              <a:rPr sz="1800" spc="-20" dirty="0">
                <a:latin typeface="Arial Black"/>
                <a:cs typeface="Arial Black"/>
              </a:rPr>
              <a:t>МЕРЫ</a:t>
            </a:r>
            <a:endParaRPr sz="18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75"/>
              </a:spcBef>
            </a:pPr>
            <a:r>
              <a:rPr sz="1800" dirty="0">
                <a:latin typeface="Microsoft Sans Serif"/>
                <a:cs typeface="Microsoft Sans Serif"/>
              </a:rPr>
              <a:t>по</a:t>
            </a:r>
            <a:r>
              <a:rPr sz="1800" spc="-95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обеспечению</a:t>
            </a:r>
            <a:r>
              <a:rPr sz="1800" spc="-9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охвата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обучением</a:t>
            </a:r>
            <a:endParaRPr sz="1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sz="1800" spc="-25" dirty="0">
                <a:latin typeface="Microsoft Sans Serif"/>
                <a:cs typeface="Microsoft Sans Serif"/>
              </a:rPr>
              <a:t>выпускников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9</a:t>
            </a:r>
            <a:r>
              <a:rPr sz="1800" spc="1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классов</a:t>
            </a:r>
            <a:endParaRPr sz="1800">
              <a:latin typeface="Microsoft Sans Serif"/>
              <a:cs typeface="Microsoft Sans Serif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11841480" y="1283208"/>
            <a:ext cx="262255" cy="3310254"/>
          </a:xfrm>
          <a:prstGeom prst="rect">
            <a:avLst/>
          </a:prstGeom>
          <a:solidFill>
            <a:srgbClr val="2C4788"/>
          </a:solidFill>
        </p:spPr>
        <p:txBody>
          <a:bodyPr vert="vert270" wrap="square" lIns="0" tIns="41275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32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8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6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808081" y="545986"/>
            <a:ext cx="326330" cy="670201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11835383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441541" y="1682495"/>
            <a:ext cx="5581650" cy="2118360"/>
            <a:chOff x="441541" y="1682495"/>
            <a:chExt cx="5581650" cy="2118360"/>
          </a:xfrm>
        </p:grpSpPr>
        <p:sp>
          <p:nvSpPr>
            <p:cNvPr id="10" name="object 10"/>
            <p:cNvSpPr/>
            <p:nvPr/>
          </p:nvSpPr>
          <p:spPr>
            <a:xfrm>
              <a:off x="819912" y="1688591"/>
              <a:ext cx="5196840" cy="2106295"/>
            </a:xfrm>
            <a:custGeom>
              <a:avLst/>
              <a:gdLst/>
              <a:ahLst/>
              <a:cxnLst/>
              <a:rect l="l" t="t" r="r" b="b"/>
              <a:pathLst>
                <a:path w="5196840" h="2106295">
                  <a:moveTo>
                    <a:pt x="0" y="123825"/>
                  </a:moveTo>
                  <a:lnTo>
                    <a:pt x="9730" y="75652"/>
                  </a:lnTo>
                  <a:lnTo>
                    <a:pt x="36266" y="36290"/>
                  </a:lnTo>
                  <a:lnTo>
                    <a:pt x="75625" y="9739"/>
                  </a:lnTo>
                  <a:lnTo>
                    <a:pt x="123825" y="0"/>
                  </a:lnTo>
                  <a:lnTo>
                    <a:pt x="5073015" y="0"/>
                  </a:lnTo>
                  <a:lnTo>
                    <a:pt x="5121187" y="9739"/>
                  </a:lnTo>
                  <a:lnTo>
                    <a:pt x="5160549" y="36290"/>
                  </a:lnTo>
                  <a:lnTo>
                    <a:pt x="5187100" y="75652"/>
                  </a:lnTo>
                  <a:lnTo>
                    <a:pt x="5196840" y="123825"/>
                  </a:lnTo>
                  <a:lnTo>
                    <a:pt x="5196840" y="1982343"/>
                  </a:lnTo>
                  <a:lnTo>
                    <a:pt x="5187100" y="2030515"/>
                  </a:lnTo>
                  <a:lnTo>
                    <a:pt x="5160549" y="2069877"/>
                  </a:lnTo>
                  <a:lnTo>
                    <a:pt x="5121187" y="2096428"/>
                  </a:lnTo>
                  <a:lnTo>
                    <a:pt x="5073015" y="2106168"/>
                  </a:lnTo>
                  <a:lnTo>
                    <a:pt x="123825" y="2106168"/>
                  </a:lnTo>
                  <a:lnTo>
                    <a:pt x="75625" y="2096428"/>
                  </a:lnTo>
                  <a:lnTo>
                    <a:pt x="36266" y="2069877"/>
                  </a:lnTo>
                  <a:lnTo>
                    <a:pt x="9730" y="2030515"/>
                  </a:lnTo>
                  <a:lnTo>
                    <a:pt x="0" y="1982343"/>
                  </a:lnTo>
                  <a:lnTo>
                    <a:pt x="0" y="123825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58048" y="2221975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478117" y="4026408"/>
            <a:ext cx="5544820" cy="1670685"/>
            <a:chOff x="478117" y="4026408"/>
            <a:chExt cx="5544820" cy="1670685"/>
          </a:xfrm>
        </p:grpSpPr>
        <p:sp>
          <p:nvSpPr>
            <p:cNvPr id="13" name="object 13"/>
            <p:cNvSpPr/>
            <p:nvPr/>
          </p:nvSpPr>
          <p:spPr>
            <a:xfrm>
              <a:off x="819912" y="4032504"/>
              <a:ext cx="5196840" cy="1658620"/>
            </a:xfrm>
            <a:custGeom>
              <a:avLst/>
              <a:gdLst/>
              <a:ahLst/>
              <a:cxnLst/>
              <a:rect l="l" t="t" r="r" b="b"/>
              <a:pathLst>
                <a:path w="5196840" h="1658620">
                  <a:moveTo>
                    <a:pt x="0" y="97536"/>
                  </a:moveTo>
                  <a:lnTo>
                    <a:pt x="7661" y="59578"/>
                  </a:lnTo>
                  <a:lnTo>
                    <a:pt x="28554" y="28575"/>
                  </a:lnTo>
                  <a:lnTo>
                    <a:pt x="59541" y="7667"/>
                  </a:lnTo>
                  <a:lnTo>
                    <a:pt x="97485" y="0"/>
                  </a:lnTo>
                  <a:lnTo>
                    <a:pt x="5099304" y="0"/>
                  </a:lnTo>
                  <a:lnTo>
                    <a:pt x="5137261" y="7667"/>
                  </a:lnTo>
                  <a:lnTo>
                    <a:pt x="5168265" y="28575"/>
                  </a:lnTo>
                  <a:lnTo>
                    <a:pt x="5189172" y="59578"/>
                  </a:lnTo>
                  <a:lnTo>
                    <a:pt x="5196840" y="97536"/>
                  </a:lnTo>
                  <a:lnTo>
                    <a:pt x="5196840" y="1560626"/>
                  </a:lnTo>
                  <a:lnTo>
                    <a:pt x="5189172" y="1598570"/>
                  </a:lnTo>
                  <a:lnTo>
                    <a:pt x="5168265" y="1629557"/>
                  </a:lnTo>
                  <a:lnTo>
                    <a:pt x="5137261" y="1650450"/>
                  </a:lnTo>
                  <a:lnTo>
                    <a:pt x="5099304" y="1658112"/>
                  </a:lnTo>
                  <a:lnTo>
                    <a:pt x="97485" y="1658112"/>
                  </a:lnTo>
                  <a:lnTo>
                    <a:pt x="59541" y="1650450"/>
                  </a:lnTo>
                  <a:lnTo>
                    <a:pt x="28554" y="1629557"/>
                  </a:lnTo>
                  <a:lnTo>
                    <a:pt x="7661" y="1598570"/>
                  </a:lnTo>
                  <a:lnTo>
                    <a:pt x="0" y="1560626"/>
                  </a:lnTo>
                  <a:lnTo>
                    <a:pt x="0" y="97536"/>
                  </a:lnTo>
                  <a:close/>
                </a:path>
              </a:pathLst>
            </a:custGeom>
            <a:ln w="12191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94624" y="4364719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120384" y="1453895"/>
            <a:ext cx="5608320" cy="4197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3"/>
          <p:cNvGrpSpPr/>
          <p:nvPr/>
        </p:nvGrpSpPr>
        <p:grpSpPr>
          <a:xfrm>
            <a:off x="0" y="381000"/>
            <a:ext cx="960119" cy="1012190"/>
            <a:chOff x="0" y="344712"/>
            <a:chExt cx="960119" cy="1012190"/>
          </a:xfrm>
        </p:grpSpPr>
        <p:pic>
          <p:nvPicPr>
            <p:cNvPr id="3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4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5" name="object 12"/>
          <p:cNvSpPr txBox="1"/>
          <p:nvPr/>
        </p:nvSpPr>
        <p:spPr>
          <a:xfrm>
            <a:off x="979168" y="361950"/>
            <a:ext cx="3745231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1600" dirty="0" smtClean="0">
                <a:solidFill>
                  <a:srgbClr val="40689A"/>
                </a:solidFill>
                <a:latin typeface="Arial Black"/>
                <a:cs typeface="Arial Black"/>
              </a:rPr>
              <a:t>НОВАЯ ЕДИНАЯ ШКОЛЬНАЯ ФОРМА</a:t>
            </a:r>
            <a:endParaRPr sz="1600" dirty="0">
              <a:latin typeface="Arial Black"/>
              <a:cs typeface="Arial Black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90" y="1295400"/>
            <a:ext cx="3198400" cy="48006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295400"/>
            <a:ext cx="3192054" cy="479107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7089" y="1309686"/>
            <a:ext cx="3314700" cy="478631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4" t="32164" r="20263" b="9300"/>
          <a:stretch/>
        </p:blipFill>
        <p:spPr>
          <a:xfrm>
            <a:off x="10666823" y="1309686"/>
            <a:ext cx="1077495" cy="18288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4" t="31707" r="20263" b="9757"/>
          <a:stretch/>
        </p:blipFill>
        <p:spPr>
          <a:xfrm>
            <a:off x="10666823" y="3276600"/>
            <a:ext cx="1077495" cy="182880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4" t="50761" r="20263" b="21953"/>
          <a:stretch/>
        </p:blipFill>
        <p:spPr>
          <a:xfrm>
            <a:off x="10666824" y="5243514"/>
            <a:ext cx="1077495" cy="852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93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0" y="344712"/>
            <a:ext cx="960119" cy="1012190"/>
            <a:chOff x="0" y="344712"/>
            <a:chExt cx="960119" cy="10121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44712"/>
              <a:ext cx="815980" cy="57366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1103"/>
              <a:ext cx="960119" cy="905256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781608" y="1426844"/>
            <a:ext cx="4984750" cy="41827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0600"/>
              </a:lnSpc>
              <a:spcBef>
                <a:spcPts val="95"/>
              </a:spcBef>
            </a:pPr>
            <a:r>
              <a:rPr sz="1600" dirty="0">
                <a:latin typeface="Arial Black"/>
                <a:cs typeface="Arial Black"/>
              </a:rPr>
              <a:t>2025</a:t>
            </a:r>
            <a:r>
              <a:rPr sz="1600" spc="-8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ГОД</a:t>
            </a:r>
            <a:r>
              <a:rPr sz="1600" spc="-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ОБЪЯВЛЕН</a:t>
            </a:r>
            <a:r>
              <a:rPr sz="1600" spc="-3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ГОДОМ</a:t>
            </a:r>
            <a:r>
              <a:rPr sz="1600" spc="-4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ЗАЩИТНИКА </a:t>
            </a:r>
            <a:r>
              <a:rPr sz="1600" dirty="0">
                <a:latin typeface="Arial Black"/>
                <a:cs typeface="Arial Black"/>
              </a:rPr>
              <a:t>ОТЕЧЕСТВА</a:t>
            </a:r>
            <a:r>
              <a:rPr sz="1600" spc="-3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И</a:t>
            </a:r>
            <a:r>
              <a:rPr sz="1600" spc="-2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80-</a:t>
            </a:r>
            <a:r>
              <a:rPr sz="1600" dirty="0">
                <a:latin typeface="Arial Black"/>
                <a:cs typeface="Arial Black"/>
              </a:rPr>
              <a:t>ЛЕТИЯ</a:t>
            </a:r>
            <a:r>
              <a:rPr sz="1600" spc="-8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ПОБЕДЫ</a:t>
            </a:r>
            <a:r>
              <a:rPr sz="1600" spc="-45" dirty="0">
                <a:latin typeface="Arial Black"/>
                <a:cs typeface="Arial Black"/>
              </a:rPr>
              <a:t> </a:t>
            </a:r>
            <a:r>
              <a:rPr sz="1600" spc="-50" dirty="0">
                <a:latin typeface="Arial Black"/>
                <a:cs typeface="Arial Black"/>
              </a:rPr>
              <a:t>В </a:t>
            </a:r>
            <a:r>
              <a:rPr sz="1600" dirty="0">
                <a:latin typeface="Arial Black"/>
                <a:cs typeface="Arial Black"/>
              </a:rPr>
              <a:t>ВЕЛИКОЙ</a:t>
            </a:r>
            <a:r>
              <a:rPr sz="1600" spc="-6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ОТЕЧЕСТВЕННОЙ</a:t>
            </a:r>
            <a:r>
              <a:rPr sz="1600" spc="-8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ВОЙНЕ</a:t>
            </a:r>
            <a:r>
              <a:rPr sz="1600" spc="-10" dirty="0">
                <a:latin typeface="Microsoft Sans Serif"/>
                <a:cs typeface="Microsoft Sans Serif"/>
              </a:rPr>
              <a:t>,</a:t>
            </a:r>
            <a:endParaRPr sz="1600">
              <a:latin typeface="Microsoft Sans Serif"/>
              <a:cs typeface="Microsoft Sans Serif"/>
            </a:endParaRPr>
          </a:p>
          <a:p>
            <a:pPr marL="12700" marR="216535">
              <a:lnSpc>
                <a:spcPct val="100000"/>
              </a:lnSpc>
              <a:spcBef>
                <a:spcPts val="50"/>
              </a:spcBef>
            </a:pPr>
            <a:r>
              <a:rPr sz="1600" dirty="0">
                <a:latin typeface="Microsoft Sans Serif"/>
                <a:cs typeface="Microsoft Sans Serif"/>
              </a:rPr>
              <a:t>в</a:t>
            </a:r>
            <a:r>
              <a:rPr sz="1600" spc="-2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рамках</a:t>
            </a:r>
            <a:r>
              <a:rPr sz="1600" spc="-5" dirty="0">
                <a:latin typeface="Microsoft Sans Serif"/>
                <a:cs typeface="Microsoft Sans Serif"/>
              </a:rPr>
              <a:t> </a:t>
            </a:r>
            <a:r>
              <a:rPr sz="1600" spc="-25" dirty="0">
                <a:latin typeface="Microsoft Sans Serif"/>
                <a:cs typeface="Microsoft Sans Serif"/>
              </a:rPr>
              <a:t>которого</a:t>
            </a:r>
            <a:r>
              <a:rPr sz="1600" spc="-3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по</a:t>
            </a:r>
            <a:r>
              <a:rPr sz="1600" spc="-4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линии</a:t>
            </a:r>
            <a:r>
              <a:rPr sz="1600" spc="2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системы</a:t>
            </a:r>
            <a:r>
              <a:rPr sz="1600" spc="-6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образования </a:t>
            </a:r>
            <a:r>
              <a:rPr sz="1600" dirty="0">
                <a:latin typeface="Microsoft Sans Serif"/>
                <a:cs typeface="Microsoft Sans Serif"/>
              </a:rPr>
              <a:t>в</a:t>
            </a:r>
            <a:r>
              <a:rPr sz="1600" spc="-5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течение</a:t>
            </a:r>
            <a:r>
              <a:rPr sz="1600" spc="-4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прошлого</a:t>
            </a:r>
            <a:r>
              <a:rPr sz="1600" spc="-6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учебного</a:t>
            </a:r>
            <a:r>
              <a:rPr sz="1600" spc="-4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года</a:t>
            </a:r>
            <a:r>
              <a:rPr sz="1600" spc="-5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проводились масштабные</a:t>
            </a:r>
            <a:r>
              <a:rPr sz="1600" spc="-8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мероприятия,</a:t>
            </a:r>
            <a:r>
              <a:rPr sz="1600" spc="-2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направленные</a:t>
            </a:r>
            <a:r>
              <a:rPr sz="1600" spc="-35" dirty="0">
                <a:latin typeface="Microsoft Sans Serif"/>
                <a:cs typeface="Microsoft Sans Serif"/>
              </a:rPr>
              <a:t> </a:t>
            </a:r>
            <a:r>
              <a:rPr sz="1600" spc="-25" dirty="0">
                <a:latin typeface="Microsoft Sans Serif"/>
                <a:cs typeface="Microsoft Sans Serif"/>
              </a:rPr>
              <a:t>на </a:t>
            </a:r>
            <a:r>
              <a:rPr sz="1600" dirty="0">
                <a:latin typeface="Microsoft Sans Serif"/>
                <a:cs typeface="Microsoft Sans Serif"/>
              </a:rPr>
              <a:t>обучение</a:t>
            </a:r>
            <a:r>
              <a:rPr sz="1600" spc="-7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детей</a:t>
            </a:r>
            <a:r>
              <a:rPr sz="1600" spc="-6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и</a:t>
            </a:r>
            <a:r>
              <a:rPr sz="1600" spc="-7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молодёжи</a:t>
            </a:r>
            <a:r>
              <a:rPr sz="1600" spc="-8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истории</a:t>
            </a:r>
            <a:r>
              <a:rPr sz="1600" spc="-5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страны, воспитание</a:t>
            </a:r>
            <a:r>
              <a:rPr sz="1600" spc="-1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в</a:t>
            </a:r>
            <a:r>
              <a:rPr sz="1600" spc="-2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духе</a:t>
            </a:r>
            <a:r>
              <a:rPr sz="1600" spc="10" dirty="0">
                <a:latin typeface="Microsoft Sans Serif"/>
                <a:cs typeface="Microsoft Sans Serif"/>
              </a:rPr>
              <a:t> </a:t>
            </a:r>
            <a:r>
              <a:rPr sz="1600" spc="-20" dirty="0">
                <a:latin typeface="Microsoft Sans Serif"/>
                <a:cs typeface="Microsoft Sans Serif"/>
              </a:rPr>
              <a:t>патриотизма</a:t>
            </a:r>
            <a:r>
              <a:rPr sz="1600" spc="-4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и</a:t>
            </a:r>
            <a:r>
              <a:rPr sz="1600" spc="-2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уважения</a:t>
            </a:r>
            <a:endParaRPr sz="16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latin typeface="Microsoft Sans Serif"/>
                <a:cs typeface="Microsoft Sans Serif"/>
              </a:rPr>
              <a:t>к</a:t>
            </a:r>
            <a:r>
              <a:rPr sz="1600" spc="-7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героям</a:t>
            </a:r>
            <a:r>
              <a:rPr sz="1600" spc="-8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войны.</a:t>
            </a:r>
            <a:endParaRPr sz="16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16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50"/>
              </a:spcBef>
            </a:pPr>
            <a:endParaRPr sz="1600">
              <a:latin typeface="Microsoft Sans Serif"/>
              <a:cs typeface="Microsoft Sans Serif"/>
            </a:endParaRPr>
          </a:p>
          <a:p>
            <a:pPr marL="12700" marR="233045" indent="8890">
              <a:lnSpc>
                <a:spcPct val="100000"/>
              </a:lnSpc>
            </a:pPr>
            <a:r>
              <a:rPr sz="1600" dirty="0">
                <a:latin typeface="Arial Black"/>
                <a:cs typeface="Arial Black"/>
              </a:rPr>
              <a:t>УЧАСТИЕ</a:t>
            </a:r>
            <a:r>
              <a:rPr sz="1600" spc="-4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ОБУЧАЮЩИХСЯ</a:t>
            </a:r>
            <a:r>
              <a:rPr sz="1600" spc="-7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В</a:t>
            </a:r>
            <a:r>
              <a:rPr sz="1600" spc="-10" dirty="0">
                <a:latin typeface="Arial Black"/>
                <a:cs typeface="Arial Black"/>
              </a:rPr>
              <a:t> ПАМЯТНЫХ </a:t>
            </a:r>
            <a:r>
              <a:rPr sz="1600" dirty="0">
                <a:latin typeface="Arial Black"/>
                <a:cs typeface="Arial Black"/>
              </a:rPr>
              <a:t>МЕРОПРИЯТИЯХ</a:t>
            </a:r>
            <a:r>
              <a:rPr sz="1600" spc="-5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И</a:t>
            </a:r>
            <a:r>
              <a:rPr sz="1600" spc="-20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АКЦИЯХ</a:t>
            </a:r>
            <a:r>
              <a:rPr sz="1600" spc="-5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80-</a:t>
            </a:r>
            <a:r>
              <a:rPr sz="1600" spc="-10" dirty="0">
                <a:latin typeface="Arial Black"/>
                <a:cs typeface="Arial Black"/>
              </a:rPr>
              <a:t>ЛЕТИЯ </a:t>
            </a:r>
            <a:r>
              <a:rPr sz="1600" dirty="0">
                <a:latin typeface="Arial Black"/>
                <a:cs typeface="Arial Black"/>
              </a:rPr>
              <a:t>ПОБЕДЫ</a:t>
            </a:r>
            <a:r>
              <a:rPr sz="1600" spc="-35" dirty="0">
                <a:latin typeface="Arial Black"/>
                <a:cs typeface="Arial Black"/>
              </a:rPr>
              <a:t> </a:t>
            </a:r>
            <a:r>
              <a:rPr sz="1600" dirty="0">
                <a:latin typeface="Arial Black"/>
                <a:cs typeface="Arial Black"/>
              </a:rPr>
              <a:t>ВЕЛИКОЙ</a:t>
            </a:r>
            <a:r>
              <a:rPr sz="1600" spc="-40" dirty="0">
                <a:latin typeface="Arial Black"/>
                <a:cs typeface="Arial Black"/>
              </a:rPr>
              <a:t> </a:t>
            </a:r>
            <a:r>
              <a:rPr sz="1600" spc="-10" dirty="0">
                <a:latin typeface="Arial Black"/>
                <a:cs typeface="Arial Black"/>
              </a:rPr>
              <a:t>ОТЕЧЕСТВЕННОЙ</a:t>
            </a:r>
            <a:endParaRPr sz="1600">
              <a:latin typeface="Arial Black"/>
              <a:cs typeface="Arial Black"/>
            </a:endParaRPr>
          </a:p>
          <a:p>
            <a:pPr marL="12700" marR="228600">
              <a:lnSpc>
                <a:spcPct val="101299"/>
              </a:lnSpc>
            </a:pPr>
            <a:r>
              <a:rPr sz="1600" dirty="0">
                <a:latin typeface="Arial Black"/>
                <a:cs typeface="Arial Black"/>
              </a:rPr>
              <a:t>ВОЙНЫ</a:t>
            </a:r>
            <a:r>
              <a:rPr sz="1600" spc="-55" dirty="0">
                <a:latin typeface="Arial Black"/>
                <a:cs typeface="Arial Black"/>
              </a:rPr>
              <a:t> </a:t>
            </a:r>
            <a:r>
              <a:rPr sz="1600" spc="415" dirty="0">
                <a:latin typeface="Microsoft Sans Serif"/>
                <a:cs typeface="Microsoft Sans Serif"/>
              </a:rPr>
              <a:t>–</a:t>
            </a:r>
            <a:r>
              <a:rPr sz="1600" spc="-1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важный</a:t>
            </a:r>
            <a:r>
              <a:rPr sz="1600" spc="-3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элемент</a:t>
            </a:r>
            <a:r>
              <a:rPr sz="1600" spc="-2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воспитания,</a:t>
            </a:r>
            <a:r>
              <a:rPr sz="1600" spc="-2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который </a:t>
            </a:r>
            <a:r>
              <a:rPr sz="1600" spc="-20" dirty="0">
                <a:latin typeface="Microsoft Sans Serif"/>
                <a:cs typeface="Microsoft Sans Serif"/>
              </a:rPr>
              <a:t>помогает</a:t>
            </a:r>
            <a:r>
              <a:rPr sz="1600" spc="-50" dirty="0">
                <a:latin typeface="Microsoft Sans Serif"/>
                <a:cs typeface="Microsoft Sans Serif"/>
              </a:rPr>
              <a:t> </a:t>
            </a:r>
            <a:r>
              <a:rPr sz="1600" spc="-20" dirty="0">
                <a:latin typeface="Microsoft Sans Serif"/>
                <a:cs typeface="Microsoft Sans Serif"/>
              </a:rPr>
              <a:t>молодежи</a:t>
            </a:r>
            <a:r>
              <a:rPr sz="1600" spc="-6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понять</a:t>
            </a:r>
            <a:r>
              <a:rPr sz="1600" spc="-5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цену</a:t>
            </a:r>
            <a:r>
              <a:rPr sz="1600" spc="-25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мира,</a:t>
            </a:r>
            <a:r>
              <a:rPr sz="1600" spc="-4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уважать </a:t>
            </a:r>
            <a:r>
              <a:rPr sz="1600" spc="-20" dirty="0">
                <a:latin typeface="Microsoft Sans Serif"/>
                <a:cs typeface="Microsoft Sans Serif"/>
              </a:rPr>
              <a:t>героизм</a:t>
            </a:r>
            <a:r>
              <a:rPr sz="1600" spc="-5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и</a:t>
            </a:r>
            <a:r>
              <a:rPr sz="1600" spc="-45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продолжить</a:t>
            </a:r>
            <a:r>
              <a:rPr sz="1600" spc="-60" dirty="0">
                <a:latin typeface="Microsoft Sans Serif"/>
                <a:cs typeface="Microsoft Sans Serif"/>
              </a:rPr>
              <a:t> </a:t>
            </a:r>
            <a:r>
              <a:rPr sz="1600" dirty="0">
                <a:latin typeface="Microsoft Sans Serif"/>
                <a:cs typeface="Microsoft Sans Serif"/>
              </a:rPr>
              <a:t>традиции</a:t>
            </a:r>
            <a:r>
              <a:rPr sz="1600" spc="-30" dirty="0">
                <a:latin typeface="Microsoft Sans Serif"/>
                <a:cs typeface="Microsoft Sans Serif"/>
              </a:rPr>
              <a:t> </a:t>
            </a:r>
            <a:r>
              <a:rPr sz="1600" spc="-10" dirty="0">
                <a:latin typeface="Microsoft Sans Serif"/>
                <a:cs typeface="Microsoft Sans Serif"/>
              </a:rPr>
              <a:t>памяти</a:t>
            </a:r>
            <a:endParaRPr sz="1600">
              <a:latin typeface="Microsoft Sans Serif"/>
              <a:cs typeface="Microsoft Sans Serif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203797" y="3944111"/>
            <a:ext cx="5669915" cy="1826260"/>
            <a:chOff x="203797" y="3944111"/>
            <a:chExt cx="5669915" cy="1826260"/>
          </a:xfrm>
        </p:grpSpPr>
        <p:sp>
          <p:nvSpPr>
            <p:cNvPr id="9" name="object 9"/>
            <p:cNvSpPr/>
            <p:nvPr/>
          </p:nvSpPr>
          <p:spPr>
            <a:xfrm>
              <a:off x="220304" y="4611607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03504" y="3950207"/>
              <a:ext cx="5264150" cy="1813560"/>
            </a:xfrm>
            <a:custGeom>
              <a:avLst/>
              <a:gdLst/>
              <a:ahLst/>
              <a:cxnLst/>
              <a:rect l="l" t="t" r="r" b="b"/>
              <a:pathLst>
                <a:path w="5264150" h="1813560">
                  <a:moveTo>
                    <a:pt x="0" y="106680"/>
                  </a:moveTo>
                  <a:lnTo>
                    <a:pt x="8379" y="65151"/>
                  </a:lnTo>
                  <a:lnTo>
                    <a:pt x="31229" y="31242"/>
                  </a:lnTo>
                  <a:lnTo>
                    <a:pt x="65118" y="8382"/>
                  </a:lnTo>
                  <a:lnTo>
                    <a:pt x="106616" y="0"/>
                  </a:lnTo>
                  <a:lnTo>
                    <a:pt x="5157216" y="0"/>
                  </a:lnTo>
                  <a:lnTo>
                    <a:pt x="5198745" y="8382"/>
                  </a:lnTo>
                  <a:lnTo>
                    <a:pt x="5232654" y="31242"/>
                  </a:lnTo>
                  <a:lnTo>
                    <a:pt x="5255514" y="65151"/>
                  </a:lnTo>
                  <a:lnTo>
                    <a:pt x="5263896" y="106680"/>
                  </a:lnTo>
                  <a:lnTo>
                    <a:pt x="5263896" y="1706943"/>
                  </a:lnTo>
                  <a:lnTo>
                    <a:pt x="5255514" y="1748441"/>
                  </a:lnTo>
                  <a:lnTo>
                    <a:pt x="5232654" y="1782330"/>
                  </a:lnTo>
                  <a:lnTo>
                    <a:pt x="5198745" y="1805180"/>
                  </a:lnTo>
                  <a:lnTo>
                    <a:pt x="5157216" y="1813560"/>
                  </a:lnTo>
                  <a:lnTo>
                    <a:pt x="106616" y="1813560"/>
                  </a:lnTo>
                  <a:lnTo>
                    <a:pt x="65118" y="1805180"/>
                  </a:lnTo>
                  <a:lnTo>
                    <a:pt x="31229" y="1782330"/>
                  </a:lnTo>
                  <a:lnTo>
                    <a:pt x="8379" y="1748441"/>
                  </a:lnTo>
                  <a:lnTo>
                    <a:pt x="0" y="1706943"/>
                  </a:lnTo>
                  <a:lnTo>
                    <a:pt x="0" y="106680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200749" y="1304544"/>
            <a:ext cx="5673090" cy="2451100"/>
            <a:chOff x="200749" y="1304544"/>
            <a:chExt cx="5673090" cy="2451100"/>
          </a:xfrm>
        </p:grpSpPr>
        <p:sp>
          <p:nvSpPr>
            <p:cNvPr id="12" name="object 12"/>
            <p:cNvSpPr/>
            <p:nvPr/>
          </p:nvSpPr>
          <p:spPr>
            <a:xfrm>
              <a:off x="591312" y="1310640"/>
              <a:ext cx="5276215" cy="2438400"/>
            </a:xfrm>
            <a:custGeom>
              <a:avLst/>
              <a:gdLst/>
              <a:ahLst/>
              <a:cxnLst/>
              <a:rect l="l" t="t" r="r" b="b"/>
              <a:pathLst>
                <a:path w="5276215" h="2438400">
                  <a:moveTo>
                    <a:pt x="0" y="143383"/>
                  </a:moveTo>
                  <a:lnTo>
                    <a:pt x="7308" y="98039"/>
                  </a:lnTo>
                  <a:lnTo>
                    <a:pt x="27660" y="58677"/>
                  </a:lnTo>
                  <a:lnTo>
                    <a:pt x="58693" y="27647"/>
                  </a:lnTo>
                  <a:lnTo>
                    <a:pt x="98046" y="7304"/>
                  </a:lnTo>
                  <a:lnTo>
                    <a:pt x="143357" y="0"/>
                  </a:lnTo>
                  <a:lnTo>
                    <a:pt x="5132705" y="0"/>
                  </a:lnTo>
                  <a:lnTo>
                    <a:pt x="5178048" y="7304"/>
                  </a:lnTo>
                  <a:lnTo>
                    <a:pt x="5217410" y="27647"/>
                  </a:lnTo>
                  <a:lnTo>
                    <a:pt x="5248440" y="58677"/>
                  </a:lnTo>
                  <a:lnTo>
                    <a:pt x="5268783" y="98039"/>
                  </a:lnTo>
                  <a:lnTo>
                    <a:pt x="5276088" y="143383"/>
                  </a:lnTo>
                  <a:lnTo>
                    <a:pt x="5276088" y="2295017"/>
                  </a:lnTo>
                  <a:lnTo>
                    <a:pt x="5268783" y="2340360"/>
                  </a:lnTo>
                  <a:lnTo>
                    <a:pt x="5248440" y="2379722"/>
                  </a:lnTo>
                  <a:lnTo>
                    <a:pt x="5217410" y="2410752"/>
                  </a:lnTo>
                  <a:lnTo>
                    <a:pt x="5178048" y="2431095"/>
                  </a:lnTo>
                  <a:lnTo>
                    <a:pt x="5132705" y="2438400"/>
                  </a:lnTo>
                  <a:lnTo>
                    <a:pt x="143357" y="2438400"/>
                  </a:lnTo>
                  <a:lnTo>
                    <a:pt x="98046" y="2431095"/>
                  </a:lnTo>
                  <a:lnTo>
                    <a:pt x="58693" y="2410752"/>
                  </a:lnTo>
                  <a:lnTo>
                    <a:pt x="27660" y="2379722"/>
                  </a:lnTo>
                  <a:lnTo>
                    <a:pt x="7308" y="2340360"/>
                  </a:lnTo>
                  <a:lnTo>
                    <a:pt x="0" y="2295017"/>
                  </a:lnTo>
                  <a:lnTo>
                    <a:pt x="0" y="143383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17256" y="2097007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1935968" y="1301496"/>
            <a:ext cx="169277" cy="3307079"/>
          </a:xfrm>
          <a:prstGeom prst="rect">
            <a:avLst/>
          </a:prstGeom>
          <a:solidFill>
            <a:srgbClr val="2C4788"/>
          </a:solidFill>
        </p:spPr>
        <p:txBody>
          <a:bodyPr vert="vert270" wrap="square" lIns="0" tIns="40640" rIns="0" bIns="0" rtlCol="0">
            <a:spAutoFit/>
          </a:bodyPr>
          <a:lstStyle/>
          <a:p>
            <a:pPr marL="133985" algn="ctr">
              <a:lnSpc>
                <a:spcPct val="100000"/>
              </a:lnSpc>
              <a:spcBef>
                <a:spcPts val="320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 dirty="0">
              <a:latin typeface="Arial Black"/>
              <a:cs typeface="Arial Black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1832335" y="18288"/>
            <a:ext cx="359664" cy="1283206"/>
            <a:chOff x="11832335" y="18288"/>
            <a:chExt cx="359664" cy="1283206"/>
          </a:xfrm>
        </p:grpSpPr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832335" y="487679"/>
              <a:ext cx="359664" cy="81381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1929872" y="18288"/>
              <a:ext cx="175374" cy="469900"/>
            </a:xfrm>
            <a:custGeom>
              <a:avLst/>
              <a:gdLst/>
              <a:ahLst/>
              <a:cxnLst/>
              <a:rect l="l" t="t" r="r" b="b"/>
              <a:pathLst>
                <a:path w="262254" h="469900">
                  <a:moveTo>
                    <a:pt x="262127" y="0"/>
                  </a:moveTo>
                  <a:lnTo>
                    <a:pt x="0" y="0"/>
                  </a:lnTo>
                  <a:lnTo>
                    <a:pt x="0" y="469392"/>
                  </a:lnTo>
                  <a:lnTo>
                    <a:pt x="262127" y="469392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2C47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4" r="-33" b="9040"/>
          <a:stretch/>
        </p:blipFill>
        <p:spPr>
          <a:xfrm>
            <a:off x="6250600" y="350031"/>
            <a:ext cx="5102397" cy="2892109"/>
          </a:xfrm>
          <a:prstGeom prst="rect">
            <a:avLst/>
          </a:prstGeom>
        </p:spPr>
      </p:pic>
      <p:sp>
        <p:nvSpPr>
          <p:cNvPr id="23" name="object 7"/>
          <p:cNvSpPr txBox="1"/>
          <p:nvPr/>
        </p:nvSpPr>
        <p:spPr>
          <a:xfrm>
            <a:off x="1645715" y="6096000"/>
            <a:ext cx="8540750" cy="338455"/>
          </a:xfrm>
          <a:prstGeom prst="rect">
            <a:avLst/>
          </a:prstGeom>
          <a:solidFill>
            <a:srgbClr val="AED9D0"/>
          </a:solidFill>
        </p:spPr>
        <p:txBody>
          <a:bodyPr vert="horz" wrap="square" lIns="0" tIns="43180" rIns="0" bIns="0" rtlCol="0">
            <a:spAutoFit/>
          </a:bodyPr>
          <a:lstStyle/>
          <a:p>
            <a:pPr marL="6985" algn="ctr">
              <a:lnSpc>
                <a:spcPct val="100000"/>
              </a:lnSpc>
              <a:spcBef>
                <a:spcPts val="340"/>
              </a:spcBef>
            </a:pPr>
            <a:r>
              <a:rPr sz="1600" b="1" i="1" spc="-10" dirty="0">
                <a:latin typeface="Arial"/>
                <a:cs typeface="Arial"/>
              </a:rPr>
              <a:t>Необходимо</a:t>
            </a:r>
            <a:r>
              <a:rPr sz="1600" b="1" i="1" spc="-6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эту</a:t>
            </a:r>
            <a:r>
              <a:rPr sz="1600" b="1" i="1" spc="-25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работу</a:t>
            </a:r>
            <a:r>
              <a:rPr sz="1600" b="1" i="1" spc="-40" dirty="0">
                <a:latin typeface="Arial"/>
                <a:cs typeface="Arial"/>
              </a:rPr>
              <a:t> </a:t>
            </a:r>
            <a:r>
              <a:rPr sz="1600" b="1" i="1" spc="-10" dirty="0">
                <a:latin typeface="Arial"/>
                <a:cs typeface="Arial"/>
              </a:rPr>
              <a:t>продолжить</a:t>
            </a:r>
            <a:r>
              <a:rPr sz="1600" b="1" i="1" spc="-10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и</a:t>
            </a:r>
            <a:r>
              <a:rPr sz="1600" b="1" i="1" spc="-15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в</a:t>
            </a:r>
            <a:r>
              <a:rPr sz="1600" b="1" i="1" spc="-5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новом</a:t>
            </a:r>
            <a:r>
              <a:rPr sz="1600" b="1" i="1" spc="-30" dirty="0">
                <a:latin typeface="Arial"/>
                <a:cs typeface="Arial"/>
              </a:rPr>
              <a:t> </a:t>
            </a:r>
            <a:r>
              <a:rPr sz="1600" b="1" i="1" dirty="0">
                <a:latin typeface="Arial"/>
                <a:cs typeface="Arial"/>
              </a:rPr>
              <a:t>учебном</a:t>
            </a:r>
            <a:r>
              <a:rPr sz="1600" b="1" i="1" spc="-25" dirty="0">
                <a:latin typeface="Arial"/>
                <a:cs typeface="Arial"/>
              </a:rPr>
              <a:t> </a:t>
            </a:r>
            <a:r>
              <a:rPr sz="1600" b="1" i="1" spc="-20" dirty="0">
                <a:latin typeface="Arial"/>
                <a:cs typeface="Arial"/>
              </a:rPr>
              <a:t>году</a:t>
            </a:r>
            <a:endParaRPr sz="1600" dirty="0">
              <a:latin typeface="Arial"/>
              <a:cs typeface="Arial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9" t="12631" r="8185" b="5263"/>
          <a:stretch/>
        </p:blipFill>
        <p:spPr>
          <a:xfrm>
            <a:off x="6250727" y="3122675"/>
            <a:ext cx="5105400" cy="2971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11736699" y="1406166"/>
            <a:ext cx="223520" cy="3063875"/>
          </a:xfrm>
          <a:prstGeom prst="rect">
            <a:avLst/>
          </a:prstGeom>
        </p:spPr>
        <p:txBody>
          <a:bodyPr vert="vert270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АВГУСТОВСКОЕ</a:t>
            </a:r>
            <a:r>
              <a:rPr sz="1100" spc="-6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СОВЕЩАНИЕ</a:t>
            </a:r>
            <a:r>
              <a:rPr sz="1100" spc="-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dirty="0">
                <a:solidFill>
                  <a:srgbClr val="FFFFFF"/>
                </a:solidFill>
                <a:latin typeface="Arial Black"/>
                <a:cs typeface="Arial Black"/>
              </a:rPr>
              <a:t>РД</a:t>
            </a:r>
            <a:r>
              <a:rPr sz="11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1100">
              <a:latin typeface="Arial Black"/>
              <a:cs typeface="Arial Black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20"/>
          <a:stretch/>
        </p:blipFill>
        <p:spPr>
          <a:xfrm>
            <a:off x="1627857" y="9525"/>
            <a:ext cx="5420643" cy="3505200"/>
          </a:xfrm>
          <a:prstGeom prst="rect">
            <a:avLst/>
          </a:prstGeom>
        </p:spPr>
      </p:pic>
      <p:grpSp>
        <p:nvGrpSpPr>
          <p:cNvPr id="19" name="object 15"/>
          <p:cNvGrpSpPr/>
          <p:nvPr/>
        </p:nvGrpSpPr>
        <p:grpSpPr>
          <a:xfrm>
            <a:off x="6495767" y="208636"/>
            <a:ext cx="5511800" cy="1362710"/>
            <a:chOff x="6113869" y="603504"/>
            <a:chExt cx="5511800" cy="1362710"/>
          </a:xfrm>
        </p:grpSpPr>
        <p:sp>
          <p:nvSpPr>
            <p:cNvPr id="20" name="object 16"/>
            <p:cNvSpPr/>
            <p:nvPr/>
          </p:nvSpPr>
          <p:spPr>
            <a:xfrm>
              <a:off x="6422136" y="609600"/>
              <a:ext cx="5196840" cy="1350645"/>
            </a:xfrm>
            <a:custGeom>
              <a:avLst/>
              <a:gdLst/>
              <a:ahLst/>
              <a:cxnLst/>
              <a:rect l="l" t="t" r="r" b="b"/>
              <a:pathLst>
                <a:path w="5196840" h="1350645">
                  <a:moveTo>
                    <a:pt x="5117465" y="0"/>
                  </a:moveTo>
                  <a:lnTo>
                    <a:pt x="79375" y="0"/>
                  </a:lnTo>
                  <a:lnTo>
                    <a:pt x="48488" y="6240"/>
                  </a:lnTo>
                  <a:lnTo>
                    <a:pt x="23256" y="23256"/>
                  </a:lnTo>
                  <a:lnTo>
                    <a:pt x="6240" y="48488"/>
                  </a:lnTo>
                  <a:lnTo>
                    <a:pt x="0" y="79375"/>
                  </a:lnTo>
                  <a:lnTo>
                    <a:pt x="0" y="1270889"/>
                  </a:lnTo>
                  <a:lnTo>
                    <a:pt x="6240" y="1301775"/>
                  </a:lnTo>
                  <a:lnTo>
                    <a:pt x="23256" y="1327007"/>
                  </a:lnTo>
                  <a:lnTo>
                    <a:pt x="48488" y="1344023"/>
                  </a:lnTo>
                  <a:lnTo>
                    <a:pt x="79375" y="1350264"/>
                  </a:lnTo>
                  <a:lnTo>
                    <a:pt x="5117465" y="1350264"/>
                  </a:lnTo>
                  <a:lnTo>
                    <a:pt x="5148351" y="1344023"/>
                  </a:lnTo>
                  <a:lnTo>
                    <a:pt x="5173583" y="1327007"/>
                  </a:lnTo>
                  <a:lnTo>
                    <a:pt x="5190599" y="1301775"/>
                  </a:lnTo>
                  <a:lnTo>
                    <a:pt x="5196840" y="1270889"/>
                  </a:lnTo>
                  <a:lnTo>
                    <a:pt x="5196840" y="79375"/>
                  </a:lnTo>
                  <a:lnTo>
                    <a:pt x="5190599" y="48488"/>
                  </a:lnTo>
                  <a:lnTo>
                    <a:pt x="5173583" y="23256"/>
                  </a:lnTo>
                  <a:lnTo>
                    <a:pt x="5148351" y="6240"/>
                  </a:lnTo>
                  <a:lnTo>
                    <a:pt x="51174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7"/>
            <p:cNvSpPr/>
            <p:nvPr/>
          </p:nvSpPr>
          <p:spPr>
            <a:xfrm>
              <a:off x="6422136" y="609600"/>
              <a:ext cx="5196840" cy="1350645"/>
            </a:xfrm>
            <a:custGeom>
              <a:avLst/>
              <a:gdLst/>
              <a:ahLst/>
              <a:cxnLst/>
              <a:rect l="l" t="t" r="r" b="b"/>
              <a:pathLst>
                <a:path w="5196840" h="1350645">
                  <a:moveTo>
                    <a:pt x="0" y="79375"/>
                  </a:moveTo>
                  <a:lnTo>
                    <a:pt x="6240" y="48488"/>
                  </a:lnTo>
                  <a:lnTo>
                    <a:pt x="23256" y="23256"/>
                  </a:lnTo>
                  <a:lnTo>
                    <a:pt x="48488" y="6240"/>
                  </a:lnTo>
                  <a:lnTo>
                    <a:pt x="79375" y="0"/>
                  </a:lnTo>
                  <a:lnTo>
                    <a:pt x="5117465" y="0"/>
                  </a:lnTo>
                  <a:lnTo>
                    <a:pt x="5148351" y="6240"/>
                  </a:lnTo>
                  <a:lnTo>
                    <a:pt x="5173583" y="23256"/>
                  </a:lnTo>
                  <a:lnTo>
                    <a:pt x="5190599" y="48488"/>
                  </a:lnTo>
                  <a:lnTo>
                    <a:pt x="5196840" y="79375"/>
                  </a:lnTo>
                  <a:lnTo>
                    <a:pt x="5196840" y="1270889"/>
                  </a:lnTo>
                  <a:lnTo>
                    <a:pt x="5190599" y="1301775"/>
                  </a:lnTo>
                  <a:lnTo>
                    <a:pt x="5173583" y="1327007"/>
                  </a:lnTo>
                  <a:lnTo>
                    <a:pt x="5148351" y="1344023"/>
                  </a:lnTo>
                  <a:lnTo>
                    <a:pt x="5117465" y="1350264"/>
                  </a:lnTo>
                  <a:lnTo>
                    <a:pt x="79375" y="1350264"/>
                  </a:lnTo>
                  <a:lnTo>
                    <a:pt x="48488" y="1344023"/>
                  </a:lnTo>
                  <a:lnTo>
                    <a:pt x="23256" y="1327007"/>
                  </a:lnTo>
                  <a:lnTo>
                    <a:pt x="6240" y="1301775"/>
                  </a:lnTo>
                  <a:lnTo>
                    <a:pt x="0" y="1270889"/>
                  </a:lnTo>
                  <a:lnTo>
                    <a:pt x="0" y="79375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8"/>
            <p:cNvSpPr/>
            <p:nvPr/>
          </p:nvSpPr>
          <p:spPr>
            <a:xfrm>
              <a:off x="6130375" y="871711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6" y="350542"/>
                  </a:lnTo>
                  <a:lnTo>
                    <a:pt x="247223" y="704730"/>
                  </a:lnTo>
                  <a:lnTo>
                    <a:pt x="0" y="704730"/>
                  </a:lnTo>
                  <a:lnTo>
                    <a:pt x="247223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19"/>
          <p:cNvSpPr txBox="1"/>
          <p:nvPr/>
        </p:nvSpPr>
        <p:spPr>
          <a:xfrm>
            <a:off x="7027539" y="374291"/>
            <a:ext cx="4820920" cy="1132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889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Black"/>
                <a:cs typeface="Arial Black"/>
              </a:rPr>
              <a:t>ВО</a:t>
            </a:r>
            <a:r>
              <a:rPr sz="1800" spc="-40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ВСЕХ</a:t>
            </a:r>
            <a:r>
              <a:rPr sz="1800" spc="-35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ШКОЛАХ</a:t>
            </a:r>
            <a:r>
              <a:rPr sz="1800" spc="-10" dirty="0">
                <a:latin typeface="Arial Black"/>
                <a:cs typeface="Arial Black"/>
              </a:rPr>
              <a:t> РЕСПУБЛИКИ </a:t>
            </a:r>
            <a:r>
              <a:rPr sz="1800" dirty="0">
                <a:latin typeface="Arial Black"/>
                <a:cs typeface="Arial Black"/>
              </a:rPr>
              <a:t>ДОЛЖНЫ</a:t>
            </a:r>
            <a:r>
              <a:rPr sz="1800" spc="-85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БЫТЬ</a:t>
            </a:r>
            <a:r>
              <a:rPr sz="1800" spc="-95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ПРОВЕДЕНЫ</a:t>
            </a:r>
            <a:r>
              <a:rPr sz="1800" spc="-85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УРОКИ</a:t>
            </a:r>
            <a:endParaRPr sz="18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800" dirty="0">
                <a:latin typeface="Arial Black"/>
                <a:cs typeface="Arial Black"/>
              </a:rPr>
              <a:t>МУЖЕСТВА,</a:t>
            </a:r>
            <a:r>
              <a:rPr sz="1800" spc="-45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примерный</a:t>
            </a:r>
            <a:r>
              <a:rPr sz="1800" spc="-8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сценарий</a:t>
            </a:r>
            <a:r>
              <a:rPr sz="1800" spc="-8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урока</a:t>
            </a:r>
            <a:endParaRPr sz="1800" dirty="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800" dirty="0">
                <a:latin typeface="Microsoft Sans Serif"/>
                <a:cs typeface="Microsoft Sans Serif"/>
              </a:rPr>
              <a:t>направлен</a:t>
            </a:r>
            <a:r>
              <a:rPr sz="1800" spc="-2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 адрес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всех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школ</a:t>
            </a:r>
            <a:endParaRPr sz="1800" dirty="0">
              <a:latin typeface="Microsoft Sans Serif"/>
              <a:cs typeface="Microsoft Sans Serif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857" y="3308647"/>
            <a:ext cx="5420643" cy="35493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83" r="40740"/>
          <a:stretch/>
        </p:blipFill>
        <p:spPr>
          <a:xfrm>
            <a:off x="-171571" y="-9525"/>
            <a:ext cx="1799428" cy="6867525"/>
          </a:xfrm>
          <a:prstGeom prst="rect">
            <a:avLst/>
          </a:prstGeom>
        </p:spPr>
      </p:pic>
      <p:grpSp>
        <p:nvGrpSpPr>
          <p:cNvPr id="65" name="object 8"/>
          <p:cNvGrpSpPr/>
          <p:nvPr/>
        </p:nvGrpSpPr>
        <p:grpSpPr>
          <a:xfrm>
            <a:off x="1627857" y="2562593"/>
            <a:ext cx="5234748" cy="1649095"/>
            <a:chOff x="267146" y="3684444"/>
            <a:chExt cx="5234748" cy="1649095"/>
          </a:xfrm>
        </p:grpSpPr>
        <p:sp>
          <p:nvSpPr>
            <p:cNvPr id="66" name="object 11"/>
            <p:cNvSpPr/>
            <p:nvPr/>
          </p:nvSpPr>
          <p:spPr>
            <a:xfrm>
              <a:off x="633984" y="3684444"/>
              <a:ext cx="4867910" cy="1649095"/>
            </a:xfrm>
            <a:custGeom>
              <a:avLst/>
              <a:gdLst/>
              <a:ahLst/>
              <a:cxnLst/>
              <a:rect l="l" t="t" r="r" b="b"/>
              <a:pathLst>
                <a:path w="4867910" h="1649095">
                  <a:moveTo>
                    <a:pt x="4770755" y="0"/>
                  </a:moveTo>
                  <a:lnTo>
                    <a:pt x="96939" y="0"/>
                  </a:lnTo>
                  <a:lnTo>
                    <a:pt x="59209" y="7621"/>
                  </a:lnTo>
                  <a:lnTo>
                    <a:pt x="28395" y="28400"/>
                  </a:lnTo>
                  <a:lnTo>
                    <a:pt x="7619" y="59203"/>
                  </a:lnTo>
                  <a:lnTo>
                    <a:pt x="0" y="96900"/>
                  </a:lnTo>
                  <a:lnTo>
                    <a:pt x="0" y="1552028"/>
                  </a:lnTo>
                  <a:lnTo>
                    <a:pt x="7619" y="1589758"/>
                  </a:lnTo>
                  <a:lnTo>
                    <a:pt x="28395" y="1620572"/>
                  </a:lnTo>
                  <a:lnTo>
                    <a:pt x="59209" y="1641348"/>
                  </a:lnTo>
                  <a:lnTo>
                    <a:pt x="96939" y="1648967"/>
                  </a:lnTo>
                  <a:lnTo>
                    <a:pt x="4770755" y="1648967"/>
                  </a:lnTo>
                  <a:lnTo>
                    <a:pt x="4808452" y="1641348"/>
                  </a:lnTo>
                  <a:lnTo>
                    <a:pt x="4839255" y="1620572"/>
                  </a:lnTo>
                  <a:lnTo>
                    <a:pt x="4860034" y="1589758"/>
                  </a:lnTo>
                  <a:lnTo>
                    <a:pt x="4867656" y="1552028"/>
                  </a:lnTo>
                  <a:lnTo>
                    <a:pt x="4867656" y="96900"/>
                  </a:lnTo>
                  <a:lnTo>
                    <a:pt x="4860034" y="59203"/>
                  </a:lnTo>
                  <a:lnTo>
                    <a:pt x="4839255" y="28400"/>
                  </a:lnTo>
                  <a:lnTo>
                    <a:pt x="4808452" y="7621"/>
                  </a:lnTo>
                  <a:lnTo>
                    <a:pt x="47707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12"/>
            <p:cNvSpPr/>
            <p:nvPr/>
          </p:nvSpPr>
          <p:spPr>
            <a:xfrm>
              <a:off x="633984" y="3684444"/>
              <a:ext cx="4867910" cy="1649095"/>
            </a:xfrm>
            <a:custGeom>
              <a:avLst/>
              <a:gdLst/>
              <a:ahLst/>
              <a:cxnLst/>
              <a:rect l="l" t="t" r="r" b="b"/>
              <a:pathLst>
                <a:path w="4867910" h="1649095">
                  <a:moveTo>
                    <a:pt x="0" y="96900"/>
                  </a:moveTo>
                  <a:lnTo>
                    <a:pt x="7619" y="59203"/>
                  </a:lnTo>
                  <a:lnTo>
                    <a:pt x="28395" y="28400"/>
                  </a:lnTo>
                  <a:lnTo>
                    <a:pt x="59209" y="7621"/>
                  </a:lnTo>
                  <a:lnTo>
                    <a:pt x="96939" y="0"/>
                  </a:lnTo>
                  <a:lnTo>
                    <a:pt x="4770755" y="0"/>
                  </a:lnTo>
                  <a:lnTo>
                    <a:pt x="4808452" y="7621"/>
                  </a:lnTo>
                  <a:lnTo>
                    <a:pt x="4839255" y="28400"/>
                  </a:lnTo>
                  <a:lnTo>
                    <a:pt x="4860034" y="59203"/>
                  </a:lnTo>
                  <a:lnTo>
                    <a:pt x="4867656" y="96900"/>
                  </a:lnTo>
                  <a:lnTo>
                    <a:pt x="4867656" y="1552028"/>
                  </a:lnTo>
                  <a:lnTo>
                    <a:pt x="4860034" y="1589758"/>
                  </a:lnTo>
                  <a:lnTo>
                    <a:pt x="4839255" y="1620572"/>
                  </a:lnTo>
                  <a:lnTo>
                    <a:pt x="4808452" y="1641348"/>
                  </a:lnTo>
                  <a:lnTo>
                    <a:pt x="4770755" y="1648967"/>
                  </a:lnTo>
                  <a:lnTo>
                    <a:pt x="96939" y="1648967"/>
                  </a:lnTo>
                  <a:lnTo>
                    <a:pt x="59209" y="1641348"/>
                  </a:lnTo>
                  <a:lnTo>
                    <a:pt x="28395" y="1620572"/>
                  </a:lnTo>
                  <a:lnTo>
                    <a:pt x="7619" y="1589758"/>
                  </a:lnTo>
                  <a:lnTo>
                    <a:pt x="0" y="1552028"/>
                  </a:lnTo>
                  <a:lnTo>
                    <a:pt x="0" y="96900"/>
                  </a:lnTo>
                  <a:close/>
                </a:path>
              </a:pathLst>
            </a:custGeom>
            <a:ln w="12192">
              <a:solidFill>
                <a:srgbClr val="5B9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13"/>
            <p:cNvSpPr/>
            <p:nvPr/>
          </p:nvSpPr>
          <p:spPr>
            <a:xfrm>
              <a:off x="267146" y="4156566"/>
              <a:ext cx="495300" cy="704850"/>
            </a:xfrm>
            <a:custGeom>
              <a:avLst/>
              <a:gdLst/>
              <a:ahLst/>
              <a:cxnLst/>
              <a:rect l="l" t="t" r="r" b="b"/>
              <a:pathLst>
                <a:path w="495300" h="704850">
                  <a:moveTo>
                    <a:pt x="0" y="0"/>
                  </a:moveTo>
                  <a:lnTo>
                    <a:pt x="247222" y="0"/>
                  </a:lnTo>
                  <a:lnTo>
                    <a:pt x="495155" y="350542"/>
                  </a:lnTo>
                  <a:lnTo>
                    <a:pt x="247222" y="704730"/>
                  </a:lnTo>
                  <a:lnTo>
                    <a:pt x="0" y="704730"/>
                  </a:lnTo>
                  <a:lnTo>
                    <a:pt x="247222" y="350542"/>
                  </a:lnTo>
                  <a:lnTo>
                    <a:pt x="0" y="0"/>
                  </a:lnTo>
                  <a:close/>
                </a:path>
              </a:pathLst>
            </a:custGeom>
            <a:ln w="32071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9" name="object 14"/>
          <p:cNvSpPr txBox="1"/>
          <p:nvPr/>
        </p:nvSpPr>
        <p:spPr>
          <a:xfrm>
            <a:off x="2147839" y="2683560"/>
            <a:ext cx="4598670" cy="1407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Black"/>
                <a:cs typeface="Arial Black"/>
              </a:rPr>
              <a:t>ПРИМЕРНЫЙ</a:t>
            </a:r>
            <a:r>
              <a:rPr sz="1800" spc="-20" dirty="0">
                <a:latin typeface="Arial Black"/>
                <a:cs typeface="Arial Black"/>
              </a:rPr>
              <a:t> </a:t>
            </a:r>
            <a:r>
              <a:rPr sz="1800" dirty="0">
                <a:latin typeface="Arial Black"/>
                <a:cs typeface="Arial Black"/>
              </a:rPr>
              <a:t>ПРОЕКТ</a:t>
            </a:r>
            <a:r>
              <a:rPr sz="1800" spc="-50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СЦЕНАРИЯ</a:t>
            </a:r>
            <a:endParaRPr sz="18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Black"/>
                <a:cs typeface="Arial Black"/>
              </a:rPr>
              <a:t>ТОРЖЕСТВЕННОЙ</a:t>
            </a:r>
            <a:r>
              <a:rPr sz="1800" spc="-130" dirty="0">
                <a:latin typeface="Arial Black"/>
                <a:cs typeface="Arial Black"/>
              </a:rPr>
              <a:t> </a:t>
            </a:r>
            <a:r>
              <a:rPr sz="1800" spc="-10" dirty="0">
                <a:latin typeface="Arial Black"/>
                <a:cs typeface="Arial Black"/>
              </a:rPr>
              <a:t>ЛИНЕЙКИ</a:t>
            </a:r>
            <a:endParaRPr sz="1800" dirty="0">
              <a:latin typeface="Arial Black"/>
              <a:cs typeface="Arial Black"/>
            </a:endParaRPr>
          </a:p>
          <a:p>
            <a:pPr marL="12700" marR="5080">
              <a:lnSpc>
                <a:spcPct val="100000"/>
              </a:lnSpc>
              <a:spcBef>
                <a:spcPts val="70"/>
              </a:spcBef>
            </a:pPr>
            <a:r>
              <a:rPr sz="1800" dirty="0">
                <a:latin typeface="Microsoft Sans Serif"/>
                <a:cs typeface="Microsoft Sans Serif"/>
              </a:rPr>
              <a:t>«Память</a:t>
            </a:r>
            <a:r>
              <a:rPr sz="1800" spc="-6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Победы</a:t>
            </a:r>
            <a:r>
              <a:rPr sz="1800" spc="-40" dirty="0">
                <a:latin typeface="Microsoft Sans Serif"/>
                <a:cs typeface="Microsoft Sans Serif"/>
              </a:rPr>
              <a:t> </a:t>
            </a:r>
            <a:r>
              <a:rPr sz="1800" spc="470" dirty="0">
                <a:latin typeface="Microsoft Sans Serif"/>
                <a:cs typeface="Microsoft Sans Serif"/>
              </a:rPr>
              <a:t>–</a:t>
            </a:r>
            <a:r>
              <a:rPr sz="1800" spc="-3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сердцах,</a:t>
            </a:r>
            <a:r>
              <a:rPr sz="1800" spc="-50" dirty="0">
                <a:latin typeface="Microsoft Sans Serif"/>
                <a:cs typeface="Microsoft Sans Serif"/>
              </a:rPr>
              <a:t> </a:t>
            </a:r>
            <a:r>
              <a:rPr sz="1800" spc="-20" dirty="0">
                <a:latin typeface="Microsoft Sans Serif"/>
                <a:cs typeface="Microsoft Sans Serif"/>
              </a:rPr>
              <a:t>языки</a:t>
            </a:r>
            <a:r>
              <a:rPr sz="1800" spc="-25" dirty="0">
                <a:latin typeface="Microsoft Sans Serif"/>
                <a:cs typeface="Microsoft Sans Serif"/>
              </a:rPr>
              <a:t> </a:t>
            </a:r>
            <a:r>
              <a:rPr sz="1800" spc="470" dirty="0">
                <a:latin typeface="Microsoft Sans Serif"/>
                <a:cs typeface="Microsoft Sans Serif"/>
              </a:rPr>
              <a:t>–</a:t>
            </a:r>
            <a:r>
              <a:rPr sz="1800" spc="-50" dirty="0">
                <a:latin typeface="Microsoft Sans Serif"/>
                <a:cs typeface="Microsoft Sans Serif"/>
              </a:rPr>
              <a:t> в </a:t>
            </a:r>
            <a:r>
              <a:rPr sz="1800" spc="-25" dirty="0">
                <a:latin typeface="Microsoft Sans Serif"/>
                <a:cs typeface="Microsoft Sans Serif"/>
              </a:rPr>
              <a:t>культуре, </a:t>
            </a:r>
            <a:r>
              <a:rPr sz="1800" dirty="0">
                <a:latin typeface="Microsoft Sans Serif"/>
                <a:cs typeface="Microsoft Sans Serif"/>
              </a:rPr>
              <a:t>ценности </a:t>
            </a:r>
            <a:r>
              <a:rPr sz="1800" spc="470" dirty="0">
                <a:latin typeface="Microsoft Sans Serif"/>
                <a:cs typeface="Microsoft Sans Serif"/>
              </a:rPr>
              <a:t>–</a:t>
            </a:r>
            <a:r>
              <a:rPr sz="1800" spc="-1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в</a:t>
            </a:r>
            <a:r>
              <a:rPr sz="1800" spc="-20" dirty="0">
                <a:latin typeface="Microsoft Sans Serif"/>
                <a:cs typeface="Microsoft Sans Serif"/>
              </a:rPr>
              <a:t> жизни!»</a:t>
            </a:r>
            <a:r>
              <a:rPr sz="1800" spc="-85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доведен</a:t>
            </a:r>
            <a:r>
              <a:rPr sz="1800" spc="-35" dirty="0">
                <a:latin typeface="Microsoft Sans Serif"/>
                <a:cs typeface="Microsoft Sans Serif"/>
              </a:rPr>
              <a:t> </a:t>
            </a:r>
            <a:r>
              <a:rPr sz="1800" spc="-25" dirty="0">
                <a:latin typeface="Microsoft Sans Serif"/>
                <a:cs typeface="Microsoft Sans Serif"/>
              </a:rPr>
              <a:t>до </a:t>
            </a:r>
            <a:r>
              <a:rPr sz="1800" dirty="0">
                <a:latin typeface="Microsoft Sans Serif"/>
                <a:cs typeface="Microsoft Sans Serif"/>
              </a:rPr>
              <a:t>всех</a:t>
            </a:r>
            <a:r>
              <a:rPr sz="1800" spc="-80" dirty="0">
                <a:latin typeface="Microsoft Sans Serif"/>
                <a:cs typeface="Microsoft Sans Serif"/>
              </a:rPr>
              <a:t> </a:t>
            </a:r>
            <a:r>
              <a:rPr sz="1800" dirty="0">
                <a:latin typeface="Microsoft Sans Serif"/>
                <a:cs typeface="Microsoft Sans Serif"/>
              </a:rPr>
              <a:t>школ</a:t>
            </a:r>
            <a:r>
              <a:rPr sz="1800" spc="-70" dirty="0">
                <a:latin typeface="Microsoft Sans Serif"/>
                <a:cs typeface="Microsoft Sans Serif"/>
              </a:rPr>
              <a:t> </a:t>
            </a:r>
            <a:r>
              <a:rPr sz="1800" spc="-10" dirty="0">
                <a:latin typeface="Microsoft Sans Serif"/>
                <a:cs typeface="Microsoft Sans Serif"/>
              </a:rPr>
              <a:t>республики</a:t>
            </a:r>
            <a:endParaRPr sz="18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31647" y="243840"/>
            <a:ext cx="10360153" cy="6376670"/>
          </a:xfrm>
          <a:custGeom>
            <a:avLst/>
            <a:gdLst/>
            <a:ahLst/>
            <a:cxnLst/>
            <a:rect l="l" t="t" r="r" b="b"/>
            <a:pathLst>
              <a:path w="11725910" h="6376670">
                <a:moveTo>
                  <a:pt x="11725656" y="0"/>
                </a:moveTo>
                <a:lnTo>
                  <a:pt x="0" y="0"/>
                </a:lnTo>
                <a:lnTo>
                  <a:pt x="0" y="6376415"/>
                </a:lnTo>
                <a:lnTo>
                  <a:pt x="11725656" y="6376415"/>
                </a:lnTo>
                <a:lnTo>
                  <a:pt x="1172565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3400" y="349234"/>
            <a:ext cx="8250707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Портрет</a:t>
            </a:r>
            <a:r>
              <a:rPr spc="-195" dirty="0"/>
              <a:t> </a:t>
            </a:r>
            <a:r>
              <a:rPr dirty="0"/>
              <a:t>системы</a:t>
            </a:r>
            <a:r>
              <a:rPr spc="-204" dirty="0"/>
              <a:t> </a:t>
            </a:r>
            <a:r>
              <a:rPr spc="-10" dirty="0"/>
              <a:t>образования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676655" y="1450873"/>
            <a:ext cx="9381745" cy="4873727"/>
            <a:chOff x="676655" y="1450873"/>
            <a:chExt cx="9508490" cy="509460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6655" y="1450873"/>
              <a:ext cx="9507982" cy="931011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76655" y="2246350"/>
              <a:ext cx="9507982" cy="93106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6655" y="3118116"/>
              <a:ext cx="9507982" cy="92797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76655" y="3950233"/>
              <a:ext cx="9507982" cy="93101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76655" y="4782311"/>
              <a:ext cx="9507982" cy="931011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76655" y="5614416"/>
              <a:ext cx="9507982" cy="931011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949553" y="1562480"/>
            <a:ext cx="8942705" cy="4663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Кого</a:t>
            </a:r>
            <a:r>
              <a:rPr sz="3100" spc="-4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учат?</a:t>
            </a:r>
            <a:r>
              <a:rPr sz="3100" spc="-7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—</a:t>
            </a:r>
            <a:r>
              <a:rPr sz="31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это</a:t>
            </a:r>
            <a:r>
              <a:rPr sz="3100" spc="-5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о</a:t>
            </a:r>
            <a:r>
              <a:rPr sz="31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spc="-10" dirty="0">
                <a:solidFill>
                  <a:srgbClr val="FFFFFF"/>
                </a:solidFill>
                <a:latin typeface="Corbel"/>
                <a:cs typeface="Corbel"/>
              </a:rPr>
              <a:t>мотивации</a:t>
            </a:r>
            <a:r>
              <a:rPr sz="3100" spc="-7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spc="-10" dirty="0">
                <a:solidFill>
                  <a:srgbClr val="FFFFFF"/>
                </a:solidFill>
                <a:latin typeface="Corbel"/>
                <a:cs typeface="Corbel"/>
              </a:rPr>
              <a:t>обучаемого</a:t>
            </a:r>
            <a:endParaRPr sz="31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2545"/>
              </a:spcBef>
            </a:pPr>
            <a:r>
              <a:rPr sz="3100" spc="-35" dirty="0">
                <a:solidFill>
                  <a:srgbClr val="FFFFFF"/>
                </a:solidFill>
                <a:latin typeface="Corbel"/>
                <a:cs typeface="Corbel"/>
              </a:rPr>
              <a:t>Кто</a:t>
            </a:r>
            <a:r>
              <a:rPr sz="31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учит?</a:t>
            </a:r>
            <a:r>
              <a:rPr sz="3100" spc="-7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—</a:t>
            </a:r>
            <a:r>
              <a:rPr sz="31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это</a:t>
            </a:r>
            <a:r>
              <a:rPr sz="31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spc="-10" dirty="0">
                <a:solidFill>
                  <a:srgbClr val="FFFFFF"/>
                </a:solidFill>
                <a:latin typeface="Corbel"/>
                <a:cs typeface="Corbel"/>
              </a:rPr>
              <a:t>педагог</a:t>
            </a:r>
            <a:endParaRPr sz="3100" dirty="0">
              <a:latin typeface="Corbel"/>
              <a:cs typeface="Corbel"/>
            </a:endParaRPr>
          </a:p>
          <a:p>
            <a:pPr marL="12700" marR="1285240">
              <a:lnSpc>
                <a:spcPct val="176400"/>
              </a:lnSpc>
              <a:spcBef>
                <a:spcPts val="295"/>
              </a:spcBef>
            </a:pP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Чему</a:t>
            </a:r>
            <a:r>
              <a:rPr sz="3100" spc="-5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учат?</a:t>
            </a:r>
            <a:r>
              <a:rPr sz="3100" spc="-6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—</a:t>
            </a:r>
            <a:r>
              <a:rPr sz="3100" spc="-5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это</a:t>
            </a:r>
            <a:r>
              <a:rPr sz="3100" spc="-4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о</a:t>
            </a:r>
            <a:r>
              <a:rPr sz="3100" spc="-5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spc="-25" dirty="0">
                <a:solidFill>
                  <a:srgbClr val="FFFFFF"/>
                </a:solidFill>
                <a:latin typeface="Corbel"/>
                <a:cs typeface="Corbel"/>
              </a:rPr>
              <a:t>содержании </a:t>
            </a:r>
            <a:r>
              <a:rPr sz="3100" spc="-10" dirty="0">
                <a:solidFill>
                  <a:srgbClr val="FFFFFF"/>
                </a:solidFill>
                <a:latin typeface="Corbel"/>
                <a:cs typeface="Corbel"/>
              </a:rPr>
              <a:t>образования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Как</a:t>
            </a:r>
            <a:r>
              <a:rPr sz="3100" spc="-5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учат?</a:t>
            </a:r>
            <a:r>
              <a:rPr sz="3100" spc="-7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—</a:t>
            </a:r>
            <a:r>
              <a:rPr sz="3100" spc="-5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это</a:t>
            </a:r>
            <a:r>
              <a:rPr sz="3100" spc="-5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о</a:t>
            </a:r>
            <a:r>
              <a:rPr sz="3100" spc="-6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технологии</a:t>
            </a:r>
            <a:r>
              <a:rPr sz="3100" spc="-5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spc="-10" dirty="0">
                <a:solidFill>
                  <a:srgbClr val="FFFFFF"/>
                </a:solidFill>
                <a:latin typeface="Corbel"/>
                <a:cs typeface="Corbel"/>
              </a:rPr>
              <a:t>обучения</a:t>
            </a:r>
            <a:endParaRPr sz="3100" dirty="0">
              <a:latin typeface="Corbel"/>
              <a:cs typeface="Corbel"/>
            </a:endParaRPr>
          </a:p>
          <a:p>
            <a:pPr marL="12700" marR="5080">
              <a:lnSpc>
                <a:spcPts val="6559"/>
              </a:lnSpc>
              <a:spcBef>
                <a:spcPts val="490"/>
              </a:spcBef>
            </a:pP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На</a:t>
            </a:r>
            <a:r>
              <a:rPr sz="3100" spc="-4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чем</a:t>
            </a:r>
            <a:r>
              <a:rPr sz="3100" spc="-4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учат?</a:t>
            </a:r>
            <a:r>
              <a:rPr sz="3100" spc="-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—</a:t>
            </a:r>
            <a:r>
              <a:rPr sz="3100" spc="-4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это</a:t>
            </a:r>
            <a:r>
              <a:rPr sz="3100" spc="-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о</a:t>
            </a:r>
            <a:r>
              <a:rPr sz="3100" spc="-5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spc="-25" dirty="0">
                <a:solidFill>
                  <a:srgbClr val="FFFFFF"/>
                </a:solidFill>
                <a:latin typeface="Corbel"/>
                <a:cs typeface="Corbel"/>
              </a:rPr>
              <a:t>материально-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технической</a:t>
            </a:r>
            <a:r>
              <a:rPr sz="3100" spc="-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spc="-20" dirty="0">
                <a:solidFill>
                  <a:srgbClr val="FFFFFF"/>
                </a:solidFill>
                <a:latin typeface="Corbel"/>
                <a:cs typeface="Corbel"/>
              </a:rPr>
              <a:t>базе </a:t>
            </a:r>
            <a:r>
              <a:rPr sz="3100" spc="-170" dirty="0">
                <a:solidFill>
                  <a:srgbClr val="FFFFFF"/>
                </a:solidFill>
                <a:latin typeface="Corbel"/>
                <a:cs typeface="Corbel"/>
              </a:rPr>
              <a:t>Где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spc="-10" dirty="0">
                <a:solidFill>
                  <a:srgbClr val="FFFFFF"/>
                </a:solidFill>
                <a:latin typeface="Corbel"/>
                <a:cs typeface="Corbel"/>
              </a:rPr>
              <a:t>учат?</a:t>
            </a:r>
            <a:r>
              <a:rPr sz="3100" spc="-7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— это</a:t>
            </a:r>
            <a:r>
              <a:rPr sz="31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dirty="0">
                <a:solidFill>
                  <a:srgbClr val="FFFFFF"/>
                </a:solidFill>
                <a:latin typeface="Corbel"/>
                <a:cs typeface="Corbel"/>
              </a:rPr>
              <a:t>о</a:t>
            </a:r>
            <a:r>
              <a:rPr sz="3100" spc="-4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3100" spc="-10" dirty="0">
                <a:solidFill>
                  <a:srgbClr val="FFFFFF"/>
                </a:solidFill>
                <a:latin typeface="Corbel"/>
                <a:cs typeface="Corbel"/>
              </a:rPr>
              <a:t>зданиях</a:t>
            </a:r>
            <a:endParaRPr sz="3100" dirty="0">
              <a:latin typeface="Corbel"/>
              <a:cs typeface="Corbel"/>
            </a:endParaRPr>
          </a:p>
        </p:txBody>
      </p:sp>
      <p:sp>
        <p:nvSpPr>
          <p:cNvPr id="13" name="object 5"/>
          <p:cNvSpPr/>
          <p:nvPr/>
        </p:nvSpPr>
        <p:spPr>
          <a:xfrm>
            <a:off x="11470386" y="1170761"/>
            <a:ext cx="262255" cy="3310254"/>
          </a:xfrm>
          <a:custGeom>
            <a:avLst/>
            <a:gdLst/>
            <a:ahLst/>
            <a:cxnLst/>
            <a:rect l="l" t="t" r="r" b="b"/>
            <a:pathLst>
              <a:path w="262254" h="3310254">
                <a:moveTo>
                  <a:pt x="262127" y="0"/>
                </a:moveTo>
                <a:lnTo>
                  <a:pt x="0" y="0"/>
                </a:lnTo>
                <a:lnTo>
                  <a:pt x="0" y="3310128"/>
                </a:lnTo>
                <a:lnTo>
                  <a:pt x="262127" y="3310128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" name="object 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438348" y="500560"/>
            <a:ext cx="326330" cy="670201"/>
          </a:xfrm>
          <a:prstGeom prst="rect">
            <a:avLst/>
          </a:prstGeom>
        </p:spPr>
      </p:pic>
      <p:sp>
        <p:nvSpPr>
          <p:cNvPr id="15" name="object 8"/>
          <p:cNvSpPr/>
          <p:nvPr/>
        </p:nvSpPr>
        <p:spPr>
          <a:xfrm>
            <a:off x="11473848" y="0"/>
            <a:ext cx="262255" cy="469900"/>
          </a:xfrm>
          <a:custGeom>
            <a:avLst/>
            <a:gdLst/>
            <a:ahLst/>
            <a:cxnLst/>
            <a:rect l="l" t="t" r="r" b="b"/>
            <a:pathLst>
              <a:path w="262254" h="469900">
                <a:moveTo>
                  <a:pt x="262127" y="0"/>
                </a:moveTo>
                <a:lnTo>
                  <a:pt x="0" y="0"/>
                </a:lnTo>
                <a:lnTo>
                  <a:pt x="0" y="469391"/>
                </a:lnTo>
                <a:lnTo>
                  <a:pt x="262127" y="469391"/>
                </a:lnTo>
                <a:lnTo>
                  <a:pt x="262127" y="0"/>
                </a:lnTo>
                <a:close/>
              </a:path>
            </a:pathLst>
          </a:custGeom>
          <a:solidFill>
            <a:srgbClr val="2C4788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74802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06244" y="3026105"/>
            <a:ext cx="772160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FFFFFF"/>
                </a:solidFill>
              </a:rPr>
              <a:t>АВГУСТОВСКОЕ</a:t>
            </a:r>
            <a:r>
              <a:rPr sz="3600" spc="-50" dirty="0">
                <a:solidFill>
                  <a:srgbClr val="FFFFFF"/>
                </a:solidFill>
              </a:rPr>
              <a:t> </a:t>
            </a:r>
            <a:r>
              <a:rPr sz="3600" spc="-10" dirty="0">
                <a:solidFill>
                  <a:srgbClr val="FFFFFF"/>
                </a:solidFill>
              </a:rPr>
              <a:t>СОВЕЩАНИЕ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4559934" y="3532708"/>
            <a:ext cx="3013710" cy="13684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800" spc="-20" dirty="0">
                <a:solidFill>
                  <a:srgbClr val="FFFFFF"/>
                </a:solidFill>
                <a:latin typeface="Arial Black"/>
                <a:cs typeface="Arial Black"/>
              </a:rPr>
              <a:t>2025</a:t>
            </a:r>
            <a:endParaRPr sz="8800">
              <a:latin typeface="Arial Black"/>
              <a:cs typeface="Arial Black"/>
            </a:endParaRPr>
          </a:p>
        </p:txBody>
      </p:sp>
      <p:pic>
        <p:nvPicPr>
          <p:cNvPr id="4" name="object 3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98149" y="150285"/>
            <a:ext cx="676950" cy="7018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498</TotalTime>
  <Words>3790</Words>
  <Application>Microsoft Office PowerPoint</Application>
  <PresentationFormat>Широкоэкранный</PresentationFormat>
  <Paragraphs>1053</Paragraphs>
  <Slides>57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57</vt:i4>
      </vt:variant>
    </vt:vector>
  </HeadingPairs>
  <TitlesOfParts>
    <vt:vector size="72" baseType="lpstr">
      <vt:lpstr>Yu Gothic UI Semibold</vt:lpstr>
      <vt:lpstr>Arial</vt:lpstr>
      <vt:lpstr>Arial Black</vt:lpstr>
      <vt:lpstr>Bahnschrift</vt:lpstr>
      <vt:lpstr>Bahnschrift SemiBold Condensed</vt:lpstr>
      <vt:lpstr>Bahnschrift SemiCondensed</vt:lpstr>
      <vt:lpstr>Calibri</vt:lpstr>
      <vt:lpstr>Calibri Light</vt:lpstr>
      <vt:lpstr>Corbel</vt:lpstr>
      <vt:lpstr>Franklin Gothic Heavy</vt:lpstr>
      <vt:lpstr>Microsoft Sans Serif</vt:lpstr>
      <vt:lpstr>Segoe UI Semibold</vt:lpstr>
      <vt:lpstr>Trebuchet MS</vt:lpstr>
      <vt:lpstr>Wingdings</vt:lpstr>
      <vt:lpstr>Office Theme</vt:lpstr>
      <vt:lpstr>Презентация PowerPoint</vt:lpstr>
      <vt:lpstr>Презентация PowerPoint</vt:lpstr>
      <vt:lpstr>ОСНОВНЫЕ ЗАДАЧИ</vt:lpstr>
      <vt:lpstr>НАЦИОНАЛЬНЫЙ ПРОЕКТ «ОБРАЗОВАНИЕ»</vt:lpstr>
      <vt:lpstr>НАЦИОНАЛЬНЫЕ ПРОЕКТЫ «МОЛОДЕЖЬ И ДЕТИ» И «СЕМЬЯ»</vt:lpstr>
      <vt:lpstr>Презентация PowerPoint</vt:lpstr>
      <vt:lpstr>СТРАТЕГИЯ НАУЧНО-ТЕХНОЛОГИЧЕСКОГО РАЗВИТИЯ РОССИЙСКОЙ ФЕДЕРАЦИИ</vt:lpstr>
      <vt:lpstr>Презентация PowerPoint</vt:lpstr>
      <vt:lpstr>МАТЕМАТИЧЕСКОЕ И ЕСТЕСТВЕННО- НАУЧНОЕ ОБРАЗОВАНИЕ</vt:lpstr>
      <vt:lpstr>Презентация PowerPoint</vt:lpstr>
      <vt:lpstr>Презентация PowerPoint</vt:lpstr>
      <vt:lpstr>ВКЛЮЧАЕТСЯ в проекты Фонда развития физтех школ с нового учебного года, проекты:</vt:lpstr>
      <vt:lpstr>ПРОДОЛЖАЕТСЯ РЕАЛИЗАЦИЯ</vt:lpstr>
      <vt:lpstr>Презентация PowerPoint</vt:lpstr>
      <vt:lpstr>ШКОЛЬНИКОВ ПЕРВОЙ ПРОФЕССИИ</vt:lpstr>
      <vt:lpstr>Презентация PowerPoint</vt:lpstr>
      <vt:lpstr>Презентация PowerPoint</vt:lpstr>
      <vt:lpstr>ПРЕПОДАВАНИЕ УЧЕБНОГО ПРЕДМЕТА «ИСТОРИЯ»</vt:lpstr>
      <vt:lpstr>РАСПРЕДЕЛИТЬ УЧЕБНИКИ, в первую очередь, обучающимся</vt:lpstr>
      <vt:lpstr>Презентация PowerPoint</vt:lpstr>
      <vt:lpstr>ПРЕИМУЩЕСТВО ВНЕДРЕНИЯ ЭОД - ЦИФРОВАЯ БИБЛИОТЕКА</vt:lpstr>
      <vt:lpstr>ЕГЭ и ОГЭ</vt:lpstr>
      <vt:lpstr>Презентация PowerPoint</vt:lpstr>
      <vt:lpstr>ДОЛЯ ХУНЗАХСКОГО РАЙОНА В СТАТИСТИКЕ АВТОРИЗАЦИИ РОДИТЕЛЕЙ* В РАЗРЕЗЕ МУНИЦИПАЛЬНЫХ ОБРАЗОВАНИЙ - 20,63% </vt:lpstr>
      <vt:lpstr>В ШКОЛАХ ВСТУПЯТ В СИЛУ ИЗМЕНЕНИЯ, утверждённые приказом</vt:lpstr>
      <vt:lpstr>ГОСУДАРСТВЕННАЯ ИТОГОВАЯ АТТЕСТАЦИЯ</vt:lpstr>
      <vt:lpstr>ГИА-2025</vt:lpstr>
      <vt:lpstr>Презентация PowerPoint</vt:lpstr>
      <vt:lpstr>ГИА-11 ПО МАТЕМАТИКЕ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УТВЕРЖДЕН перечень дополнительных мер организационно-технологического характера при проведении экзаменов</vt:lpstr>
      <vt:lpstr>ПО ИТОГАМ ГИА:</vt:lpstr>
      <vt:lpstr>РЕАЛИЗУЮТСЯ РЯД МЕРОПРИЯТИЙ направленных на повышение качества</vt:lpstr>
      <vt:lpstr>ДЕФИЦИТ УЧИТЕЛЕЙ НА 1 АВГУСТА 2025 Г. В МР «ХУНЗАХСКИЙ РАЙОН»</vt:lpstr>
      <vt:lpstr>Презентация PowerPoint</vt:lpstr>
      <vt:lpstr>Презентация PowerPoint</vt:lpstr>
      <vt:lpstr>в 2025 году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ОХВАТ ДОПОЛНИТЕЛЬНЫМ</vt:lpstr>
      <vt:lpstr>Презентация PowerPoint</vt:lpstr>
      <vt:lpstr>Презентация PowerPoint</vt:lpstr>
      <vt:lpstr>Презентация PowerPoint</vt:lpstr>
      <vt:lpstr>РАЗРАБОТАНЫ:</vt:lpstr>
      <vt:lpstr>Презентация PowerPoint</vt:lpstr>
      <vt:lpstr>Презентация PowerPoint</vt:lpstr>
      <vt:lpstr>Презентация PowerPoint</vt:lpstr>
      <vt:lpstr>Презентация PowerPoint</vt:lpstr>
      <vt:lpstr>Портрет системы образования</vt:lpstr>
      <vt:lpstr>АВГУСТОВСКОЕ СОВЕЩАНИЕ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49</cp:revision>
  <dcterms:created xsi:type="dcterms:W3CDTF">2025-08-26T10:34:32Z</dcterms:created>
  <dcterms:modified xsi:type="dcterms:W3CDTF">2025-10-17T06:34:36Z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2025-08-21T00:00:00Z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2025-08-26T00:00:00Z</vt:filetime>
  </property>
  <property fmtid="{D5CDD505-2E9C-101B-9397-08002B2CF9AE}" pid="5" name="Producer">
    <vt:lpwstr>www.ilovepdf.com</vt:lpwstr>
  </property>
</Properties>
</file>