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87" r:id="rId3"/>
    <p:sldId id="307" r:id="rId4"/>
    <p:sldId id="308" r:id="rId5"/>
    <p:sldId id="289" r:id="rId6"/>
    <p:sldId id="398" r:id="rId7"/>
    <p:sldId id="309" r:id="rId8"/>
    <p:sldId id="310" r:id="rId9"/>
    <p:sldId id="311" r:id="rId10"/>
    <p:sldId id="400" r:id="rId11"/>
    <p:sldId id="401" r:id="rId12"/>
    <p:sldId id="402" r:id="rId13"/>
    <p:sldId id="374" r:id="rId14"/>
    <p:sldId id="294" r:id="rId15"/>
    <p:sldId id="265" r:id="rId16"/>
    <p:sldId id="305" r:id="rId17"/>
    <p:sldId id="344" r:id="rId18"/>
    <p:sldId id="348" r:id="rId19"/>
    <p:sldId id="346" r:id="rId20"/>
    <p:sldId id="349" r:id="rId21"/>
    <p:sldId id="345" r:id="rId22"/>
    <p:sldId id="347" r:id="rId23"/>
    <p:sldId id="299" r:id="rId24"/>
    <p:sldId id="350" r:id="rId25"/>
    <p:sldId id="351" r:id="rId26"/>
    <p:sldId id="314" r:id="rId27"/>
    <p:sldId id="341" r:id="rId28"/>
    <p:sldId id="316" r:id="rId29"/>
    <p:sldId id="317" r:id="rId30"/>
    <p:sldId id="342" r:id="rId31"/>
    <p:sldId id="319" r:id="rId32"/>
    <p:sldId id="403" r:id="rId33"/>
    <p:sldId id="404" r:id="rId34"/>
    <p:sldId id="405" r:id="rId35"/>
    <p:sldId id="406" r:id="rId36"/>
    <p:sldId id="407" r:id="rId37"/>
    <p:sldId id="320" r:id="rId38"/>
    <p:sldId id="323" r:id="rId39"/>
    <p:sldId id="322" r:id="rId40"/>
    <p:sldId id="324" r:id="rId41"/>
    <p:sldId id="325" r:id="rId42"/>
    <p:sldId id="326" r:id="rId43"/>
    <p:sldId id="327" r:id="rId44"/>
    <p:sldId id="328" r:id="rId45"/>
    <p:sldId id="375" r:id="rId46"/>
    <p:sldId id="291" r:id="rId47"/>
    <p:sldId id="376" r:id="rId48"/>
    <p:sldId id="290" r:id="rId49"/>
    <p:sldId id="353" r:id="rId50"/>
    <p:sldId id="377" r:id="rId51"/>
    <p:sldId id="295" r:id="rId52"/>
    <p:sldId id="352" r:id="rId53"/>
    <p:sldId id="378" r:id="rId54"/>
    <p:sldId id="354" r:id="rId55"/>
    <p:sldId id="356" r:id="rId56"/>
    <p:sldId id="379" r:id="rId57"/>
    <p:sldId id="355" r:id="rId58"/>
    <p:sldId id="380" r:id="rId59"/>
    <p:sldId id="382" r:id="rId60"/>
    <p:sldId id="381" r:id="rId61"/>
    <p:sldId id="383" r:id="rId62"/>
    <p:sldId id="384" r:id="rId63"/>
    <p:sldId id="385" r:id="rId64"/>
    <p:sldId id="386" r:id="rId65"/>
    <p:sldId id="387" r:id="rId66"/>
    <p:sldId id="388" r:id="rId67"/>
    <p:sldId id="393" r:id="rId68"/>
    <p:sldId id="394" r:id="rId69"/>
    <p:sldId id="395" r:id="rId70"/>
    <p:sldId id="396" r:id="rId71"/>
    <p:sldId id="397" r:id="rId72"/>
    <p:sldId id="360" r:id="rId7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530F"/>
    <a:srgbClr val="FD4F1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580"/>
  </p:normalViewPr>
  <p:slideViewPr>
    <p:cSldViewPr snapToGrid="0">
      <p:cViewPr varScale="1">
        <p:scale>
          <a:sx n="117" d="100"/>
          <a:sy n="117" d="100"/>
        </p:scale>
        <p:origin x="26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D12E894-86B9-0B9F-DF6C-2F606B65D23A}"/>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602AB96C-2AF7-7E29-63C6-7DD862E9A3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46DB40A6-E087-B799-29B5-2A5BD69DC742}"/>
              </a:ext>
            </a:extLst>
          </p:cNvPr>
          <p:cNvSpPr>
            <a:spLocks noGrp="1"/>
          </p:cNvSpPr>
          <p:nvPr>
            <p:ph type="dt" sz="half" idx="10"/>
          </p:nvPr>
        </p:nvSpPr>
        <p:spPr/>
        <p:txBody>
          <a:bodyPr/>
          <a:lstStyle/>
          <a:p>
            <a:fld id="{9C940726-3BC8-774A-8D57-5B3D85BE4F16}" type="datetimeFigureOut">
              <a:rPr lang="ru-RU" smtClean="0"/>
              <a:t>12.09.2025</a:t>
            </a:fld>
            <a:endParaRPr lang="ru-RU"/>
          </a:p>
        </p:txBody>
      </p:sp>
      <p:sp>
        <p:nvSpPr>
          <p:cNvPr id="5" name="Нижний колонтитул 4">
            <a:extLst>
              <a:ext uri="{FF2B5EF4-FFF2-40B4-BE49-F238E27FC236}">
                <a16:creationId xmlns:a16="http://schemas.microsoft.com/office/drawing/2014/main" id="{0C3752C5-9FFA-C6A6-5AC8-29294B1CD28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516C661-23B7-CF45-6043-EEF5560C6502}"/>
              </a:ext>
            </a:extLst>
          </p:cNvPr>
          <p:cNvSpPr>
            <a:spLocks noGrp="1"/>
          </p:cNvSpPr>
          <p:nvPr>
            <p:ph type="sldNum" sz="quarter" idx="12"/>
          </p:nvPr>
        </p:nvSpPr>
        <p:spPr/>
        <p:txBody>
          <a:bodyPr/>
          <a:lstStyle/>
          <a:p>
            <a:fld id="{356EA176-788D-3E49-99E6-FAC9AD69FF89}" type="slidenum">
              <a:rPr lang="ru-RU" smtClean="0"/>
              <a:t>‹#›</a:t>
            </a:fld>
            <a:endParaRPr lang="ru-RU"/>
          </a:p>
        </p:txBody>
      </p:sp>
    </p:spTree>
    <p:extLst>
      <p:ext uri="{BB962C8B-B14F-4D97-AF65-F5344CB8AC3E}">
        <p14:creationId xmlns:p14="http://schemas.microsoft.com/office/powerpoint/2010/main" val="3048375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1915A09-1A4C-451B-7622-88B67EA2DD74}"/>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C2CED069-82E9-EA31-4840-4EF216930FAA}"/>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8CC1A93-9529-F232-BE4E-D332EAED06EC}"/>
              </a:ext>
            </a:extLst>
          </p:cNvPr>
          <p:cNvSpPr>
            <a:spLocks noGrp="1"/>
          </p:cNvSpPr>
          <p:nvPr>
            <p:ph type="dt" sz="half" idx="10"/>
          </p:nvPr>
        </p:nvSpPr>
        <p:spPr/>
        <p:txBody>
          <a:bodyPr/>
          <a:lstStyle/>
          <a:p>
            <a:fld id="{9C940726-3BC8-774A-8D57-5B3D85BE4F16}" type="datetimeFigureOut">
              <a:rPr lang="ru-RU" smtClean="0"/>
              <a:t>12.09.2025</a:t>
            </a:fld>
            <a:endParaRPr lang="ru-RU"/>
          </a:p>
        </p:txBody>
      </p:sp>
      <p:sp>
        <p:nvSpPr>
          <p:cNvPr id="5" name="Нижний колонтитул 4">
            <a:extLst>
              <a:ext uri="{FF2B5EF4-FFF2-40B4-BE49-F238E27FC236}">
                <a16:creationId xmlns:a16="http://schemas.microsoft.com/office/drawing/2014/main" id="{800E24A8-6F3E-C362-1C55-24389B7D290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E662626-4E12-9E2C-3427-EABBD80CC433}"/>
              </a:ext>
            </a:extLst>
          </p:cNvPr>
          <p:cNvSpPr>
            <a:spLocks noGrp="1"/>
          </p:cNvSpPr>
          <p:nvPr>
            <p:ph type="sldNum" sz="quarter" idx="12"/>
          </p:nvPr>
        </p:nvSpPr>
        <p:spPr/>
        <p:txBody>
          <a:bodyPr/>
          <a:lstStyle/>
          <a:p>
            <a:fld id="{356EA176-788D-3E49-99E6-FAC9AD69FF89}" type="slidenum">
              <a:rPr lang="ru-RU" smtClean="0"/>
              <a:t>‹#›</a:t>
            </a:fld>
            <a:endParaRPr lang="ru-RU"/>
          </a:p>
        </p:txBody>
      </p:sp>
    </p:spTree>
    <p:extLst>
      <p:ext uri="{BB962C8B-B14F-4D97-AF65-F5344CB8AC3E}">
        <p14:creationId xmlns:p14="http://schemas.microsoft.com/office/powerpoint/2010/main" val="24450688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78B67C6-98C8-6FEF-7AF4-052C0E932E82}"/>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FA5ACF11-A17B-315C-07EF-270B7DC1DA7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7FDB691-342A-89A8-1460-F176D0CBE007}"/>
              </a:ext>
            </a:extLst>
          </p:cNvPr>
          <p:cNvSpPr>
            <a:spLocks noGrp="1"/>
          </p:cNvSpPr>
          <p:nvPr>
            <p:ph type="dt" sz="half" idx="10"/>
          </p:nvPr>
        </p:nvSpPr>
        <p:spPr/>
        <p:txBody>
          <a:bodyPr/>
          <a:lstStyle/>
          <a:p>
            <a:fld id="{9C940726-3BC8-774A-8D57-5B3D85BE4F16}" type="datetimeFigureOut">
              <a:rPr lang="ru-RU" smtClean="0"/>
              <a:t>12.09.2025</a:t>
            </a:fld>
            <a:endParaRPr lang="ru-RU"/>
          </a:p>
        </p:txBody>
      </p:sp>
      <p:sp>
        <p:nvSpPr>
          <p:cNvPr id="5" name="Нижний колонтитул 4">
            <a:extLst>
              <a:ext uri="{FF2B5EF4-FFF2-40B4-BE49-F238E27FC236}">
                <a16:creationId xmlns:a16="http://schemas.microsoft.com/office/drawing/2014/main" id="{9FF467E4-E33A-1CCA-10C4-CD1D8645725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2833A9F6-D6C3-ED3D-BC77-B0B94287012B}"/>
              </a:ext>
            </a:extLst>
          </p:cNvPr>
          <p:cNvSpPr>
            <a:spLocks noGrp="1"/>
          </p:cNvSpPr>
          <p:nvPr>
            <p:ph type="sldNum" sz="quarter" idx="12"/>
          </p:nvPr>
        </p:nvSpPr>
        <p:spPr/>
        <p:txBody>
          <a:bodyPr/>
          <a:lstStyle/>
          <a:p>
            <a:fld id="{356EA176-788D-3E49-99E6-FAC9AD69FF89}" type="slidenum">
              <a:rPr lang="ru-RU" smtClean="0"/>
              <a:t>‹#›</a:t>
            </a:fld>
            <a:endParaRPr lang="ru-RU"/>
          </a:p>
        </p:txBody>
      </p:sp>
    </p:spTree>
    <p:extLst>
      <p:ext uri="{BB962C8B-B14F-4D97-AF65-F5344CB8AC3E}">
        <p14:creationId xmlns:p14="http://schemas.microsoft.com/office/powerpoint/2010/main" val="28752437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380F5E4-D912-E721-CF93-A3EB3EB315F6}"/>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EC4B3962-DAA2-2EF8-0D14-BD539AEB76A6}"/>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5BC8F682-CB8F-3FE3-D277-F6FEDE877C61}"/>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713C7FB4-B94E-9BBE-D67D-2F43D7FF11ED}"/>
              </a:ext>
            </a:extLst>
          </p:cNvPr>
          <p:cNvSpPr>
            <a:spLocks noGrp="1"/>
          </p:cNvSpPr>
          <p:nvPr>
            <p:ph type="dt" sz="half" idx="10"/>
          </p:nvPr>
        </p:nvSpPr>
        <p:spPr/>
        <p:txBody>
          <a:bodyPr/>
          <a:lstStyle/>
          <a:p>
            <a:fld id="{9C940726-3BC8-774A-8D57-5B3D85BE4F16}" type="datetimeFigureOut">
              <a:rPr lang="ru-RU" smtClean="0"/>
              <a:t>12.09.2025</a:t>
            </a:fld>
            <a:endParaRPr lang="ru-RU"/>
          </a:p>
        </p:txBody>
      </p:sp>
      <p:sp>
        <p:nvSpPr>
          <p:cNvPr id="6" name="Нижний колонтитул 5">
            <a:extLst>
              <a:ext uri="{FF2B5EF4-FFF2-40B4-BE49-F238E27FC236}">
                <a16:creationId xmlns:a16="http://schemas.microsoft.com/office/drawing/2014/main" id="{6052FD3E-9DC0-08BC-24AD-6D81E7C8110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80C10A7D-C3B6-A8BC-1BF4-413D29799C62}"/>
              </a:ext>
            </a:extLst>
          </p:cNvPr>
          <p:cNvSpPr>
            <a:spLocks noGrp="1"/>
          </p:cNvSpPr>
          <p:nvPr>
            <p:ph type="sldNum" sz="quarter" idx="12"/>
          </p:nvPr>
        </p:nvSpPr>
        <p:spPr/>
        <p:txBody>
          <a:bodyPr/>
          <a:lstStyle/>
          <a:p>
            <a:fld id="{356EA176-788D-3E49-99E6-FAC9AD69FF89}" type="slidenum">
              <a:rPr lang="ru-RU" smtClean="0"/>
              <a:t>‹#›</a:t>
            </a:fld>
            <a:endParaRPr lang="ru-RU"/>
          </a:p>
        </p:txBody>
      </p:sp>
    </p:spTree>
    <p:extLst>
      <p:ext uri="{BB962C8B-B14F-4D97-AF65-F5344CB8AC3E}">
        <p14:creationId xmlns:p14="http://schemas.microsoft.com/office/powerpoint/2010/main" val="2050883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EA67C4-1F36-AB9A-5B03-D9BCE61142CE}"/>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900DACD6-20FA-5AED-3D41-24F765D461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5119450B-CFC0-AE8B-6B23-76A91CADA8BD}"/>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B2A16BE-6B1F-4E51-4F16-D3E6CAD135D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A83B6183-FBC0-B396-B1AE-5CFE84538769}"/>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3769FF75-B6BA-F03A-1E50-AE2189DA75E0}"/>
              </a:ext>
            </a:extLst>
          </p:cNvPr>
          <p:cNvSpPr>
            <a:spLocks noGrp="1"/>
          </p:cNvSpPr>
          <p:nvPr>
            <p:ph type="dt" sz="half" idx="10"/>
          </p:nvPr>
        </p:nvSpPr>
        <p:spPr/>
        <p:txBody>
          <a:bodyPr/>
          <a:lstStyle/>
          <a:p>
            <a:fld id="{9C940726-3BC8-774A-8D57-5B3D85BE4F16}" type="datetimeFigureOut">
              <a:rPr lang="ru-RU" smtClean="0"/>
              <a:t>12.09.2025</a:t>
            </a:fld>
            <a:endParaRPr lang="ru-RU"/>
          </a:p>
        </p:txBody>
      </p:sp>
      <p:sp>
        <p:nvSpPr>
          <p:cNvPr id="8" name="Нижний колонтитул 7">
            <a:extLst>
              <a:ext uri="{FF2B5EF4-FFF2-40B4-BE49-F238E27FC236}">
                <a16:creationId xmlns:a16="http://schemas.microsoft.com/office/drawing/2014/main" id="{644C73C3-BB0E-86CF-00DB-36A6D2D27DCF}"/>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C8E54A4D-ED82-209C-4477-EAEFB9741965}"/>
              </a:ext>
            </a:extLst>
          </p:cNvPr>
          <p:cNvSpPr>
            <a:spLocks noGrp="1"/>
          </p:cNvSpPr>
          <p:nvPr>
            <p:ph type="sldNum" sz="quarter" idx="12"/>
          </p:nvPr>
        </p:nvSpPr>
        <p:spPr/>
        <p:txBody>
          <a:bodyPr/>
          <a:lstStyle/>
          <a:p>
            <a:fld id="{356EA176-788D-3E49-99E6-FAC9AD69FF89}" type="slidenum">
              <a:rPr lang="ru-RU" smtClean="0"/>
              <a:t>‹#›</a:t>
            </a:fld>
            <a:endParaRPr lang="ru-RU"/>
          </a:p>
        </p:txBody>
      </p:sp>
    </p:spTree>
    <p:extLst>
      <p:ext uri="{BB962C8B-B14F-4D97-AF65-F5344CB8AC3E}">
        <p14:creationId xmlns:p14="http://schemas.microsoft.com/office/powerpoint/2010/main" val="3483197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BEB8689-AD6D-9BFD-AFDE-A672ED6A5464}"/>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032462D8-0C61-339B-4F19-683C268849AE}"/>
              </a:ext>
            </a:extLst>
          </p:cNvPr>
          <p:cNvSpPr>
            <a:spLocks noGrp="1"/>
          </p:cNvSpPr>
          <p:nvPr>
            <p:ph type="dt" sz="half" idx="10"/>
          </p:nvPr>
        </p:nvSpPr>
        <p:spPr/>
        <p:txBody>
          <a:bodyPr/>
          <a:lstStyle/>
          <a:p>
            <a:fld id="{9C940726-3BC8-774A-8D57-5B3D85BE4F16}" type="datetimeFigureOut">
              <a:rPr lang="ru-RU" smtClean="0"/>
              <a:t>12.09.2025</a:t>
            </a:fld>
            <a:endParaRPr lang="ru-RU"/>
          </a:p>
        </p:txBody>
      </p:sp>
      <p:sp>
        <p:nvSpPr>
          <p:cNvPr id="4" name="Нижний колонтитул 3">
            <a:extLst>
              <a:ext uri="{FF2B5EF4-FFF2-40B4-BE49-F238E27FC236}">
                <a16:creationId xmlns:a16="http://schemas.microsoft.com/office/drawing/2014/main" id="{68651A1D-D044-DFF5-C4D9-9F7BD7A9B2C4}"/>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AF66D7B7-32E9-06CC-C2DF-8BE1849A7FB4}"/>
              </a:ext>
            </a:extLst>
          </p:cNvPr>
          <p:cNvSpPr>
            <a:spLocks noGrp="1"/>
          </p:cNvSpPr>
          <p:nvPr>
            <p:ph type="sldNum" sz="quarter" idx="12"/>
          </p:nvPr>
        </p:nvSpPr>
        <p:spPr/>
        <p:txBody>
          <a:bodyPr/>
          <a:lstStyle/>
          <a:p>
            <a:fld id="{356EA176-788D-3E49-99E6-FAC9AD69FF89}" type="slidenum">
              <a:rPr lang="ru-RU" smtClean="0"/>
              <a:t>‹#›</a:t>
            </a:fld>
            <a:endParaRPr lang="ru-RU"/>
          </a:p>
        </p:txBody>
      </p:sp>
    </p:spTree>
    <p:extLst>
      <p:ext uri="{BB962C8B-B14F-4D97-AF65-F5344CB8AC3E}">
        <p14:creationId xmlns:p14="http://schemas.microsoft.com/office/powerpoint/2010/main" val="3311356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C49A2C40-CDD5-E17C-1979-9F018DD081AE}"/>
              </a:ext>
            </a:extLst>
          </p:cNvPr>
          <p:cNvSpPr>
            <a:spLocks noGrp="1"/>
          </p:cNvSpPr>
          <p:nvPr>
            <p:ph type="dt" sz="half" idx="10"/>
          </p:nvPr>
        </p:nvSpPr>
        <p:spPr/>
        <p:txBody>
          <a:bodyPr/>
          <a:lstStyle/>
          <a:p>
            <a:fld id="{9C940726-3BC8-774A-8D57-5B3D85BE4F16}" type="datetimeFigureOut">
              <a:rPr lang="ru-RU" smtClean="0"/>
              <a:t>12.09.2025</a:t>
            </a:fld>
            <a:endParaRPr lang="ru-RU"/>
          </a:p>
        </p:txBody>
      </p:sp>
      <p:sp>
        <p:nvSpPr>
          <p:cNvPr id="3" name="Нижний колонтитул 2">
            <a:extLst>
              <a:ext uri="{FF2B5EF4-FFF2-40B4-BE49-F238E27FC236}">
                <a16:creationId xmlns:a16="http://schemas.microsoft.com/office/drawing/2014/main" id="{64D38B63-80AF-A2B0-3379-1ABB7A57C0B3}"/>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1C7EE0F5-A1F0-52D7-F5E0-79A2DA135D76}"/>
              </a:ext>
            </a:extLst>
          </p:cNvPr>
          <p:cNvSpPr>
            <a:spLocks noGrp="1"/>
          </p:cNvSpPr>
          <p:nvPr>
            <p:ph type="sldNum" sz="quarter" idx="12"/>
          </p:nvPr>
        </p:nvSpPr>
        <p:spPr/>
        <p:txBody>
          <a:bodyPr/>
          <a:lstStyle/>
          <a:p>
            <a:fld id="{356EA176-788D-3E49-99E6-FAC9AD69FF89}" type="slidenum">
              <a:rPr lang="ru-RU" smtClean="0"/>
              <a:t>‹#›</a:t>
            </a:fld>
            <a:endParaRPr lang="ru-RU"/>
          </a:p>
        </p:txBody>
      </p:sp>
    </p:spTree>
    <p:extLst>
      <p:ext uri="{BB962C8B-B14F-4D97-AF65-F5344CB8AC3E}">
        <p14:creationId xmlns:p14="http://schemas.microsoft.com/office/powerpoint/2010/main" val="1083091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8B5116D-75F6-8367-F112-AB47270EA010}"/>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37324DAE-5521-8EF5-610B-6FD30C64F6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2F2195CA-147B-3C46-4D91-5E1DFEF260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74F396F2-AE47-E22C-4B0A-C325BF8BF255}"/>
              </a:ext>
            </a:extLst>
          </p:cNvPr>
          <p:cNvSpPr>
            <a:spLocks noGrp="1"/>
          </p:cNvSpPr>
          <p:nvPr>
            <p:ph type="dt" sz="half" idx="10"/>
          </p:nvPr>
        </p:nvSpPr>
        <p:spPr/>
        <p:txBody>
          <a:bodyPr/>
          <a:lstStyle/>
          <a:p>
            <a:fld id="{9C940726-3BC8-774A-8D57-5B3D85BE4F16}" type="datetimeFigureOut">
              <a:rPr lang="ru-RU" smtClean="0"/>
              <a:t>12.09.2025</a:t>
            </a:fld>
            <a:endParaRPr lang="ru-RU"/>
          </a:p>
        </p:txBody>
      </p:sp>
      <p:sp>
        <p:nvSpPr>
          <p:cNvPr id="6" name="Нижний колонтитул 5">
            <a:extLst>
              <a:ext uri="{FF2B5EF4-FFF2-40B4-BE49-F238E27FC236}">
                <a16:creationId xmlns:a16="http://schemas.microsoft.com/office/drawing/2014/main" id="{401A41ED-92CA-0EAB-D186-A439639AE5E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B4D24924-7F30-CD19-3EC9-9423D000CBD4}"/>
              </a:ext>
            </a:extLst>
          </p:cNvPr>
          <p:cNvSpPr>
            <a:spLocks noGrp="1"/>
          </p:cNvSpPr>
          <p:nvPr>
            <p:ph type="sldNum" sz="quarter" idx="12"/>
          </p:nvPr>
        </p:nvSpPr>
        <p:spPr/>
        <p:txBody>
          <a:bodyPr/>
          <a:lstStyle/>
          <a:p>
            <a:fld id="{356EA176-788D-3E49-99E6-FAC9AD69FF89}" type="slidenum">
              <a:rPr lang="ru-RU" smtClean="0"/>
              <a:t>‹#›</a:t>
            </a:fld>
            <a:endParaRPr lang="ru-RU"/>
          </a:p>
        </p:txBody>
      </p:sp>
    </p:spTree>
    <p:extLst>
      <p:ext uri="{BB962C8B-B14F-4D97-AF65-F5344CB8AC3E}">
        <p14:creationId xmlns:p14="http://schemas.microsoft.com/office/powerpoint/2010/main" val="103367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701A2A9-E76A-5631-F068-A99BB0AFCF05}"/>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1F05D8D8-0A19-B152-30F5-21F5B4B2A0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2DF592DE-66F3-AACC-BDE9-8B4D5D7381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B0303964-6862-AF8A-4FF7-8989D8AC2354}"/>
              </a:ext>
            </a:extLst>
          </p:cNvPr>
          <p:cNvSpPr>
            <a:spLocks noGrp="1"/>
          </p:cNvSpPr>
          <p:nvPr>
            <p:ph type="dt" sz="half" idx="10"/>
          </p:nvPr>
        </p:nvSpPr>
        <p:spPr/>
        <p:txBody>
          <a:bodyPr/>
          <a:lstStyle/>
          <a:p>
            <a:fld id="{9C940726-3BC8-774A-8D57-5B3D85BE4F16}" type="datetimeFigureOut">
              <a:rPr lang="ru-RU" smtClean="0"/>
              <a:t>12.09.2025</a:t>
            </a:fld>
            <a:endParaRPr lang="ru-RU"/>
          </a:p>
        </p:txBody>
      </p:sp>
      <p:sp>
        <p:nvSpPr>
          <p:cNvPr id="6" name="Нижний колонтитул 5">
            <a:extLst>
              <a:ext uri="{FF2B5EF4-FFF2-40B4-BE49-F238E27FC236}">
                <a16:creationId xmlns:a16="http://schemas.microsoft.com/office/drawing/2014/main" id="{FC563C4B-9C79-AB8B-E05C-B21A394E0C3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AE39C41F-842E-D51C-280A-3DC2799A8AC8}"/>
              </a:ext>
            </a:extLst>
          </p:cNvPr>
          <p:cNvSpPr>
            <a:spLocks noGrp="1"/>
          </p:cNvSpPr>
          <p:nvPr>
            <p:ph type="sldNum" sz="quarter" idx="12"/>
          </p:nvPr>
        </p:nvSpPr>
        <p:spPr/>
        <p:txBody>
          <a:bodyPr/>
          <a:lstStyle/>
          <a:p>
            <a:fld id="{356EA176-788D-3E49-99E6-FAC9AD69FF89}" type="slidenum">
              <a:rPr lang="ru-RU" smtClean="0"/>
              <a:t>‹#›</a:t>
            </a:fld>
            <a:endParaRPr lang="ru-RU"/>
          </a:p>
        </p:txBody>
      </p:sp>
    </p:spTree>
    <p:extLst>
      <p:ext uri="{BB962C8B-B14F-4D97-AF65-F5344CB8AC3E}">
        <p14:creationId xmlns:p14="http://schemas.microsoft.com/office/powerpoint/2010/main" val="2340855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E94C6F9-CD3B-BBAD-3EB8-021D166FB3AC}"/>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A130B469-1BC7-3E54-B2BE-9DDB93066060}"/>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AC46C25-AA04-79B9-5E96-FB96FF940D1D}"/>
              </a:ext>
            </a:extLst>
          </p:cNvPr>
          <p:cNvSpPr>
            <a:spLocks noGrp="1"/>
          </p:cNvSpPr>
          <p:nvPr>
            <p:ph type="dt" sz="half" idx="10"/>
          </p:nvPr>
        </p:nvSpPr>
        <p:spPr/>
        <p:txBody>
          <a:bodyPr/>
          <a:lstStyle/>
          <a:p>
            <a:fld id="{9C940726-3BC8-774A-8D57-5B3D85BE4F16}" type="datetimeFigureOut">
              <a:rPr lang="ru-RU" smtClean="0"/>
              <a:t>12.09.2025</a:t>
            </a:fld>
            <a:endParaRPr lang="ru-RU"/>
          </a:p>
        </p:txBody>
      </p:sp>
      <p:sp>
        <p:nvSpPr>
          <p:cNvPr id="5" name="Нижний колонтитул 4">
            <a:extLst>
              <a:ext uri="{FF2B5EF4-FFF2-40B4-BE49-F238E27FC236}">
                <a16:creationId xmlns:a16="http://schemas.microsoft.com/office/drawing/2014/main" id="{DA44E42D-8A2E-900D-3141-1853865AA04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00A8260-42C4-C501-451E-15158A12542A}"/>
              </a:ext>
            </a:extLst>
          </p:cNvPr>
          <p:cNvSpPr>
            <a:spLocks noGrp="1"/>
          </p:cNvSpPr>
          <p:nvPr>
            <p:ph type="sldNum" sz="quarter" idx="12"/>
          </p:nvPr>
        </p:nvSpPr>
        <p:spPr/>
        <p:txBody>
          <a:bodyPr/>
          <a:lstStyle/>
          <a:p>
            <a:fld id="{356EA176-788D-3E49-99E6-FAC9AD69FF89}" type="slidenum">
              <a:rPr lang="ru-RU" smtClean="0"/>
              <a:t>‹#›</a:t>
            </a:fld>
            <a:endParaRPr lang="ru-RU"/>
          </a:p>
        </p:txBody>
      </p:sp>
    </p:spTree>
    <p:extLst>
      <p:ext uri="{BB962C8B-B14F-4D97-AF65-F5344CB8AC3E}">
        <p14:creationId xmlns:p14="http://schemas.microsoft.com/office/powerpoint/2010/main" val="7036783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FDA9CCB9-665A-E51E-862A-9B0581F1C7AF}"/>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3820BAB9-5740-442C-728F-D5A883110655}"/>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4C0FCF84-6F80-EE13-2117-F333684FC6D2}"/>
              </a:ext>
            </a:extLst>
          </p:cNvPr>
          <p:cNvSpPr>
            <a:spLocks noGrp="1"/>
          </p:cNvSpPr>
          <p:nvPr>
            <p:ph type="dt" sz="half" idx="10"/>
          </p:nvPr>
        </p:nvSpPr>
        <p:spPr/>
        <p:txBody>
          <a:bodyPr/>
          <a:lstStyle/>
          <a:p>
            <a:fld id="{9C940726-3BC8-774A-8D57-5B3D85BE4F16}" type="datetimeFigureOut">
              <a:rPr lang="ru-RU" smtClean="0"/>
              <a:t>12.09.2025</a:t>
            </a:fld>
            <a:endParaRPr lang="ru-RU"/>
          </a:p>
        </p:txBody>
      </p:sp>
      <p:sp>
        <p:nvSpPr>
          <p:cNvPr id="5" name="Нижний колонтитул 4">
            <a:extLst>
              <a:ext uri="{FF2B5EF4-FFF2-40B4-BE49-F238E27FC236}">
                <a16:creationId xmlns:a16="http://schemas.microsoft.com/office/drawing/2014/main" id="{070AFE39-B599-4D54-11EB-B5EF612A8F1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453EA34-14B0-BBDC-1E51-88E15A7C8C3C}"/>
              </a:ext>
            </a:extLst>
          </p:cNvPr>
          <p:cNvSpPr>
            <a:spLocks noGrp="1"/>
          </p:cNvSpPr>
          <p:nvPr>
            <p:ph type="sldNum" sz="quarter" idx="12"/>
          </p:nvPr>
        </p:nvSpPr>
        <p:spPr/>
        <p:txBody>
          <a:bodyPr/>
          <a:lstStyle/>
          <a:p>
            <a:fld id="{356EA176-788D-3E49-99E6-FAC9AD69FF89}" type="slidenum">
              <a:rPr lang="ru-RU" smtClean="0"/>
              <a:t>‹#›</a:t>
            </a:fld>
            <a:endParaRPr lang="ru-RU"/>
          </a:p>
        </p:txBody>
      </p:sp>
    </p:spTree>
    <p:extLst>
      <p:ext uri="{BB962C8B-B14F-4D97-AF65-F5344CB8AC3E}">
        <p14:creationId xmlns:p14="http://schemas.microsoft.com/office/powerpoint/2010/main" val="903947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FB5E879-91F3-A1B7-46E9-9A82AFF50B9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E3A5FA02-BB3D-68CC-46D3-20DDF7C086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FB39ED3-BF58-91DB-BE7C-E1DD426656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940726-3BC8-774A-8D57-5B3D85BE4F16}" type="datetimeFigureOut">
              <a:rPr lang="ru-RU" smtClean="0"/>
              <a:t>12.09.2025</a:t>
            </a:fld>
            <a:endParaRPr lang="ru-RU"/>
          </a:p>
        </p:txBody>
      </p:sp>
      <p:sp>
        <p:nvSpPr>
          <p:cNvPr id="5" name="Нижний колонтитул 4">
            <a:extLst>
              <a:ext uri="{FF2B5EF4-FFF2-40B4-BE49-F238E27FC236}">
                <a16:creationId xmlns:a16="http://schemas.microsoft.com/office/drawing/2014/main" id="{D42B163F-6DA6-1EBA-443B-C440DED16DC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128D03D5-C40D-2445-38CE-59A4B510EB1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6EA176-788D-3E49-99E6-FAC9AD69FF89}" type="slidenum">
              <a:rPr lang="ru-RU" smtClean="0"/>
              <a:t>‹#›</a:t>
            </a:fld>
            <a:endParaRPr lang="ru-RU"/>
          </a:p>
        </p:txBody>
      </p:sp>
    </p:spTree>
    <p:extLst>
      <p:ext uri="{BB962C8B-B14F-4D97-AF65-F5344CB8AC3E}">
        <p14:creationId xmlns:p14="http://schemas.microsoft.com/office/powerpoint/2010/main" val="28870297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hyperlink" Target="https://www.consultant.ru/document/cons_doc_LAW_483131/23bc512c204a9316bb2493706267cd09765e96b2/#dst100022" TargetMode="External"/><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hyperlink" Target="https://www.consultant.ru/document/cons_doc_LAW_487141/151a7835854c3c69130b8a500d1cc8c7b54f0dca/#dst2397" TargetMode="External"/></Relationships>
</file>

<file path=ppt/slides/_rels/slide68.xml.rels><?xml version="1.0" encoding="UTF-8" standalone="yes"?>
<Relationships xmlns="http://schemas.openxmlformats.org/package/2006/relationships"><Relationship Id="rId3" Type="http://schemas.openxmlformats.org/officeDocument/2006/relationships/hyperlink" Target="https://www.consultant.ru/document/cons_doc_LAW_487141/b32d2a93f9b3327729081516485d8b4f2e48ebc9/#dst1997" TargetMode="External"/><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hyperlink" Target="https://www.consultant.ru/document/cons_doc_LAW_487141/d209c846e601b209b0c69e83640ad32304093c78/#dst2404" TargetMode="External"/><Relationship Id="rId5" Type="http://schemas.openxmlformats.org/officeDocument/2006/relationships/hyperlink" Target="https://www.consultant.ru/document/cons_doc_LAW_487141/0108932a3c6234f73590b25799588ada492deb23/#dst2072" TargetMode="External"/><Relationship Id="rId4" Type="http://schemas.openxmlformats.org/officeDocument/2006/relationships/hyperlink" Target="https://www.consultant.ru/document/cons_doc_LAW_487141/b32d2a93f9b3327729081516485d8b4f2e48ebc9/#dst2006" TargetMode="External"/></Relationships>
</file>

<file path=ppt/slides/_rels/slide69.xml.rels><?xml version="1.0" encoding="UTF-8" standalone="yes"?>
<Relationships xmlns="http://schemas.openxmlformats.org/package/2006/relationships"><Relationship Id="rId3" Type="http://schemas.openxmlformats.org/officeDocument/2006/relationships/hyperlink" Target="https://www.consultant.ru/document/cons_doc_LAW_487141/d209c846e601b209b0c69e83640ad32304093c78/#dst2404" TargetMode="External"/><Relationship Id="rId7" Type="http://schemas.openxmlformats.org/officeDocument/2006/relationships/hyperlink" Target="https://www.consultant.ru/document/cons_doc_LAW_487141/6411e005f539b666d6f360f202cb7b1c23fe27c3/#dst2054" TargetMode="External"/><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hyperlink" Target="https://www.consultant.ru/document/cons_doc_LAW_487141/b32d2a93f9b3327729081516485d8b4f2e48ebc9/#dst2018" TargetMode="External"/><Relationship Id="rId5" Type="http://schemas.openxmlformats.org/officeDocument/2006/relationships/hyperlink" Target="https://www.consultant.ru/document/cons_doc_LAW_487141/b32d2a93f9b3327729081516485d8b4f2e48ebc9/#dst2008" TargetMode="External"/><Relationship Id="rId4" Type="http://schemas.openxmlformats.org/officeDocument/2006/relationships/hyperlink" Target="https://www.consultant.ru/document/cons_doc_LAW_487141/d209c846e601b209b0c69e83640ad32304093c78/#dst2407" TargetMode="External"/></Relationships>
</file>

<file path=ppt/slides/_rels/slide70.xml.rels><?xml version="1.0" encoding="UTF-8" standalone="yes"?>
<Relationships xmlns="http://schemas.openxmlformats.org/package/2006/relationships"><Relationship Id="rId3" Type="http://schemas.openxmlformats.org/officeDocument/2006/relationships/hyperlink" Target="https://www.consultant.ru/document/cons_doc_LAW_487141/d209c846e601b209b0c69e83640ad32304093c78/#dst2412" TargetMode="External"/><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hyperlink" Target="https://www.consultant.ru/document/cons_doc_LAW_487141/d209c846e601b209b0c69e83640ad32304093c78/#dst2404" TargetMode="External"/><Relationship Id="rId5" Type="http://schemas.openxmlformats.org/officeDocument/2006/relationships/hyperlink" Target="https://www.consultant.ru/document/cons_doc_LAW_487141/d209c846e601b209b0c69e83640ad32304093c78/#dst2416" TargetMode="External"/><Relationship Id="rId4" Type="http://schemas.openxmlformats.org/officeDocument/2006/relationships/hyperlink" Target="https://www.consultant.ru/document/cons_doc_LAW_487141/d209c846e601b209b0c69e83640ad32304093c78/#dst2415" TargetMode="External"/></Relationships>
</file>

<file path=ppt/slides/_rels/slide71.xml.rels><?xml version="1.0" encoding="UTF-8" standalone="yes"?>
<Relationships xmlns="http://schemas.openxmlformats.org/package/2006/relationships"><Relationship Id="rId3" Type="http://schemas.openxmlformats.org/officeDocument/2006/relationships/hyperlink" Target="https://www.consultant.ru/document/cons_doc_LAW_121937/530b4c27bbc4674851b091ee1ad714751e4fdc00/#dst100016" TargetMode="External"/><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hyperlink" Target="https://www.consultant.ru/document/cons_doc_LAW_487141/3c02bd58683f13f3c87cae5fbd02cca31aa413f4/#dst2519" TargetMode="External"/></Relationships>
</file>

<file path=ppt/slides/_rels/slide7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0E52C67-B10F-A633-1BBB-F293D6C42DE6}"/>
              </a:ext>
            </a:extLst>
          </p:cNvPr>
          <p:cNvSpPr>
            <a:spLocks noGrp="1"/>
          </p:cNvSpPr>
          <p:nvPr>
            <p:ph type="ctrTitle"/>
          </p:nvPr>
        </p:nvSpPr>
        <p:spPr>
          <a:xfrm>
            <a:off x="4930345" y="294483"/>
            <a:ext cx="6738551" cy="4079810"/>
          </a:xfrm>
        </p:spPr>
        <p:txBody>
          <a:bodyPr>
            <a:normAutofit/>
          </a:bodyPr>
          <a:lstStyle/>
          <a:p>
            <a:r>
              <a:rPr lang="ru-RU" sz="4000" b="1" i="0" u="none" strike="noStrike" dirty="0">
                <a:solidFill>
                  <a:srgbClr val="000000"/>
                </a:solidFill>
                <a:effectLst/>
                <a:latin typeface="Times New Roman" panose="02020603050405020304" pitchFamily="18" charset="0"/>
              </a:rPr>
              <a:t>АНТИКОРРУПЦИОННЫЕ МЕРЫ ПРИ ОСУЩЕСТВЛЕНИИ ГОСУДАРСТВЕННЫХ (МУНИЦИПАЛЬНЫХ) ЗАКУПОК</a:t>
            </a:r>
            <a:endParaRPr lang="ru-RU" sz="23900" b="1" dirty="0">
              <a:effectLst/>
            </a:endParaRPr>
          </a:p>
        </p:txBody>
      </p:sp>
      <p:sp>
        <p:nvSpPr>
          <p:cNvPr id="3" name="Подзаголовок 2">
            <a:extLst>
              <a:ext uri="{FF2B5EF4-FFF2-40B4-BE49-F238E27FC236}">
                <a16:creationId xmlns:a16="http://schemas.microsoft.com/office/drawing/2014/main" id="{EB1D3B24-4E73-4FD1-DA5D-17195A447BB5}"/>
              </a:ext>
            </a:extLst>
          </p:cNvPr>
          <p:cNvSpPr>
            <a:spLocks noGrp="1"/>
          </p:cNvSpPr>
          <p:nvPr>
            <p:ph type="subTitle" idx="1"/>
          </p:nvPr>
        </p:nvSpPr>
        <p:spPr>
          <a:xfrm>
            <a:off x="5029200" y="4907756"/>
            <a:ext cx="6194854" cy="1655762"/>
          </a:xfrm>
        </p:spPr>
        <p:txBody>
          <a:bodyPr/>
          <a:lstStyle/>
          <a:p>
            <a:pPr algn="l"/>
            <a:r>
              <a:rPr lang="ru-RU" b="1" dirty="0">
                <a:latin typeface="Times New Roman" panose="02020603050405020304" pitchFamily="18" charset="0"/>
                <a:cs typeface="Times New Roman" panose="02020603050405020304" pitchFamily="18" charset="0"/>
              </a:rPr>
              <a:t>Заира Мусалова</a:t>
            </a:r>
          </a:p>
          <a:p>
            <a:pPr algn="l"/>
            <a:r>
              <a:rPr lang="ru-RU" dirty="0">
                <a:latin typeface="Times New Roman" panose="02020603050405020304" pitchFamily="18" charset="0"/>
                <a:cs typeface="Times New Roman" panose="02020603050405020304" pitchFamily="18" charset="0"/>
              </a:rPr>
              <a:t>К.ю.н., доцент кафедры конституционного и муниципального права ДГУ</a:t>
            </a:r>
          </a:p>
        </p:txBody>
      </p:sp>
      <p:pic>
        <p:nvPicPr>
          <p:cNvPr id="4" name="Рисунок 3">
            <a:extLst>
              <a:ext uri="{FF2B5EF4-FFF2-40B4-BE49-F238E27FC236}">
                <a16:creationId xmlns:a16="http://schemas.microsoft.com/office/drawing/2014/main" id="{9101D749-056D-85A8-6DEA-08AC1F52E572}"/>
              </a:ext>
            </a:extLst>
          </p:cNvPr>
          <p:cNvPicPr>
            <a:picLocks noChangeAspect="1"/>
          </p:cNvPicPr>
          <p:nvPr/>
        </p:nvPicPr>
        <p:blipFill>
          <a:blip r:embed="rId2"/>
          <a:stretch>
            <a:fillRect/>
          </a:stretch>
        </p:blipFill>
        <p:spPr>
          <a:xfrm>
            <a:off x="0" y="0"/>
            <a:ext cx="4238368" cy="6847574"/>
          </a:xfrm>
          <a:prstGeom prst="rect">
            <a:avLst/>
          </a:prstGeom>
        </p:spPr>
      </p:pic>
    </p:spTree>
    <p:extLst>
      <p:ext uri="{BB962C8B-B14F-4D97-AF65-F5344CB8AC3E}">
        <p14:creationId xmlns:p14="http://schemas.microsoft.com/office/powerpoint/2010/main" val="1917820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25563"/>
          </a:xfrm>
        </p:spPr>
        <p:txBody>
          <a:bodyPr>
            <a:noAutofit/>
          </a:bodyPr>
          <a:lstStyle/>
          <a:p>
            <a:pPr algn="r"/>
            <a:r>
              <a:rPr lang="ru-RU" sz="4000" b="1" i="0" dirty="0">
                <a:effectLst/>
                <a:latin typeface="UICTFontTextStyleBody"/>
              </a:rPr>
              <a:t>Принципы контрактной системы в сфере закупок (ст.6 44-фз)</a:t>
            </a:r>
            <a:endParaRPr lang="ru-RU" sz="4000" b="1"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1915298"/>
            <a:ext cx="10212473" cy="4806778"/>
          </a:xfrm>
          <a:solidFill>
            <a:schemeClr val="bg1"/>
          </a:solidFill>
        </p:spPr>
        <p:txBody>
          <a:bodyPr>
            <a:noAutofit/>
          </a:bodyPr>
          <a:lstStyle/>
          <a:p>
            <a:pPr marL="0" indent="0">
              <a:buNone/>
            </a:pPr>
            <a:r>
              <a:rPr lang="ru-RU" sz="2000" b="0" i="0" dirty="0">
                <a:effectLst/>
                <a:latin typeface="UICTFontTextStyleBody"/>
              </a:rPr>
              <a:t>• </a:t>
            </a:r>
            <a:r>
              <a:rPr lang="ru-RU" sz="2600" b="1" i="0" dirty="0">
                <a:effectLst/>
                <a:latin typeface="UICTFontTextStyleBody"/>
              </a:rPr>
              <a:t>Открытость;</a:t>
            </a:r>
            <a:endParaRPr lang="ru-RU" sz="2600" b="1" dirty="0">
              <a:effectLst/>
              <a:latin typeface=".AppleSystemUIFont"/>
            </a:endParaRPr>
          </a:p>
          <a:p>
            <a:pPr marL="0" indent="0">
              <a:buNone/>
            </a:pPr>
            <a:r>
              <a:rPr lang="ru-RU" sz="2600" b="1" i="0" dirty="0">
                <a:effectLst/>
                <a:latin typeface="UICTFontTextStyleBody"/>
              </a:rPr>
              <a:t>• Прозрачность информации о контрактной системе в сфере закупок;</a:t>
            </a:r>
            <a:endParaRPr lang="ru-RU" sz="2600" b="1" dirty="0">
              <a:effectLst/>
              <a:latin typeface=".AppleSystemUIFont"/>
            </a:endParaRPr>
          </a:p>
          <a:p>
            <a:pPr marL="0" indent="0">
              <a:buNone/>
            </a:pPr>
            <a:r>
              <a:rPr lang="ru-RU" sz="2600" b="1" i="0" dirty="0">
                <a:effectLst/>
                <a:latin typeface="UICTFontTextStyleBody"/>
              </a:rPr>
              <a:t>• Обеспечения конкуренции;</a:t>
            </a:r>
            <a:endParaRPr lang="ru-RU" sz="2600" b="1" dirty="0">
              <a:effectLst/>
              <a:latin typeface=".AppleSystemUIFont"/>
            </a:endParaRPr>
          </a:p>
          <a:p>
            <a:pPr marL="0" indent="0">
              <a:buNone/>
            </a:pPr>
            <a:r>
              <a:rPr lang="ru-RU" sz="2600" b="1" i="0" dirty="0">
                <a:effectLst/>
                <a:latin typeface="UICTFontTextStyleBody"/>
              </a:rPr>
              <a:t>• Профессионализм заказчиков;</a:t>
            </a:r>
            <a:endParaRPr lang="ru-RU" sz="2600" b="1" dirty="0">
              <a:effectLst/>
              <a:latin typeface=".AppleSystemUIFont"/>
            </a:endParaRPr>
          </a:p>
          <a:p>
            <a:pPr marL="0" indent="0">
              <a:buNone/>
            </a:pPr>
            <a:r>
              <a:rPr lang="ru-RU" sz="2600" b="1" i="0" dirty="0">
                <a:effectLst/>
                <a:latin typeface="UICTFontTextStyleBody"/>
              </a:rPr>
              <a:t>• Стимулирование инновации;</a:t>
            </a:r>
            <a:endParaRPr lang="ru-RU" sz="2600" b="1" dirty="0">
              <a:effectLst/>
              <a:latin typeface=".AppleSystemUIFont"/>
            </a:endParaRPr>
          </a:p>
          <a:p>
            <a:pPr marL="0" indent="0">
              <a:buNone/>
            </a:pPr>
            <a:r>
              <a:rPr lang="ru-RU" sz="2600" b="1" i="0" dirty="0">
                <a:effectLst/>
                <a:latin typeface="UICTFontTextStyleBody"/>
              </a:rPr>
              <a:t>• Единство контрактной системы в сфере закупок;</a:t>
            </a:r>
            <a:endParaRPr lang="ru-RU" sz="2600" b="1" dirty="0">
              <a:effectLst/>
              <a:latin typeface=".AppleSystemUIFont"/>
            </a:endParaRPr>
          </a:p>
          <a:p>
            <a:pPr marL="0" indent="0">
              <a:buNone/>
            </a:pPr>
            <a:r>
              <a:rPr lang="ru-RU" sz="2600" b="1" i="0" dirty="0">
                <a:effectLst/>
                <a:latin typeface="UICTFontTextStyleBody"/>
              </a:rPr>
              <a:t>• Ответственность за результативность обеспечения государственных и муниципальных нужд;</a:t>
            </a:r>
            <a:endParaRPr lang="ru-RU" sz="2600" b="1" dirty="0">
              <a:effectLst/>
              <a:latin typeface=".AppleSystemUIFont"/>
            </a:endParaRPr>
          </a:p>
          <a:p>
            <a:pPr marL="0" indent="0">
              <a:buNone/>
            </a:pPr>
            <a:r>
              <a:rPr lang="ru-RU" sz="2600" b="1" i="0" dirty="0">
                <a:effectLst/>
                <a:latin typeface="UICTFontTextStyleBody"/>
              </a:rPr>
              <a:t>• Эффективность осуществления закупок.</a:t>
            </a:r>
            <a:endParaRPr lang="ru-RU" sz="2600" b="1" dirty="0">
              <a:effectLst/>
              <a:latin typeface=".AppleSystemUIFont"/>
            </a:endParaRPr>
          </a:p>
        </p:txBody>
      </p:sp>
    </p:spTree>
    <p:extLst>
      <p:ext uri="{BB962C8B-B14F-4D97-AF65-F5344CB8AC3E}">
        <p14:creationId xmlns:p14="http://schemas.microsoft.com/office/powerpoint/2010/main" val="31366036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25563"/>
          </a:xfrm>
        </p:spPr>
        <p:txBody>
          <a:bodyPr>
            <a:noAutofit/>
          </a:bodyPr>
          <a:lstStyle/>
          <a:p>
            <a:pPr marL="0" indent="0" algn="r">
              <a:buNone/>
            </a:pPr>
            <a:r>
              <a:rPr lang="ru-RU" sz="4000" b="0" i="0" dirty="0">
                <a:effectLst/>
                <a:latin typeface="UICTFontTextStyleBody"/>
              </a:rPr>
              <a:t>Стадии закупок по 44-фз</a:t>
            </a:r>
            <a:endParaRPr lang="ru-RU" sz="4000"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1915298"/>
            <a:ext cx="10212473" cy="4806778"/>
          </a:xfrm>
          <a:solidFill>
            <a:schemeClr val="bg1"/>
          </a:solidFill>
        </p:spPr>
        <p:txBody>
          <a:bodyPr>
            <a:noAutofit/>
          </a:bodyPr>
          <a:lstStyle/>
          <a:p>
            <a:pPr marL="0" indent="0" algn="just">
              <a:buNone/>
            </a:pPr>
            <a:r>
              <a:rPr lang="ru-RU" sz="3200" b="1" i="0" dirty="0">
                <a:effectLst/>
                <a:latin typeface="UICTFontTextStyleBody"/>
              </a:rPr>
              <a:t>• Планирование</a:t>
            </a:r>
            <a:endParaRPr lang="ru-RU" sz="3200" b="1" dirty="0">
              <a:effectLst/>
              <a:latin typeface=".AppleSystemUIFont"/>
            </a:endParaRPr>
          </a:p>
          <a:p>
            <a:pPr marL="0" indent="0" algn="just">
              <a:buNone/>
            </a:pPr>
            <a:r>
              <a:rPr lang="ru-RU" sz="3200" b="1" i="0" dirty="0">
                <a:effectLst/>
                <a:latin typeface="UICTFontTextStyleBody"/>
              </a:rPr>
              <a:t>• Составление извещения, документации (описание предмета закупки, проект контракта, требования к участникам)</a:t>
            </a:r>
            <a:endParaRPr lang="ru-RU" sz="3200" b="1" dirty="0">
              <a:effectLst/>
              <a:latin typeface=".AppleSystemUIFont"/>
            </a:endParaRPr>
          </a:p>
          <a:p>
            <a:pPr marL="0" indent="0" algn="just">
              <a:buNone/>
            </a:pPr>
            <a:r>
              <a:rPr lang="ru-RU" sz="3200" b="1" i="0" dirty="0">
                <a:effectLst/>
                <a:latin typeface="UICTFontTextStyleBody"/>
              </a:rPr>
              <a:t>• Размещение в ЕИС</a:t>
            </a:r>
            <a:endParaRPr lang="ru-RU" sz="3200" b="1" dirty="0">
              <a:effectLst/>
              <a:latin typeface=".AppleSystemUIFont"/>
            </a:endParaRPr>
          </a:p>
          <a:p>
            <a:pPr marL="0" indent="0" algn="just">
              <a:buNone/>
            </a:pPr>
            <a:r>
              <a:rPr lang="ru-RU" sz="3200" b="1" i="0" dirty="0">
                <a:effectLst/>
                <a:latin typeface="UICTFontTextStyleBody"/>
              </a:rPr>
              <a:t>• Проведение процедуры закупки</a:t>
            </a:r>
            <a:endParaRPr lang="ru-RU" sz="3200" b="1" dirty="0">
              <a:effectLst/>
              <a:latin typeface=".AppleSystemUIFont"/>
            </a:endParaRPr>
          </a:p>
          <a:p>
            <a:pPr marL="0" indent="0" algn="just">
              <a:buNone/>
            </a:pPr>
            <a:r>
              <a:rPr lang="ru-RU" sz="3200" b="1" i="0" dirty="0">
                <a:effectLst/>
                <a:latin typeface="UICTFontTextStyleBody"/>
              </a:rPr>
              <a:t>• Заключение контракта</a:t>
            </a:r>
            <a:endParaRPr lang="ru-RU" sz="3200" b="1" dirty="0">
              <a:effectLst/>
              <a:latin typeface=".AppleSystemUIFont"/>
            </a:endParaRPr>
          </a:p>
          <a:p>
            <a:pPr marL="0" indent="0" algn="just">
              <a:buNone/>
            </a:pPr>
            <a:r>
              <a:rPr lang="ru-RU" sz="3200" b="1" i="0" dirty="0">
                <a:effectLst/>
                <a:latin typeface="UICTFontTextStyleBody"/>
              </a:rPr>
              <a:t>• Исполнение контракта</a:t>
            </a:r>
            <a:endParaRPr lang="ru-RU" sz="3200" b="1" dirty="0">
              <a:effectLst/>
              <a:latin typeface=".AppleSystemUIFont"/>
            </a:endParaRPr>
          </a:p>
          <a:p>
            <a:pPr marL="0" indent="0">
              <a:buNone/>
            </a:pPr>
            <a:endParaRPr lang="ru-RU" sz="2000" dirty="0">
              <a:effectLst/>
              <a:latin typeface=".AppleSystemUIFont"/>
            </a:endParaRPr>
          </a:p>
        </p:txBody>
      </p:sp>
    </p:spTree>
    <p:extLst>
      <p:ext uri="{BB962C8B-B14F-4D97-AF65-F5344CB8AC3E}">
        <p14:creationId xmlns:p14="http://schemas.microsoft.com/office/powerpoint/2010/main" val="30592097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25563"/>
          </a:xfrm>
        </p:spPr>
        <p:txBody>
          <a:bodyPr>
            <a:noAutofit/>
          </a:bodyPr>
          <a:lstStyle/>
          <a:p>
            <a:pPr marL="0" indent="0" algn="r">
              <a:buNone/>
            </a:pPr>
            <a:r>
              <a:rPr lang="ru-RU" sz="4000" b="1" i="0" dirty="0">
                <a:effectLst/>
                <a:latin typeface="UICTFontTextStyleBody"/>
              </a:rPr>
              <a:t>ЕДИНАЯ ИНФОРМАЦИОННАЯ СИСТЕМА В</a:t>
            </a:r>
            <a:r>
              <a:rPr lang="ru-RU" sz="4000" b="1" dirty="0">
                <a:latin typeface=".AppleSystemUIFont"/>
              </a:rPr>
              <a:t> </a:t>
            </a:r>
            <a:r>
              <a:rPr lang="ru-RU" sz="4000" b="1" i="0" dirty="0">
                <a:effectLst/>
                <a:latin typeface="UICTFontTextStyleBody"/>
              </a:rPr>
              <a:t>СФЕРЕ ЗАКУПОК (ЕИС)</a:t>
            </a:r>
            <a:endParaRPr lang="ru-RU" sz="4000" b="1"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1915298"/>
            <a:ext cx="10212473" cy="4806778"/>
          </a:xfrm>
          <a:solidFill>
            <a:schemeClr val="bg1"/>
          </a:solidFill>
        </p:spPr>
        <p:txBody>
          <a:bodyPr>
            <a:noAutofit/>
          </a:bodyPr>
          <a:lstStyle/>
          <a:p>
            <a:r>
              <a:rPr lang="ru-RU" sz="3200" b="1" i="0" dirty="0">
                <a:effectLst/>
                <a:latin typeface="UICTFontTextStyleBody"/>
              </a:rPr>
              <a:t>Планы закупок, планы-графики размещения заказа, информация об их исполнении</a:t>
            </a:r>
            <a:endParaRPr lang="ru-RU" sz="3200" b="1" dirty="0">
              <a:effectLst/>
              <a:latin typeface=".AppleSystemUIFont"/>
            </a:endParaRPr>
          </a:p>
          <a:p>
            <a:r>
              <a:rPr lang="ru-RU" sz="3200" b="1" i="0" dirty="0">
                <a:effectLst/>
                <a:latin typeface="UICTFontTextStyleBody"/>
              </a:rPr>
              <a:t>Информация о закупках (извещения, документация, протоколы)</a:t>
            </a:r>
            <a:endParaRPr lang="ru-RU" sz="3200" b="1" dirty="0">
              <a:effectLst/>
              <a:latin typeface=".AppleSystemUIFont"/>
            </a:endParaRPr>
          </a:p>
          <a:p>
            <a:r>
              <a:rPr lang="ru-RU" sz="3200" b="1" i="0" dirty="0">
                <a:effectLst/>
                <a:latin typeface="UICTFontTextStyleBody"/>
              </a:rPr>
              <a:t>Реестр контрактов</a:t>
            </a:r>
            <a:endParaRPr lang="ru-RU" sz="3200" b="1" dirty="0">
              <a:effectLst/>
              <a:latin typeface=".AppleSystemUIFont"/>
            </a:endParaRPr>
          </a:p>
          <a:p>
            <a:r>
              <a:rPr lang="ru-RU" sz="3200" b="1" i="0" dirty="0">
                <a:effectLst/>
                <a:latin typeface="UICTFontTextStyleBody"/>
              </a:rPr>
              <a:t>Реестр недобросовестных поставщиков</a:t>
            </a:r>
            <a:endParaRPr lang="ru-RU" sz="3200" b="1" dirty="0">
              <a:effectLst/>
              <a:latin typeface=".AppleSystemUIFont"/>
            </a:endParaRPr>
          </a:p>
          <a:p>
            <a:r>
              <a:rPr lang="ru-RU" sz="3200" b="1" i="0" dirty="0">
                <a:effectLst/>
                <a:latin typeface="UICTFontTextStyleBody"/>
              </a:rPr>
              <a:t>Реестр банковских гарантий</a:t>
            </a:r>
            <a:endParaRPr lang="ru-RU" sz="3200" b="1" dirty="0">
              <a:effectLst/>
              <a:latin typeface=".AppleSystemUIFont"/>
            </a:endParaRPr>
          </a:p>
          <a:p>
            <a:r>
              <a:rPr lang="ru-RU" sz="3200" b="1" i="0" dirty="0">
                <a:effectLst/>
                <a:latin typeface="UICTFontTextStyleBody"/>
              </a:rPr>
              <a:t>Реестр жалоб, проверок, их результатов и выданных предписаний</a:t>
            </a:r>
            <a:endParaRPr lang="ru-RU" sz="3200" b="1" dirty="0">
              <a:effectLst/>
              <a:latin typeface=".AppleSystemUIFont"/>
            </a:endParaRPr>
          </a:p>
          <a:p>
            <a:pPr marL="0" indent="0">
              <a:buNone/>
            </a:pPr>
            <a:endParaRPr lang="ru-RU" sz="2000" dirty="0">
              <a:effectLst/>
              <a:latin typeface=".AppleSystemUIFont"/>
            </a:endParaRPr>
          </a:p>
        </p:txBody>
      </p:sp>
    </p:spTree>
    <p:extLst>
      <p:ext uri="{BB962C8B-B14F-4D97-AF65-F5344CB8AC3E}">
        <p14:creationId xmlns:p14="http://schemas.microsoft.com/office/powerpoint/2010/main" val="28995929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45071378-F766-E205-8E86-4EFED7751B76}"/>
              </a:ext>
            </a:extLst>
          </p:cNvPr>
          <p:cNvPicPr>
            <a:picLocks noChangeAspect="1"/>
          </p:cNvPicPr>
          <p:nvPr/>
        </p:nvPicPr>
        <p:blipFill>
          <a:blip r:embed="rId2"/>
          <a:stretch>
            <a:fillRect/>
          </a:stretch>
        </p:blipFill>
        <p:spPr>
          <a:xfrm>
            <a:off x="-1" y="0"/>
            <a:ext cx="5832835" cy="6858000"/>
          </a:xfrm>
          <a:prstGeom prst="rect">
            <a:avLst/>
          </a:prstGeom>
        </p:spPr>
      </p:pic>
      <p:sp>
        <p:nvSpPr>
          <p:cNvPr id="9" name="Скругленный прямоугольник 8">
            <a:extLst>
              <a:ext uri="{FF2B5EF4-FFF2-40B4-BE49-F238E27FC236}">
                <a16:creationId xmlns:a16="http://schemas.microsoft.com/office/drawing/2014/main" id="{4258F08F-B7DB-8502-AD05-7C326A81DE1A}"/>
              </a:ext>
            </a:extLst>
          </p:cNvPr>
          <p:cNvSpPr/>
          <p:nvPr/>
        </p:nvSpPr>
        <p:spPr>
          <a:xfrm>
            <a:off x="5998028" y="209551"/>
            <a:ext cx="4996542" cy="2416628"/>
          </a:xfrm>
          <a:prstGeom prst="roundRect">
            <a:avLst/>
          </a:prstGeom>
          <a:solidFill>
            <a:srgbClr val="DD530F"/>
          </a:solidFill>
          <a:ln>
            <a:solidFill>
              <a:srgbClr val="DD530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ru-RU" sz="2400" b="1" i="0" u="none" strike="noStrike" dirty="0">
                <a:solidFill>
                  <a:srgbClr val="000000"/>
                </a:solidFill>
                <a:effectLst/>
                <a:latin typeface="Times New Roman" panose="02020603050405020304" pitchFamily="18" charset="0"/>
              </a:rPr>
              <a:t>АНТИКОРРУПЦИОННЫЕ МЕРЫ ПРИ ОСУЩЕСТВЛЕНИИ ГОСУДАРСТВЕННЫХ (МУНИЦИПАЛЬНЫХ) ЗАКУПОК</a:t>
            </a:r>
            <a:endParaRPr lang="ru-RU" sz="2400" b="1" dirty="0"/>
          </a:p>
        </p:txBody>
      </p:sp>
      <p:sp>
        <p:nvSpPr>
          <p:cNvPr id="10" name="Скругленный прямоугольник 9">
            <a:extLst>
              <a:ext uri="{FF2B5EF4-FFF2-40B4-BE49-F238E27FC236}">
                <a16:creationId xmlns:a16="http://schemas.microsoft.com/office/drawing/2014/main" id="{9E5226C2-FC93-2831-00D8-47A87BD98C68}"/>
              </a:ext>
            </a:extLst>
          </p:cNvPr>
          <p:cNvSpPr/>
          <p:nvPr/>
        </p:nvSpPr>
        <p:spPr>
          <a:xfrm>
            <a:off x="5998028" y="4691743"/>
            <a:ext cx="4996541" cy="1240970"/>
          </a:xfrm>
          <a:prstGeom prst="roundRect">
            <a:avLst/>
          </a:prstGeom>
          <a:solidFill>
            <a:schemeClr val="tx1"/>
          </a:solidFill>
          <a:ln>
            <a:solidFill>
              <a:srgbClr val="DD530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ru-RU" sz="3200" b="1" i="0" u="none" strike="noStrike" dirty="0">
                <a:solidFill>
                  <a:schemeClr val="bg1"/>
                </a:solidFill>
                <a:effectLst/>
                <a:latin typeface="Times New Roman" panose="02020603050405020304" pitchFamily="18" charset="0"/>
              </a:rPr>
              <a:t>КОРРУПЦИЯ</a:t>
            </a:r>
            <a:endParaRPr lang="ru-RU" sz="3200" b="1" dirty="0">
              <a:solidFill>
                <a:schemeClr val="bg1"/>
              </a:solidFill>
            </a:endParaRPr>
          </a:p>
        </p:txBody>
      </p:sp>
      <p:sp>
        <p:nvSpPr>
          <p:cNvPr id="11" name="Знак запрета 10">
            <a:extLst>
              <a:ext uri="{FF2B5EF4-FFF2-40B4-BE49-F238E27FC236}">
                <a16:creationId xmlns:a16="http://schemas.microsoft.com/office/drawing/2014/main" id="{14E7A873-7003-ABA2-4CA2-67E142506C25}"/>
              </a:ext>
            </a:extLst>
          </p:cNvPr>
          <p:cNvSpPr/>
          <p:nvPr/>
        </p:nvSpPr>
        <p:spPr>
          <a:xfrm>
            <a:off x="7598226" y="2771775"/>
            <a:ext cx="1796143" cy="1774372"/>
          </a:xfrm>
          <a:prstGeom prst="noSmoking">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extLst>
      <p:ext uri="{BB962C8B-B14F-4D97-AF65-F5344CB8AC3E}">
        <p14:creationId xmlns:p14="http://schemas.microsoft.com/office/powerpoint/2010/main" val="13056956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45071378-F766-E205-8E86-4EFED7751B76}"/>
              </a:ext>
            </a:extLst>
          </p:cNvPr>
          <p:cNvPicPr>
            <a:picLocks noChangeAspect="1"/>
          </p:cNvPicPr>
          <p:nvPr/>
        </p:nvPicPr>
        <p:blipFill>
          <a:blip r:embed="rId2"/>
          <a:stretch>
            <a:fillRect/>
          </a:stretch>
        </p:blipFill>
        <p:spPr>
          <a:xfrm>
            <a:off x="-1" y="0"/>
            <a:ext cx="5832835" cy="6858000"/>
          </a:xfrm>
          <a:prstGeom prst="rect">
            <a:avLst/>
          </a:prstGeom>
        </p:spPr>
      </p:pic>
      <p:sp>
        <p:nvSpPr>
          <p:cNvPr id="2" name="Заголовок 1">
            <a:extLst>
              <a:ext uri="{FF2B5EF4-FFF2-40B4-BE49-F238E27FC236}">
                <a16:creationId xmlns:a16="http://schemas.microsoft.com/office/drawing/2014/main" id="{76D5CB1F-40F4-6695-F057-6F6E97E26D5A}"/>
              </a:ext>
            </a:extLst>
          </p:cNvPr>
          <p:cNvSpPr>
            <a:spLocks noGrp="1"/>
          </p:cNvSpPr>
          <p:nvPr>
            <p:ph type="title"/>
          </p:nvPr>
        </p:nvSpPr>
        <p:spPr>
          <a:xfrm>
            <a:off x="838200" y="1"/>
            <a:ext cx="10515600" cy="1690688"/>
          </a:xfrm>
        </p:spPr>
        <p:txBody>
          <a:bodyPr>
            <a:normAutofit/>
          </a:bodyPr>
          <a:lstStyle/>
          <a:p>
            <a:pPr algn="r"/>
            <a:r>
              <a:rPr lang="ru-RU" sz="4800" b="1" dirty="0"/>
              <a:t>Что является коррупцией в госзакупках?</a:t>
            </a:r>
          </a:p>
        </p:txBody>
      </p:sp>
      <p:sp>
        <p:nvSpPr>
          <p:cNvPr id="3" name="Объект 2">
            <a:extLst>
              <a:ext uri="{FF2B5EF4-FFF2-40B4-BE49-F238E27FC236}">
                <a16:creationId xmlns:a16="http://schemas.microsoft.com/office/drawing/2014/main" id="{554DAA15-27FC-8587-F222-96165B5F0E7B}"/>
              </a:ext>
            </a:extLst>
          </p:cNvPr>
          <p:cNvSpPr>
            <a:spLocks noGrp="1"/>
          </p:cNvSpPr>
          <p:nvPr>
            <p:ph idx="1"/>
          </p:nvPr>
        </p:nvSpPr>
        <p:spPr>
          <a:xfrm>
            <a:off x="2133601" y="1524000"/>
            <a:ext cx="9220200" cy="5094514"/>
          </a:xfrm>
          <a:solidFill>
            <a:schemeClr val="bg1"/>
          </a:solidFill>
        </p:spPr>
        <p:txBody>
          <a:bodyPr>
            <a:normAutofit fontScale="70000" lnSpcReduction="20000"/>
          </a:bodyPr>
          <a:lstStyle/>
          <a:p>
            <a:pPr marL="0" indent="0">
              <a:buNone/>
            </a:pPr>
            <a:r>
              <a:rPr lang="ru-RU" sz="2600" b="1" i="0" u="none" strike="noStrike" dirty="0">
                <a:solidFill>
                  <a:srgbClr val="333333"/>
                </a:solidFill>
                <a:effectLst/>
                <a:latin typeface="YS Text"/>
              </a:rPr>
              <a:t>Коррупция в сфере госзакупок — это злоупотребление служебным положением, дача взятки, получение взятки, злоупотребление полномочиями, коммерческий подкуп или иное незаконное использование должностного положения вопреки законным интересам общества и государства.</a:t>
            </a:r>
          </a:p>
          <a:p>
            <a:pPr marL="0" indent="0">
              <a:buNone/>
            </a:pPr>
            <a:r>
              <a:rPr lang="ru-RU" sz="3200" dirty="0"/>
              <a:t>При осуществлении закупок недобросовестный сотрудник заказчика может извлекать коррупционные доходы различными способами:</a:t>
            </a:r>
          </a:p>
          <a:p>
            <a:pPr marL="357188" indent="0">
              <a:buNone/>
            </a:pPr>
            <a:r>
              <a:rPr lang="ru-RU" sz="3200" dirty="0"/>
              <a:t>• Обеспечивать прямое или опосредованное получение контрактов самим сотрудником, его родственниками, иными тесно связанными с ним лицами;</a:t>
            </a:r>
          </a:p>
          <a:p>
            <a:pPr marL="357188" indent="0">
              <a:buNone/>
            </a:pPr>
            <a:r>
              <a:rPr lang="ru-RU" sz="3200" dirty="0"/>
              <a:t>• Получать вознаграждение («откаты») от участников закупок за действия, обеспечивающие получение ими контрактов и приемку результатов выполненных работ;</a:t>
            </a:r>
          </a:p>
          <a:p>
            <a:pPr marL="357188" indent="0">
              <a:buNone/>
            </a:pPr>
            <a:r>
              <a:rPr lang="ru-RU" sz="3200" dirty="0"/>
              <a:t>• «Приобретать в пользование» дорогостоящее имущество за счет бюджетных средств или средств организации;</a:t>
            </a:r>
          </a:p>
          <a:p>
            <a:pPr marL="357188" indent="0">
              <a:buNone/>
            </a:pPr>
            <a:r>
              <a:rPr lang="ru-RU" sz="3200" dirty="0"/>
              <a:t>• «Приватизировать» отдельные элементы закупочной инфраструктуры;</a:t>
            </a:r>
          </a:p>
          <a:p>
            <a:pPr marL="357188" indent="0">
              <a:buNone/>
            </a:pPr>
            <a:r>
              <a:rPr lang="ru-RU" sz="3200" dirty="0"/>
              <a:t>• Получать незаконное вознаграждение за неприменение штрафных санкций.</a:t>
            </a:r>
          </a:p>
        </p:txBody>
      </p:sp>
    </p:spTree>
    <p:extLst>
      <p:ext uri="{BB962C8B-B14F-4D97-AF65-F5344CB8AC3E}">
        <p14:creationId xmlns:p14="http://schemas.microsoft.com/office/powerpoint/2010/main" val="28146954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0"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0613571" cy="1325563"/>
          </a:xfrm>
        </p:spPr>
        <p:txBody>
          <a:bodyPr>
            <a:noAutofit/>
          </a:bodyPr>
          <a:lstStyle/>
          <a:p>
            <a:pPr algn="r"/>
            <a:r>
              <a:rPr lang="ru-RU" sz="4000" b="1" dirty="0">
                <a:latin typeface="UICTFontTextStyleBody"/>
              </a:rPr>
              <a:t>Коррупционные риски:</a:t>
            </a:r>
            <a:endParaRPr lang="ru-RU" sz="4000" b="1"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367219" y="1690688"/>
            <a:ext cx="9794404" cy="4577577"/>
          </a:xfrm>
          <a:solidFill>
            <a:schemeClr val="bg1"/>
          </a:solidFill>
        </p:spPr>
        <p:txBody>
          <a:bodyPr>
            <a:noAutofit/>
          </a:bodyPr>
          <a:lstStyle/>
          <a:p>
            <a:r>
              <a:rPr lang="ru-RU" sz="4000" b="1" i="0" dirty="0">
                <a:effectLst/>
                <a:latin typeface="UICTFontTextStyleBody"/>
              </a:rPr>
              <a:t>Включение в документацию при проведении конкурентных процедур положений и условий, позволяющих заказчику принимать решение о выборе победителя</a:t>
            </a:r>
            <a:endParaRPr lang="ru-RU" sz="4000" b="1" dirty="0">
              <a:effectLst/>
              <a:latin typeface=".AppleSystemUIFont"/>
            </a:endParaRPr>
          </a:p>
          <a:p>
            <a:r>
              <a:rPr lang="ru-RU" sz="4000" b="1" dirty="0">
                <a:latin typeface="UICTFontTextStyleBody"/>
              </a:rPr>
              <a:t>Л</a:t>
            </a:r>
            <a:r>
              <a:rPr lang="ru-RU" sz="4000" b="1" i="0" dirty="0">
                <a:effectLst/>
                <a:latin typeface="UICTFontTextStyleBody"/>
              </a:rPr>
              <a:t>ицензии</a:t>
            </a:r>
            <a:endParaRPr lang="ru-RU" sz="4000" b="1" dirty="0">
              <a:effectLst/>
              <a:latin typeface=".AppleSystemUIFont"/>
            </a:endParaRPr>
          </a:p>
          <a:p>
            <a:r>
              <a:rPr lang="ru-RU" sz="4000" b="1" dirty="0">
                <a:latin typeface="UICTFontTextStyleBody"/>
              </a:rPr>
              <a:t>С</a:t>
            </a:r>
            <a:r>
              <a:rPr lang="ru-RU" sz="4000" b="1" i="0" dirty="0">
                <a:effectLst/>
                <a:latin typeface="UICTFontTextStyleBody"/>
              </a:rPr>
              <a:t>ертификаты т.д.</a:t>
            </a:r>
            <a:endParaRPr lang="ru-RU" sz="4000" b="1" dirty="0">
              <a:effectLst/>
              <a:latin typeface=".AppleSystemUIFont"/>
            </a:endParaRPr>
          </a:p>
        </p:txBody>
      </p:sp>
    </p:spTree>
    <p:extLst>
      <p:ext uri="{BB962C8B-B14F-4D97-AF65-F5344CB8AC3E}">
        <p14:creationId xmlns:p14="http://schemas.microsoft.com/office/powerpoint/2010/main" val="14147601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25563"/>
          </a:xfrm>
        </p:spPr>
        <p:txBody>
          <a:bodyPr>
            <a:noAutofit/>
          </a:bodyPr>
          <a:lstStyle/>
          <a:p>
            <a:pPr algn="r"/>
            <a:r>
              <a:rPr lang="ru-RU" b="1" dirty="0">
                <a:latin typeface="Helvetica" pitchFamily="2" charset="0"/>
              </a:rPr>
              <a:t>Пример конкурсной документации</a:t>
            </a:r>
            <a:endParaRPr lang="ru-RU" b="1"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1915298"/>
            <a:ext cx="10212473" cy="4806778"/>
          </a:xfrm>
          <a:solidFill>
            <a:schemeClr val="bg1"/>
          </a:solidFill>
        </p:spPr>
        <p:txBody>
          <a:bodyPr>
            <a:noAutofit/>
          </a:bodyPr>
          <a:lstStyle/>
          <a:p>
            <a:pPr>
              <a:lnSpc>
                <a:spcPct val="100000"/>
              </a:lnSpc>
              <a:buFont typeface="Arial" panose="020B0604020202020204" pitchFamily="34" charset="0"/>
              <a:buChar char="•"/>
            </a:pPr>
            <a:r>
              <a:rPr lang="ru-RU" sz="1800" dirty="0">
                <a:effectLst/>
                <a:latin typeface="Times New Roman" panose="02020603050405020304" pitchFamily="18" charset="0"/>
                <a:cs typeface="Times New Roman" panose="02020603050405020304" pitchFamily="18" charset="0"/>
              </a:rPr>
              <a:t>﻿При изучении предложений участников по наличию графика выполнения работ и степени его проработанности устанавливается, что все претенденты представили график с подробным описанием этапов работ в графическом или письменном виде. Однако одному из участников, как правило, с наибольшей ценой среди других претендентов, по данному критерию присваивается максимальное количество баллов, что в итоге напрямую влияет на выбор победителя.</a:t>
            </a:r>
          </a:p>
          <a:p>
            <a:pPr>
              <a:lnSpc>
                <a:spcPct val="100000"/>
              </a:lnSpc>
              <a:buFont typeface="Arial" panose="020B0604020202020204" pitchFamily="34" charset="0"/>
              <a:buChar char="•"/>
            </a:pPr>
            <a:r>
              <a:rPr lang="ru-RU" sz="1800" dirty="0">
                <a:effectLst/>
                <a:latin typeface="Times New Roman" panose="02020603050405020304" pitchFamily="18" charset="0"/>
                <a:cs typeface="Times New Roman" panose="02020603050405020304" pitchFamily="18" charset="0"/>
              </a:rPr>
              <a:t>﻿Согласно пояснениям должностных лиц о влиянии степени проработанности графика выполнения проектных работ следует, что при их приемке представленная исполнителем контрактов отчетная документация анализируется на предмет всестороннего и качественного описания принятых конструктивных и технических решений, обоснований, наличия необходимых разрешений, согласований, картографических материалов, нормативных документов. То есть фактически ни методология производства работ, ни степень проработанности графика выполнения работ не имеют никакого практического значения для исполнения государственных контрактов, а используются только при проведении конкурсных процедур для искусственного завышения баллов, присваиваемых конкретной заявке.</a:t>
            </a:r>
          </a:p>
          <a:p>
            <a:pPr marL="0" indent="0">
              <a:buNone/>
            </a:pPr>
            <a:endParaRPr lang="ru-RU" sz="2000" dirty="0">
              <a:effectLst/>
              <a:latin typeface=".AppleSystemUIFont"/>
            </a:endParaRPr>
          </a:p>
        </p:txBody>
      </p:sp>
    </p:spTree>
    <p:extLst>
      <p:ext uri="{BB962C8B-B14F-4D97-AF65-F5344CB8AC3E}">
        <p14:creationId xmlns:p14="http://schemas.microsoft.com/office/powerpoint/2010/main" val="3393136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0"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3254829" y="165780"/>
            <a:ext cx="8823902" cy="1325563"/>
          </a:xfrm>
        </p:spPr>
        <p:txBody>
          <a:bodyPr>
            <a:noAutofit/>
          </a:bodyPr>
          <a:lstStyle/>
          <a:p>
            <a:pPr algn="r"/>
            <a:r>
              <a:rPr lang="ru-RU" sz="5400" b="1" dirty="0">
                <a:latin typeface="Helvetica" pitchFamily="2" charset="0"/>
              </a:rPr>
              <a:t>﻿﻿Коррупционные риски:</a:t>
            </a:r>
            <a:endParaRPr lang="ru-RU" sz="5400" b="1"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1491343"/>
            <a:ext cx="10212473" cy="5230733"/>
          </a:xfrm>
          <a:solidFill>
            <a:schemeClr val="bg1"/>
          </a:solidFill>
        </p:spPr>
        <p:txBody>
          <a:bodyPr>
            <a:noAutofit/>
          </a:bodyPr>
          <a:lstStyle/>
          <a:p>
            <a:pPr marL="0" indent="0" algn="just">
              <a:buNone/>
            </a:pPr>
            <a:r>
              <a:rPr lang="ru-RU" sz="3200" dirty="0">
                <a:effectLst/>
                <a:latin typeface="Helvetica" pitchFamily="2" charset="0"/>
              </a:rPr>
              <a:t>﻿﻿</a:t>
            </a:r>
            <a:r>
              <a:rPr lang="ru-RU" sz="3200" b="1" dirty="0">
                <a:effectLst/>
                <a:latin typeface="Helvetica" pitchFamily="2" charset="0"/>
              </a:rPr>
              <a:t>Признаки, которые позволяют отнести государственный или муниципальный заказ к коррупционному:</a:t>
            </a:r>
          </a:p>
          <a:p>
            <a:pPr marL="0" indent="0">
              <a:buNone/>
            </a:pPr>
            <a:r>
              <a:rPr lang="ru-RU" sz="3200" b="1" dirty="0">
                <a:effectLst/>
                <a:latin typeface="Helvetica" pitchFamily="2" charset="0"/>
              </a:rPr>
              <a:t>- Цена. </a:t>
            </a:r>
            <a:r>
              <a:rPr lang="ru-RU" sz="3200" dirty="0">
                <a:effectLst/>
                <a:latin typeface="Helvetica" pitchFamily="2" charset="0"/>
              </a:rPr>
              <a:t>Указывать на коррупционную составляющую может как заниженная, так и завышенная цена.</a:t>
            </a:r>
          </a:p>
          <a:p>
            <a:pPr marL="0" indent="0">
              <a:buNone/>
            </a:pPr>
            <a:r>
              <a:rPr lang="ru-RU" sz="3200" b="1" dirty="0">
                <a:effectLst/>
                <a:latin typeface="Helvetica" pitchFamily="2" charset="0"/>
              </a:rPr>
              <a:t>- Нереальные сроки выполнения работ. </a:t>
            </a:r>
            <a:r>
              <a:rPr lang="ru-RU" sz="3200" dirty="0">
                <a:effectLst/>
                <a:latin typeface="Helvetica" pitchFamily="2" charset="0"/>
              </a:rPr>
              <a:t>Это может говорить о том, что «нужная» компания уже выполнила или начала выполнять работу, что закрывает доступ к конкурсным процедурам для других участников.</a:t>
            </a:r>
          </a:p>
        </p:txBody>
      </p:sp>
    </p:spTree>
    <p:extLst>
      <p:ext uri="{BB962C8B-B14F-4D97-AF65-F5344CB8AC3E}">
        <p14:creationId xmlns:p14="http://schemas.microsoft.com/office/powerpoint/2010/main" val="41769068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25563"/>
          </a:xfrm>
        </p:spPr>
        <p:txBody>
          <a:bodyPr>
            <a:noAutofit/>
          </a:bodyPr>
          <a:lstStyle/>
          <a:p>
            <a:pPr algn="r"/>
            <a:r>
              <a:rPr lang="ru-RU" sz="5400" b="1" dirty="0">
                <a:latin typeface="Helvetica" pitchFamily="2" charset="0"/>
              </a:rPr>
              <a:t>﻿﻿Коррупционные риски:</a:t>
            </a:r>
            <a:endParaRPr lang="ru-RU" sz="5400" b="1"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1491343"/>
            <a:ext cx="10212473" cy="4757057"/>
          </a:xfrm>
          <a:solidFill>
            <a:schemeClr val="bg1"/>
          </a:solidFill>
        </p:spPr>
        <p:txBody>
          <a:bodyPr>
            <a:noAutofit/>
          </a:bodyPr>
          <a:lstStyle/>
          <a:p>
            <a:pPr marL="0" indent="0" algn="just">
              <a:buNone/>
            </a:pPr>
            <a:r>
              <a:rPr lang="ru-RU" sz="3200" dirty="0">
                <a:effectLst/>
                <a:latin typeface="Helvetica" pitchFamily="2" charset="0"/>
              </a:rPr>
              <a:t>﻿﻿</a:t>
            </a:r>
          </a:p>
          <a:p>
            <a:pPr marL="0" indent="0" algn="just">
              <a:buNone/>
            </a:pPr>
            <a:r>
              <a:rPr lang="ru-RU" sz="3200" dirty="0">
                <a:effectLst/>
                <a:latin typeface="Helvetica" pitchFamily="2" charset="0"/>
              </a:rPr>
              <a:t>- Заказчик запрашивает от участников </a:t>
            </a:r>
            <a:r>
              <a:rPr lang="ru-RU" sz="3200" b="1" dirty="0">
                <a:effectLst/>
                <a:latin typeface="Helvetica" pitchFamily="2" charset="0"/>
              </a:rPr>
              <a:t>лицензии и свидетельство</a:t>
            </a:r>
            <a:r>
              <a:rPr lang="ru-RU" sz="3200" dirty="0">
                <a:effectLst/>
                <a:latin typeface="Helvetica" pitchFamily="2" charset="0"/>
              </a:rPr>
              <a:t> о членстве в СРО, которые данный вид работ не предусматривает.</a:t>
            </a:r>
          </a:p>
          <a:p>
            <a:pPr marL="0" indent="0">
              <a:buNone/>
            </a:pPr>
            <a:r>
              <a:rPr lang="ru-RU" sz="3200" dirty="0">
                <a:effectLst/>
                <a:latin typeface="Helvetica" pitchFamily="2" charset="0"/>
              </a:rPr>
              <a:t>- </a:t>
            </a:r>
            <a:r>
              <a:rPr lang="ru-RU" sz="3200" b="1" dirty="0">
                <a:effectLst/>
                <a:latin typeface="Helvetica" pitchFamily="2" charset="0"/>
              </a:rPr>
              <a:t>Объединение</a:t>
            </a:r>
            <a:r>
              <a:rPr lang="ru-RU" sz="3200" dirty="0">
                <a:effectLst/>
                <a:latin typeface="Helvetica" pitchFamily="2" charset="0"/>
              </a:rPr>
              <a:t> нескольких несвязанных лотов в один. Такие действия обычно резко ограничивают конкуренцию, так как не каждый участник сможет исполнить одновременно объективно несвязанные условия.</a:t>
            </a:r>
          </a:p>
        </p:txBody>
      </p:sp>
    </p:spTree>
    <p:extLst>
      <p:ext uri="{BB962C8B-B14F-4D97-AF65-F5344CB8AC3E}">
        <p14:creationId xmlns:p14="http://schemas.microsoft.com/office/powerpoint/2010/main" val="2139783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3037114" y="82890"/>
            <a:ext cx="9154886" cy="1325563"/>
          </a:xfrm>
        </p:spPr>
        <p:txBody>
          <a:bodyPr>
            <a:noAutofit/>
          </a:bodyPr>
          <a:lstStyle/>
          <a:p>
            <a:pPr algn="r"/>
            <a:r>
              <a:rPr lang="ru-RU" sz="5400" b="1" dirty="0">
                <a:latin typeface="Helvetica" pitchFamily="2" charset="0"/>
              </a:rPr>
              <a:t>﻿﻿Коррупционные риски:</a:t>
            </a:r>
            <a:endParaRPr lang="ru-RU" sz="5400" b="1"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1491343"/>
            <a:ext cx="10212473" cy="4691743"/>
          </a:xfrm>
          <a:solidFill>
            <a:schemeClr val="bg1"/>
          </a:solidFill>
        </p:spPr>
        <p:txBody>
          <a:bodyPr>
            <a:noAutofit/>
          </a:bodyPr>
          <a:lstStyle/>
          <a:p>
            <a:pPr marL="0" indent="0" algn="just">
              <a:buNone/>
            </a:pPr>
            <a:endParaRPr lang="ru-RU" sz="1600" dirty="0">
              <a:effectLst/>
              <a:latin typeface="Helvetica" pitchFamily="2" charset="0"/>
            </a:endParaRPr>
          </a:p>
          <a:p>
            <a:pPr marL="0" indent="0" algn="just">
              <a:buNone/>
            </a:pPr>
            <a:r>
              <a:rPr lang="ru-RU" sz="3200" dirty="0">
                <a:effectLst/>
                <a:latin typeface="Helvetica" pitchFamily="2" charset="0"/>
              </a:rPr>
              <a:t>﻿﻿- </a:t>
            </a:r>
            <a:r>
              <a:rPr lang="ru-RU" sz="3200" b="1" dirty="0">
                <a:effectLst/>
                <a:latin typeface="Helvetica" pitchFamily="2" charset="0"/>
              </a:rPr>
              <a:t>Невнятное техническое задание. </a:t>
            </a:r>
            <a:r>
              <a:rPr lang="ru-RU" sz="3200" dirty="0">
                <a:effectLst/>
                <a:latin typeface="Helvetica" pitchFamily="2" charset="0"/>
              </a:rPr>
              <a:t>Это может быть техзадание, которое составлено под конкретного поставщика или из которого вовсе непонятно, что требуется заказчику в рамках данного заказа.</a:t>
            </a:r>
          </a:p>
          <a:p>
            <a:pPr marL="0" indent="0" algn="just">
              <a:buNone/>
            </a:pPr>
            <a:endParaRPr lang="ru-RU" sz="1600" dirty="0">
              <a:effectLst/>
              <a:latin typeface="Helvetica" pitchFamily="2" charset="0"/>
            </a:endParaRPr>
          </a:p>
          <a:p>
            <a:pPr marL="0" indent="0">
              <a:buNone/>
            </a:pPr>
            <a:r>
              <a:rPr lang="ru-RU" sz="3200" dirty="0">
                <a:effectLst/>
                <a:latin typeface="Helvetica" pitchFamily="2" charset="0"/>
              </a:rPr>
              <a:t>- Направление потенциальным поставщиком по </a:t>
            </a:r>
            <a:r>
              <a:rPr lang="ru-RU" sz="3200" b="1" dirty="0">
                <a:effectLst/>
                <a:latin typeface="Helvetica" pitchFamily="2" charset="0"/>
              </a:rPr>
              <a:t>сговору </a:t>
            </a:r>
            <a:r>
              <a:rPr lang="ru-RU" sz="3200" dirty="0">
                <a:effectLst/>
                <a:latin typeface="Helvetica" pitchFamily="2" charset="0"/>
              </a:rPr>
              <a:t>с заказчиком самой </a:t>
            </a:r>
            <a:r>
              <a:rPr lang="ru-RU" sz="3200" b="1" dirty="0">
                <a:effectLst/>
                <a:latin typeface="Helvetica" pitchFamily="2" charset="0"/>
              </a:rPr>
              <a:t>низкой цены </a:t>
            </a:r>
            <a:r>
              <a:rPr lang="ru-RU" sz="3200" dirty="0">
                <a:effectLst/>
                <a:latin typeface="Helvetica" pitchFamily="2" charset="0"/>
              </a:rPr>
              <a:t>в заявке на участие.</a:t>
            </a:r>
          </a:p>
        </p:txBody>
      </p:sp>
    </p:spTree>
    <p:extLst>
      <p:ext uri="{BB962C8B-B14F-4D97-AF65-F5344CB8AC3E}">
        <p14:creationId xmlns:p14="http://schemas.microsoft.com/office/powerpoint/2010/main" val="29109987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3037114" y="82890"/>
            <a:ext cx="9154886" cy="1325563"/>
          </a:xfrm>
        </p:spPr>
        <p:txBody>
          <a:bodyPr>
            <a:noAutofit/>
          </a:bodyPr>
          <a:lstStyle/>
          <a:p>
            <a:pPr algn="r"/>
            <a:r>
              <a:rPr lang="ru-RU" sz="5400" b="1" dirty="0">
                <a:latin typeface="Helvetica" pitchFamily="2" charset="0"/>
              </a:rPr>
              <a:t>﻿﻿Коррупционные риски:</a:t>
            </a:r>
            <a:endParaRPr lang="ru-RU" sz="5400" b="1"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1491343"/>
            <a:ext cx="10212473" cy="5230733"/>
          </a:xfrm>
          <a:solidFill>
            <a:schemeClr val="bg1"/>
          </a:solidFill>
        </p:spPr>
        <p:txBody>
          <a:bodyPr>
            <a:noAutofit/>
          </a:bodyPr>
          <a:lstStyle/>
          <a:p>
            <a:pPr marL="0" indent="0" algn="just">
              <a:buNone/>
            </a:pPr>
            <a:r>
              <a:rPr lang="ru-RU" sz="3200" dirty="0">
                <a:effectLst/>
                <a:latin typeface="Helvetica" pitchFamily="2" charset="0"/>
              </a:rPr>
              <a:t>﻿﻿</a:t>
            </a:r>
            <a:endParaRPr lang="ru-RU" sz="1400" dirty="0">
              <a:effectLst/>
              <a:latin typeface="Helvetica" pitchFamily="2" charset="0"/>
            </a:endParaRPr>
          </a:p>
          <a:p>
            <a:pPr marL="0" indent="0" algn="just">
              <a:buNone/>
            </a:pPr>
            <a:r>
              <a:rPr lang="ru-RU" sz="3200" dirty="0">
                <a:effectLst/>
                <a:latin typeface="Helvetica" pitchFamily="2" charset="0"/>
              </a:rPr>
              <a:t>- Установление </a:t>
            </a:r>
            <a:r>
              <a:rPr lang="ru-RU" sz="3200" b="1" dirty="0">
                <a:effectLst/>
                <a:latin typeface="Helvetica" pitchFamily="2" charset="0"/>
              </a:rPr>
              <a:t>непривлекательной для поставщиков схемы оплаты </a:t>
            </a:r>
            <a:r>
              <a:rPr lang="ru-RU" sz="3200" dirty="0">
                <a:effectLst/>
                <a:latin typeface="Helvetica" pitchFamily="2" charset="0"/>
              </a:rPr>
              <a:t>при исполнении госзаказа, в частности, если оплата предполагает длительную отсрочку.</a:t>
            </a:r>
          </a:p>
          <a:p>
            <a:pPr marL="0" indent="0">
              <a:buNone/>
            </a:pPr>
            <a:endParaRPr lang="ru-RU" sz="1800" dirty="0">
              <a:effectLst/>
              <a:latin typeface="Helvetica" pitchFamily="2" charset="0"/>
            </a:endParaRPr>
          </a:p>
          <a:p>
            <a:pPr marL="0" indent="0">
              <a:buNone/>
            </a:pPr>
            <a:r>
              <a:rPr lang="ru-RU" sz="3200" dirty="0">
                <a:latin typeface="Helvetica" pitchFamily="2" charset="0"/>
              </a:rPr>
              <a:t>- </a:t>
            </a:r>
            <a:r>
              <a:rPr lang="ru-RU" sz="3200" dirty="0">
                <a:effectLst/>
                <a:latin typeface="Helvetica" pitchFamily="2" charset="0"/>
              </a:rPr>
              <a:t>Заведомо </a:t>
            </a:r>
            <a:r>
              <a:rPr lang="ru-RU" sz="3200" b="1" dirty="0">
                <a:effectLst/>
                <a:latin typeface="Helvetica" pitchFamily="2" charset="0"/>
              </a:rPr>
              <a:t>некорректное внесение данных </a:t>
            </a:r>
            <a:r>
              <a:rPr lang="ru-RU" sz="3200" dirty="0">
                <a:effectLst/>
                <a:latin typeface="Helvetica" pitchFamily="2" charset="0"/>
              </a:rPr>
              <a:t>в ЕИС: смешение в описании предмета закупки кириллицы и латиницы и пр...</a:t>
            </a:r>
            <a:endParaRPr lang="ru-RU" sz="2000" dirty="0">
              <a:effectLst/>
              <a:latin typeface=".AppleSystemUIFont"/>
            </a:endParaRPr>
          </a:p>
        </p:txBody>
      </p:sp>
    </p:spTree>
    <p:extLst>
      <p:ext uri="{BB962C8B-B14F-4D97-AF65-F5344CB8AC3E}">
        <p14:creationId xmlns:p14="http://schemas.microsoft.com/office/powerpoint/2010/main" val="3816593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DBC747FE-1561-6EAE-FD35-2F98B149FCF8}"/>
              </a:ext>
            </a:extLst>
          </p:cNvPr>
          <p:cNvPicPr>
            <a:picLocks noChangeAspect="1"/>
          </p:cNvPicPr>
          <p:nvPr/>
        </p:nvPicPr>
        <p:blipFill>
          <a:blip r:embed="rId2"/>
          <a:stretch>
            <a:fillRect/>
          </a:stretch>
        </p:blipFill>
        <p:spPr>
          <a:xfrm>
            <a:off x="0" y="0"/>
            <a:ext cx="12192000" cy="6858001"/>
          </a:xfrm>
          <a:prstGeom prst="rect">
            <a:avLst/>
          </a:prstGeom>
        </p:spPr>
      </p:pic>
      <p:sp>
        <p:nvSpPr>
          <p:cNvPr id="2" name="Заголовок 1">
            <a:extLst>
              <a:ext uri="{FF2B5EF4-FFF2-40B4-BE49-F238E27FC236}">
                <a16:creationId xmlns:a16="http://schemas.microsoft.com/office/drawing/2014/main" id="{E855B523-F229-D66A-A948-59BE1EC7FDA4}"/>
              </a:ext>
            </a:extLst>
          </p:cNvPr>
          <p:cNvSpPr>
            <a:spLocks noGrp="1"/>
          </p:cNvSpPr>
          <p:nvPr>
            <p:ph type="title"/>
          </p:nvPr>
        </p:nvSpPr>
        <p:spPr>
          <a:xfrm>
            <a:off x="491671" y="1921952"/>
            <a:ext cx="11208657" cy="3014096"/>
          </a:xfrm>
        </p:spPr>
        <p:txBody>
          <a:bodyPr>
            <a:normAutofit/>
          </a:bodyPr>
          <a:lstStyle/>
          <a:p>
            <a:pPr algn="ctr"/>
            <a:r>
              <a:rPr lang="ru-RU" sz="5400" b="1" dirty="0">
                <a:solidFill>
                  <a:schemeClr val="bg1"/>
                </a:solidFill>
                <a:effectLst/>
                <a:latin typeface="Helvetica" pitchFamily="2" charset="0"/>
              </a:rPr>
              <a:t>ОСНОВНЫЕ ВИДЫ НАРУШЕНИЙ</a:t>
            </a:r>
          </a:p>
        </p:txBody>
      </p:sp>
    </p:spTree>
    <p:extLst>
      <p:ext uri="{BB962C8B-B14F-4D97-AF65-F5344CB8AC3E}">
        <p14:creationId xmlns:p14="http://schemas.microsoft.com/office/powerpoint/2010/main" val="15440878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D23A9E27-0E6E-FFBD-AB3C-E122DB680985}"/>
              </a:ext>
            </a:extLst>
          </p:cNvPr>
          <p:cNvPicPr>
            <a:picLocks noChangeAspect="1"/>
          </p:cNvPicPr>
          <p:nvPr/>
        </p:nvPicPr>
        <p:blipFill>
          <a:blip r:embed="rId2"/>
          <a:stretch>
            <a:fillRect/>
          </a:stretch>
        </p:blipFill>
        <p:spPr>
          <a:xfrm>
            <a:off x="5708292" y="0"/>
            <a:ext cx="6483708" cy="6858000"/>
          </a:xfrm>
          <a:prstGeom prst="rect">
            <a:avLst/>
          </a:prstGeom>
        </p:spPr>
      </p:pic>
      <p:sp>
        <p:nvSpPr>
          <p:cNvPr id="3" name="Объект 2">
            <a:extLst>
              <a:ext uri="{FF2B5EF4-FFF2-40B4-BE49-F238E27FC236}">
                <a16:creationId xmlns:a16="http://schemas.microsoft.com/office/drawing/2014/main" id="{5CA446D5-1BAF-90F9-7C32-411D4115D26B}"/>
              </a:ext>
            </a:extLst>
          </p:cNvPr>
          <p:cNvSpPr>
            <a:spLocks noGrp="1"/>
          </p:cNvSpPr>
          <p:nvPr>
            <p:ph idx="1"/>
          </p:nvPr>
        </p:nvSpPr>
        <p:spPr>
          <a:xfrm>
            <a:off x="609599" y="368299"/>
            <a:ext cx="8098972" cy="6232525"/>
          </a:xfrm>
          <a:solidFill>
            <a:schemeClr val="bg1"/>
          </a:solidFill>
        </p:spPr>
        <p:txBody>
          <a:bodyPr>
            <a:normAutofit lnSpcReduction="10000"/>
          </a:bodyPr>
          <a:lstStyle/>
          <a:p>
            <a:pPr marL="0" indent="0">
              <a:buNone/>
            </a:pPr>
            <a:r>
              <a:rPr lang="ru-RU" b="1" dirty="0">
                <a:solidFill>
                  <a:srgbClr val="000000"/>
                </a:solidFill>
                <a:latin typeface="Times New Roman" panose="02020603050405020304" pitchFamily="18" charset="0"/>
              </a:rPr>
              <a:t>Это к</a:t>
            </a:r>
            <a:r>
              <a:rPr lang="ru-RU" b="1" dirty="0">
                <a:solidFill>
                  <a:srgbClr val="000000"/>
                </a:solidFill>
                <a:effectLst/>
                <a:latin typeface="Times New Roman" panose="02020603050405020304" pitchFamily="18" charset="0"/>
              </a:rPr>
              <a:t>ритически важный элемент любого коррупционного взаимодействия в закупках!</a:t>
            </a:r>
            <a:endParaRPr lang="ru-RU" dirty="0">
              <a:solidFill>
                <a:srgbClr val="000000"/>
              </a:solidFill>
              <a:effectLst/>
              <a:latin typeface="Times New Roman" panose="02020603050405020304" pitchFamily="18" charset="0"/>
            </a:endParaRPr>
          </a:p>
          <a:p>
            <a:pPr marL="0" indent="0">
              <a:buNone/>
            </a:pPr>
            <a:r>
              <a:rPr lang="ru-RU" dirty="0">
                <a:solidFill>
                  <a:srgbClr val="000000"/>
                </a:solidFill>
                <a:effectLst/>
                <a:latin typeface="Times New Roman" panose="02020603050405020304" pitchFamily="18" charset="0"/>
              </a:rPr>
              <a:t>Используются различные способы привлечения лояльных исполнителей:</a:t>
            </a:r>
          </a:p>
          <a:p>
            <a:r>
              <a:rPr lang="ru-RU" dirty="0">
                <a:solidFill>
                  <a:srgbClr val="000000"/>
                </a:solidFill>
                <a:effectLst/>
                <a:latin typeface="Times New Roman" panose="02020603050405020304" pitchFamily="18" charset="0"/>
              </a:rPr>
              <a:t>Создание новой организации: реальной или фиктивной</a:t>
            </a:r>
          </a:p>
          <a:p>
            <a:r>
              <a:rPr lang="ru-RU" dirty="0">
                <a:solidFill>
                  <a:srgbClr val="000000"/>
                </a:solidFill>
                <a:effectLst/>
                <a:latin typeface="Times New Roman" panose="02020603050405020304" pitchFamily="18" charset="0"/>
              </a:rPr>
              <a:t>«Вращающаяся дверь»:</a:t>
            </a:r>
          </a:p>
          <a:p>
            <a:pPr marL="357188" indent="0">
              <a:buNone/>
            </a:pPr>
            <a:r>
              <a:rPr lang="ru-RU" dirty="0">
                <a:solidFill>
                  <a:srgbClr val="000000"/>
                </a:solidFill>
                <a:effectLst/>
                <a:latin typeface="Times New Roman" panose="02020603050405020304" pitchFamily="18" charset="0"/>
              </a:rPr>
              <a:t>- Привлекается организация, в которой ранее работал (являлся собственником, учредителем и т.п.) сотрудник заказчика;</a:t>
            </a:r>
          </a:p>
          <a:p>
            <a:pPr marL="357188" indent="0">
              <a:buNone/>
            </a:pPr>
            <a:r>
              <a:rPr lang="ru-RU" dirty="0">
                <a:solidFill>
                  <a:srgbClr val="000000"/>
                </a:solidFill>
                <a:effectLst/>
                <a:latin typeface="Times New Roman" panose="02020603050405020304" pitchFamily="18" charset="0"/>
              </a:rPr>
              <a:t>- Привлекается организация, в которую перешли на работу сотрудники заказчика.</a:t>
            </a:r>
          </a:p>
          <a:p>
            <a:r>
              <a:rPr lang="ru-RU" dirty="0">
                <a:solidFill>
                  <a:srgbClr val="000000"/>
                </a:solidFill>
                <a:effectLst/>
                <a:latin typeface="Times New Roman" panose="02020603050405020304" pitchFamily="18" charset="0"/>
              </a:rPr>
              <a:t>Приобретение организации с опытом</a:t>
            </a:r>
          </a:p>
          <a:p>
            <a:r>
              <a:rPr lang="ru-RU" dirty="0">
                <a:solidFill>
                  <a:srgbClr val="000000"/>
                </a:solidFill>
                <a:effectLst/>
                <a:latin typeface="Times New Roman" panose="02020603050405020304" pitchFamily="18" charset="0"/>
              </a:rPr>
              <a:t>Сговор с существующими организациями</a:t>
            </a:r>
          </a:p>
        </p:txBody>
      </p:sp>
      <p:sp>
        <p:nvSpPr>
          <p:cNvPr id="2" name="Заголовок 1">
            <a:extLst>
              <a:ext uri="{FF2B5EF4-FFF2-40B4-BE49-F238E27FC236}">
                <a16:creationId xmlns:a16="http://schemas.microsoft.com/office/drawing/2014/main" id="{D561F2A1-371A-AB95-9AA9-70EC0E5B77F6}"/>
              </a:ext>
            </a:extLst>
          </p:cNvPr>
          <p:cNvSpPr>
            <a:spLocks noGrp="1"/>
          </p:cNvSpPr>
          <p:nvPr>
            <p:ph type="title"/>
          </p:nvPr>
        </p:nvSpPr>
        <p:spPr>
          <a:xfrm>
            <a:off x="8001000" y="1933577"/>
            <a:ext cx="4191000" cy="1495423"/>
          </a:xfrm>
          <a:solidFill>
            <a:schemeClr val="bg1"/>
          </a:solidFill>
        </p:spPr>
        <p:txBody>
          <a:bodyPr>
            <a:normAutofit/>
          </a:bodyPr>
          <a:lstStyle/>
          <a:p>
            <a:pPr algn="r"/>
            <a:r>
              <a:rPr lang="ru-RU" sz="4400" b="1" dirty="0">
                <a:solidFill>
                  <a:srgbClr val="000000"/>
                </a:solidFill>
                <a:effectLst/>
                <a:latin typeface="Helvetica" pitchFamily="2" charset="0"/>
              </a:rPr>
              <a:t>Лояльный исполнитель</a:t>
            </a:r>
          </a:p>
        </p:txBody>
      </p:sp>
    </p:spTree>
    <p:extLst>
      <p:ext uri="{BB962C8B-B14F-4D97-AF65-F5344CB8AC3E}">
        <p14:creationId xmlns:p14="http://schemas.microsoft.com/office/powerpoint/2010/main" val="40147650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D851726-A8E2-60AF-C09C-8AC232715BAF}"/>
              </a:ext>
            </a:extLst>
          </p:cNvPr>
          <p:cNvPicPr>
            <a:picLocks noChangeAspect="1"/>
          </p:cNvPicPr>
          <p:nvPr/>
        </p:nvPicPr>
        <p:blipFill>
          <a:blip r:embed="rId2"/>
          <a:stretch>
            <a:fillRect/>
          </a:stretch>
        </p:blipFill>
        <p:spPr>
          <a:xfrm>
            <a:off x="0" y="0"/>
            <a:ext cx="12192000" cy="6858000"/>
          </a:xfrm>
          <a:prstGeom prst="rect">
            <a:avLst/>
          </a:prstGeom>
        </p:spPr>
      </p:pic>
      <p:sp>
        <p:nvSpPr>
          <p:cNvPr id="2" name="Заголовок 1">
            <a:extLst>
              <a:ext uri="{FF2B5EF4-FFF2-40B4-BE49-F238E27FC236}">
                <a16:creationId xmlns:a16="http://schemas.microsoft.com/office/drawing/2014/main" id="{8127D788-6B37-F60F-8FD3-41869D10A3C8}"/>
              </a:ext>
            </a:extLst>
          </p:cNvPr>
          <p:cNvSpPr>
            <a:spLocks noGrp="1"/>
          </p:cNvSpPr>
          <p:nvPr>
            <p:ph type="title"/>
          </p:nvPr>
        </p:nvSpPr>
        <p:spPr>
          <a:xfrm>
            <a:off x="3973286" y="0"/>
            <a:ext cx="8218714" cy="1325563"/>
          </a:xfrm>
          <a:solidFill>
            <a:schemeClr val="bg1"/>
          </a:solidFill>
        </p:spPr>
        <p:txBody>
          <a:bodyPr/>
          <a:lstStyle/>
          <a:p>
            <a:pPr algn="r"/>
            <a:r>
              <a:rPr lang="ru-RU" b="1" dirty="0">
                <a:solidFill>
                  <a:srgbClr val="000000"/>
                </a:solidFill>
                <a:effectLst/>
                <a:latin typeface="Helvetica" pitchFamily="2" charset="0"/>
              </a:rPr>
              <a:t>Ограничение конкуренции    </a:t>
            </a:r>
          </a:p>
        </p:txBody>
      </p:sp>
      <p:sp>
        <p:nvSpPr>
          <p:cNvPr id="6" name="Прямоугольник 5">
            <a:extLst>
              <a:ext uri="{FF2B5EF4-FFF2-40B4-BE49-F238E27FC236}">
                <a16:creationId xmlns:a16="http://schemas.microsoft.com/office/drawing/2014/main" id="{6BE22383-57EB-0411-0E5A-30E5B0C42C05}"/>
              </a:ext>
            </a:extLst>
          </p:cNvPr>
          <p:cNvSpPr/>
          <p:nvPr/>
        </p:nvSpPr>
        <p:spPr>
          <a:xfrm>
            <a:off x="1096053" y="1325563"/>
            <a:ext cx="10845576" cy="53038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b="1" dirty="0">
                <a:solidFill>
                  <a:srgbClr val="000000"/>
                </a:solidFill>
                <a:effectLst/>
                <a:latin typeface="Helvetica" pitchFamily="2" charset="0"/>
              </a:rPr>
              <a:t>Для обеспечения победы лояльного исполнителя коррумпированный заказчик ограничивает конкуренцию следующими путями:</a:t>
            </a:r>
          </a:p>
          <a:p>
            <a:endParaRPr lang="ru-RU" sz="1400" b="1" dirty="0">
              <a:solidFill>
                <a:srgbClr val="000000"/>
              </a:solidFill>
              <a:latin typeface="Helvetica" pitchFamily="2" charset="0"/>
            </a:endParaRPr>
          </a:p>
          <a:p>
            <a:endParaRPr lang="ru-RU" sz="1400" b="1" dirty="0">
              <a:solidFill>
                <a:srgbClr val="000000"/>
              </a:solidFill>
              <a:effectLst/>
              <a:latin typeface="Helvetica" pitchFamily="2" charset="0"/>
            </a:endParaRPr>
          </a:p>
          <a:p>
            <a:endParaRPr lang="ru-RU" sz="1400" b="1" dirty="0">
              <a:solidFill>
                <a:srgbClr val="000000"/>
              </a:solidFill>
              <a:latin typeface="Helvetica" pitchFamily="2" charset="0"/>
            </a:endParaRPr>
          </a:p>
          <a:p>
            <a:endParaRPr lang="ru-RU" sz="1400" b="1" dirty="0">
              <a:solidFill>
                <a:srgbClr val="000000"/>
              </a:solidFill>
              <a:effectLst/>
              <a:latin typeface="Helvetica" pitchFamily="2" charset="0"/>
            </a:endParaRPr>
          </a:p>
          <a:p>
            <a:endParaRPr lang="ru-RU" sz="1400" b="1" dirty="0">
              <a:solidFill>
                <a:srgbClr val="000000"/>
              </a:solidFill>
              <a:latin typeface="Helvetica" pitchFamily="2" charset="0"/>
            </a:endParaRPr>
          </a:p>
          <a:p>
            <a:endParaRPr lang="ru-RU" sz="1400" b="1" dirty="0">
              <a:solidFill>
                <a:srgbClr val="000000"/>
              </a:solidFill>
              <a:effectLst/>
              <a:latin typeface="Helvetica" pitchFamily="2" charset="0"/>
            </a:endParaRPr>
          </a:p>
          <a:p>
            <a:endParaRPr lang="ru-RU" sz="1400" b="1" dirty="0">
              <a:solidFill>
                <a:srgbClr val="000000"/>
              </a:solidFill>
              <a:latin typeface="Helvetica" pitchFamily="2" charset="0"/>
            </a:endParaRPr>
          </a:p>
          <a:p>
            <a:endParaRPr lang="ru-RU" sz="1400" b="1" dirty="0">
              <a:solidFill>
                <a:srgbClr val="000000"/>
              </a:solidFill>
              <a:effectLst/>
              <a:latin typeface="Helvetica" pitchFamily="2" charset="0"/>
            </a:endParaRPr>
          </a:p>
          <a:p>
            <a:endParaRPr lang="ru-RU" sz="1400" b="1" dirty="0">
              <a:solidFill>
                <a:srgbClr val="000000"/>
              </a:solidFill>
              <a:latin typeface="Helvetica" pitchFamily="2" charset="0"/>
            </a:endParaRPr>
          </a:p>
          <a:p>
            <a:endParaRPr lang="ru-RU" sz="1400" b="1" dirty="0">
              <a:solidFill>
                <a:srgbClr val="000000"/>
              </a:solidFill>
              <a:effectLst/>
              <a:latin typeface="Helvetica" pitchFamily="2" charset="0"/>
            </a:endParaRPr>
          </a:p>
          <a:p>
            <a:endParaRPr lang="ru-RU" sz="1400" b="1" dirty="0">
              <a:solidFill>
                <a:srgbClr val="000000"/>
              </a:solidFill>
              <a:latin typeface="Helvetica" pitchFamily="2" charset="0"/>
            </a:endParaRPr>
          </a:p>
          <a:p>
            <a:endParaRPr lang="ru-RU" sz="1400" b="1" dirty="0">
              <a:solidFill>
                <a:srgbClr val="000000"/>
              </a:solidFill>
              <a:effectLst/>
              <a:latin typeface="Helvetica" pitchFamily="2" charset="0"/>
            </a:endParaRPr>
          </a:p>
          <a:p>
            <a:endParaRPr lang="ru-RU" sz="1400" b="1" dirty="0">
              <a:solidFill>
                <a:srgbClr val="000000"/>
              </a:solidFill>
              <a:latin typeface="Helvetica" pitchFamily="2" charset="0"/>
            </a:endParaRPr>
          </a:p>
          <a:p>
            <a:endParaRPr lang="ru-RU" sz="1400" b="1" dirty="0">
              <a:solidFill>
                <a:srgbClr val="000000"/>
              </a:solidFill>
              <a:effectLst/>
              <a:latin typeface="Helvetica" pitchFamily="2" charset="0"/>
            </a:endParaRPr>
          </a:p>
          <a:p>
            <a:endParaRPr lang="ru-RU" sz="1400" b="1" dirty="0">
              <a:solidFill>
                <a:srgbClr val="000000"/>
              </a:solidFill>
              <a:latin typeface="Helvetica" pitchFamily="2" charset="0"/>
            </a:endParaRPr>
          </a:p>
          <a:p>
            <a:endParaRPr lang="ru-RU" sz="1400" b="1" dirty="0">
              <a:solidFill>
                <a:srgbClr val="000000"/>
              </a:solidFill>
              <a:effectLst/>
              <a:latin typeface="Helvetica" pitchFamily="2" charset="0"/>
            </a:endParaRPr>
          </a:p>
          <a:p>
            <a:endParaRPr lang="ru-RU" sz="1400" b="1" dirty="0">
              <a:solidFill>
                <a:srgbClr val="000000"/>
              </a:solidFill>
              <a:effectLst/>
              <a:latin typeface="Helvetica" pitchFamily="2" charset="0"/>
            </a:endParaRPr>
          </a:p>
          <a:p>
            <a:endParaRPr lang="ru-RU" sz="1400" dirty="0">
              <a:solidFill>
                <a:srgbClr val="000000"/>
              </a:solidFill>
              <a:effectLst/>
              <a:latin typeface="Helvetica" pitchFamily="2" charset="0"/>
            </a:endParaRPr>
          </a:p>
        </p:txBody>
      </p:sp>
      <p:pic>
        <p:nvPicPr>
          <p:cNvPr id="3" name="Рисунок 2">
            <a:extLst>
              <a:ext uri="{FF2B5EF4-FFF2-40B4-BE49-F238E27FC236}">
                <a16:creationId xmlns:a16="http://schemas.microsoft.com/office/drawing/2014/main" id="{FFE5F190-4061-4388-EF6A-4196F52F31FF}"/>
              </a:ext>
            </a:extLst>
          </p:cNvPr>
          <p:cNvPicPr>
            <a:picLocks noChangeAspect="1"/>
          </p:cNvPicPr>
          <p:nvPr/>
        </p:nvPicPr>
        <p:blipFill>
          <a:blip r:embed="rId3"/>
          <a:stretch>
            <a:fillRect/>
          </a:stretch>
        </p:blipFill>
        <p:spPr>
          <a:xfrm>
            <a:off x="642255" y="2651126"/>
            <a:ext cx="11307051" cy="3292474"/>
          </a:xfrm>
          <a:prstGeom prst="rect">
            <a:avLst/>
          </a:prstGeom>
        </p:spPr>
      </p:pic>
    </p:spTree>
    <p:extLst>
      <p:ext uri="{BB962C8B-B14F-4D97-AF65-F5344CB8AC3E}">
        <p14:creationId xmlns:p14="http://schemas.microsoft.com/office/powerpoint/2010/main" val="29620958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DBC747FE-1561-6EAE-FD35-2F98B149FCF8}"/>
              </a:ext>
            </a:extLst>
          </p:cNvPr>
          <p:cNvPicPr>
            <a:picLocks noChangeAspect="1"/>
          </p:cNvPicPr>
          <p:nvPr/>
        </p:nvPicPr>
        <p:blipFill>
          <a:blip r:embed="rId2"/>
          <a:stretch>
            <a:fillRect/>
          </a:stretch>
        </p:blipFill>
        <p:spPr>
          <a:xfrm>
            <a:off x="0" y="0"/>
            <a:ext cx="12192000" cy="6858001"/>
          </a:xfrm>
          <a:prstGeom prst="rect">
            <a:avLst/>
          </a:prstGeom>
        </p:spPr>
      </p:pic>
      <p:sp>
        <p:nvSpPr>
          <p:cNvPr id="2" name="Заголовок 1">
            <a:extLst>
              <a:ext uri="{FF2B5EF4-FFF2-40B4-BE49-F238E27FC236}">
                <a16:creationId xmlns:a16="http://schemas.microsoft.com/office/drawing/2014/main" id="{E855B523-F229-D66A-A948-59BE1EC7FDA4}"/>
              </a:ext>
            </a:extLst>
          </p:cNvPr>
          <p:cNvSpPr>
            <a:spLocks noGrp="1"/>
          </p:cNvSpPr>
          <p:nvPr>
            <p:ph type="title"/>
          </p:nvPr>
        </p:nvSpPr>
        <p:spPr>
          <a:xfrm>
            <a:off x="838199" y="365125"/>
            <a:ext cx="11208657" cy="1325563"/>
          </a:xfrm>
        </p:spPr>
        <p:txBody>
          <a:bodyPr>
            <a:normAutofit/>
          </a:bodyPr>
          <a:lstStyle/>
          <a:p>
            <a:pPr algn="r"/>
            <a:r>
              <a:rPr lang="ru-RU" sz="4400" b="1" dirty="0">
                <a:solidFill>
                  <a:schemeClr val="bg1"/>
                </a:solidFill>
                <a:effectLst/>
                <a:latin typeface="Helvetica" pitchFamily="2" charset="0"/>
              </a:rPr>
              <a:t>Сокрытие информации о закупке и затруднение подачи заявки</a:t>
            </a:r>
          </a:p>
        </p:txBody>
      </p:sp>
      <p:sp>
        <p:nvSpPr>
          <p:cNvPr id="3" name="Объект 2">
            <a:extLst>
              <a:ext uri="{FF2B5EF4-FFF2-40B4-BE49-F238E27FC236}">
                <a16:creationId xmlns:a16="http://schemas.microsoft.com/office/drawing/2014/main" id="{0097529D-E1D4-826F-71BC-44311B02FC09}"/>
              </a:ext>
            </a:extLst>
          </p:cNvPr>
          <p:cNvSpPr>
            <a:spLocks noGrp="1"/>
          </p:cNvSpPr>
          <p:nvPr>
            <p:ph idx="1"/>
          </p:nvPr>
        </p:nvSpPr>
        <p:spPr>
          <a:xfrm>
            <a:off x="838200" y="2055813"/>
            <a:ext cx="10515600" cy="4236130"/>
          </a:xfrm>
          <a:solidFill>
            <a:schemeClr val="bg1"/>
          </a:solidFill>
        </p:spPr>
        <p:txBody>
          <a:bodyPr>
            <a:normAutofit/>
          </a:bodyPr>
          <a:lstStyle/>
          <a:p>
            <a:r>
              <a:rPr lang="ru-RU" sz="2100" dirty="0">
                <a:solidFill>
                  <a:srgbClr val="000000"/>
                </a:solidFill>
                <a:effectLst/>
                <a:latin typeface="Times New Roman" panose="02020603050405020304" pitchFamily="18" charset="0"/>
              </a:rPr>
              <a:t>Для сужения круга потенциальных участников коррумпированный заказчик </a:t>
            </a:r>
            <a:r>
              <a:rPr lang="ru-RU" sz="2100" b="1" dirty="0">
                <a:solidFill>
                  <a:srgbClr val="000000"/>
                </a:solidFill>
                <a:effectLst/>
                <a:latin typeface="Times New Roman" panose="02020603050405020304" pitchFamily="18" charset="0"/>
              </a:rPr>
              <a:t>затрудняет поиск информации о закупке в</a:t>
            </a:r>
            <a:r>
              <a:rPr lang="ru-RU" sz="2100" dirty="0">
                <a:solidFill>
                  <a:srgbClr val="000000"/>
                </a:solidFill>
                <a:latin typeface="Times New Roman" panose="02020603050405020304" pitchFamily="18" charset="0"/>
              </a:rPr>
              <a:t> </a:t>
            </a:r>
            <a:r>
              <a:rPr lang="ru-RU" sz="2100" b="1" dirty="0">
                <a:solidFill>
                  <a:srgbClr val="000000"/>
                </a:solidFill>
                <a:effectLst/>
                <a:latin typeface="Times New Roman" panose="02020603050405020304" pitchFamily="18" charset="0"/>
              </a:rPr>
              <a:t>ЕИС и (или) на ЭТП</a:t>
            </a:r>
            <a:r>
              <a:rPr lang="ru-RU" sz="2100" dirty="0">
                <a:solidFill>
                  <a:srgbClr val="000000"/>
                </a:solidFill>
                <a:effectLst/>
                <a:latin typeface="Times New Roman" panose="02020603050405020304" pitchFamily="18" charset="0"/>
              </a:rPr>
              <a:t>, в частности, при описании объекта закупки коррумпированным заказчиком используются нестандартные названия (синонимы).</a:t>
            </a:r>
          </a:p>
          <a:p>
            <a:r>
              <a:rPr lang="ru-RU" sz="2100" dirty="0">
                <a:solidFill>
                  <a:srgbClr val="000000"/>
                </a:solidFill>
                <a:effectLst/>
                <a:latin typeface="Times New Roman" panose="02020603050405020304" pitchFamily="18" charset="0"/>
              </a:rPr>
              <a:t>Еще одним противоправным ограничением конкуренции является </a:t>
            </a:r>
            <a:r>
              <a:rPr lang="ru-RU" sz="2100" b="1" dirty="0">
                <a:solidFill>
                  <a:srgbClr val="000000"/>
                </a:solidFill>
                <a:effectLst/>
                <a:latin typeface="Times New Roman" panose="02020603050405020304" pitchFamily="18" charset="0"/>
              </a:rPr>
              <a:t>размещение конкурсной документацию в период,</a:t>
            </a:r>
            <a:r>
              <a:rPr lang="ru-RU" sz="2100" dirty="0">
                <a:solidFill>
                  <a:srgbClr val="000000"/>
                </a:solidFill>
                <a:latin typeface="Times New Roman" panose="02020603050405020304" pitchFamily="18" charset="0"/>
              </a:rPr>
              <a:t> </a:t>
            </a:r>
            <a:r>
              <a:rPr lang="ru-RU" sz="2100" b="1" dirty="0">
                <a:solidFill>
                  <a:srgbClr val="000000"/>
                </a:solidFill>
                <a:effectLst/>
                <a:latin typeface="Times New Roman" panose="02020603050405020304" pitchFamily="18" charset="0"/>
              </a:rPr>
              <a:t>когда активность потенциальных участников снижена</a:t>
            </a:r>
            <a:r>
              <a:rPr lang="ru-RU" sz="2100" dirty="0">
                <a:solidFill>
                  <a:srgbClr val="000000"/>
                </a:solidFill>
                <a:effectLst/>
                <a:latin typeface="Times New Roman" panose="02020603050405020304" pitchFamily="18" charset="0"/>
              </a:rPr>
              <a:t> (например, непосредственно до или после государственных праздников) или устанавливать сроки подачи, которые приходятся на «неудобные» периоды времени (например, частично совпадают с государственными праздниками или концом года).</a:t>
            </a:r>
          </a:p>
          <a:p>
            <a:r>
              <a:rPr lang="ru-RU" sz="2100" dirty="0">
                <a:solidFill>
                  <a:srgbClr val="000000"/>
                </a:solidFill>
                <a:effectLst/>
                <a:latin typeface="Times New Roman" panose="02020603050405020304" pitchFamily="18" charset="0"/>
              </a:rPr>
              <a:t>Кроме того, до сих пор встречаются случаи, когда заказчики используют совсем грубые приемы, создавая физические препятствия для подачи заявок, затрудняя процесс регистрации и подачи документов на ЭТП, используя трудночитаемые файлы закупочной документации.</a:t>
            </a:r>
          </a:p>
        </p:txBody>
      </p:sp>
    </p:spTree>
    <p:extLst>
      <p:ext uri="{BB962C8B-B14F-4D97-AF65-F5344CB8AC3E}">
        <p14:creationId xmlns:p14="http://schemas.microsoft.com/office/powerpoint/2010/main" val="22777813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FD5AB540-6135-AECE-2933-98B0962A99CD}"/>
              </a:ext>
            </a:extLst>
          </p:cNvPr>
          <p:cNvPicPr>
            <a:picLocks noChangeAspect="1"/>
          </p:cNvPicPr>
          <p:nvPr/>
        </p:nvPicPr>
        <p:blipFill>
          <a:blip r:embed="rId2"/>
          <a:stretch>
            <a:fillRect/>
          </a:stretch>
        </p:blipFill>
        <p:spPr>
          <a:xfrm>
            <a:off x="0" y="1"/>
            <a:ext cx="3251200" cy="6858000"/>
          </a:xfrm>
          <a:prstGeom prst="rect">
            <a:avLst/>
          </a:prstGeom>
        </p:spPr>
      </p:pic>
      <p:sp>
        <p:nvSpPr>
          <p:cNvPr id="2" name="Заголовок 1">
            <a:extLst>
              <a:ext uri="{FF2B5EF4-FFF2-40B4-BE49-F238E27FC236}">
                <a16:creationId xmlns:a16="http://schemas.microsoft.com/office/drawing/2014/main" id="{E1E83790-8FA6-523D-D376-97ABFE137D48}"/>
              </a:ext>
            </a:extLst>
          </p:cNvPr>
          <p:cNvSpPr>
            <a:spLocks noGrp="1"/>
          </p:cNvSpPr>
          <p:nvPr>
            <p:ph type="title"/>
          </p:nvPr>
        </p:nvSpPr>
        <p:spPr>
          <a:xfrm>
            <a:off x="2710543" y="228600"/>
            <a:ext cx="9263743" cy="1273629"/>
          </a:xfrm>
          <a:solidFill>
            <a:schemeClr val="bg1"/>
          </a:solidFill>
        </p:spPr>
        <p:txBody>
          <a:bodyPr>
            <a:normAutofit fontScale="90000"/>
          </a:bodyPr>
          <a:lstStyle/>
          <a:p>
            <a:pPr algn="r"/>
            <a:r>
              <a:rPr lang="ru-RU" sz="4400" b="1" dirty="0">
                <a:solidFill>
                  <a:srgbClr val="000000"/>
                </a:solidFill>
                <a:effectLst/>
                <a:latin typeface="Helvetica" pitchFamily="2" charset="0"/>
              </a:rPr>
              <a:t>Умышленная непривлекательность закупки</a:t>
            </a:r>
            <a:endParaRPr lang="ru-RU" b="1" dirty="0">
              <a:latin typeface="Calibri" panose="020F0502020204030204" pitchFamily="34" charset="0"/>
              <a:cs typeface="Calibri" panose="020F0502020204030204" pitchFamily="34" charset="0"/>
            </a:endParaRPr>
          </a:p>
        </p:txBody>
      </p:sp>
      <p:sp>
        <p:nvSpPr>
          <p:cNvPr id="5" name="Объект 4">
            <a:extLst>
              <a:ext uri="{FF2B5EF4-FFF2-40B4-BE49-F238E27FC236}">
                <a16:creationId xmlns:a16="http://schemas.microsoft.com/office/drawing/2014/main" id="{B5A84D02-47C0-5348-815E-F71561C548BC}"/>
              </a:ext>
            </a:extLst>
          </p:cNvPr>
          <p:cNvSpPr>
            <a:spLocks noGrp="1"/>
          </p:cNvSpPr>
          <p:nvPr>
            <p:ph idx="1"/>
          </p:nvPr>
        </p:nvSpPr>
        <p:spPr>
          <a:xfrm>
            <a:off x="598714" y="1676400"/>
            <a:ext cx="10755086" cy="5181599"/>
          </a:xfrm>
          <a:solidFill>
            <a:schemeClr val="bg1"/>
          </a:solidFill>
        </p:spPr>
        <p:txBody>
          <a:bodyPr>
            <a:normAutofit/>
          </a:bodyPr>
          <a:lstStyle/>
          <a:p>
            <a:pPr marL="0" indent="541338">
              <a:buNone/>
            </a:pPr>
            <a:r>
              <a:rPr lang="ru-RU" sz="2400" b="1" dirty="0">
                <a:solidFill>
                  <a:srgbClr val="000000"/>
                </a:solidFill>
                <a:effectLst/>
                <a:latin typeface="Times New Roman" panose="02020603050405020304" pitchFamily="18" charset="0"/>
              </a:rPr>
              <a:t>В целях отвращения нелояльных участников коррумпированный заказчик может устанавливать условия закупки, непривлекательные для добросовестных участников.</a:t>
            </a:r>
          </a:p>
          <a:p>
            <a:pPr marL="541338" indent="0">
              <a:buNone/>
            </a:pPr>
            <a:r>
              <a:rPr lang="ru-RU" sz="2400" b="1" dirty="0">
                <a:solidFill>
                  <a:srgbClr val="000000"/>
                </a:solidFill>
                <a:effectLst/>
                <a:latin typeface="Arial" panose="020B0604020202020204" pitchFamily="34" charset="0"/>
              </a:rPr>
              <a:t>• </a:t>
            </a:r>
            <a:r>
              <a:rPr lang="ru-RU" sz="2400" dirty="0">
                <a:solidFill>
                  <a:srgbClr val="000000"/>
                </a:solidFill>
                <a:effectLst/>
                <a:latin typeface="Times New Roman" panose="02020603050405020304" pitchFamily="18" charset="0"/>
              </a:rPr>
              <a:t>Слишком короткие сроки исполнения контракта</a:t>
            </a:r>
          </a:p>
          <a:p>
            <a:pPr marL="541338" indent="0">
              <a:buNone/>
            </a:pPr>
            <a:r>
              <a:rPr lang="ru-RU" sz="2400" dirty="0">
                <a:solidFill>
                  <a:srgbClr val="000000"/>
                </a:solidFill>
                <a:effectLst/>
                <a:latin typeface="Arial" panose="020B0604020202020204" pitchFamily="34" charset="0"/>
              </a:rPr>
              <a:t>• </a:t>
            </a:r>
            <a:r>
              <a:rPr lang="ru-RU" sz="2400" dirty="0">
                <a:solidFill>
                  <a:srgbClr val="000000"/>
                </a:solidFill>
                <a:effectLst/>
                <a:latin typeface="Times New Roman" panose="02020603050405020304" pitchFamily="18" charset="0"/>
              </a:rPr>
              <a:t>Необоснованно низкая НМЦК</a:t>
            </a:r>
          </a:p>
          <a:p>
            <a:pPr marL="541338" indent="0">
              <a:buNone/>
            </a:pPr>
            <a:r>
              <a:rPr lang="ru-RU" sz="2400" dirty="0">
                <a:solidFill>
                  <a:srgbClr val="000000"/>
                </a:solidFill>
                <a:effectLst/>
                <a:latin typeface="Arial" panose="020B0604020202020204" pitchFamily="34" charset="0"/>
              </a:rPr>
              <a:t>• </a:t>
            </a:r>
            <a:r>
              <a:rPr lang="ru-RU" sz="2400" dirty="0">
                <a:solidFill>
                  <a:srgbClr val="000000"/>
                </a:solidFill>
                <a:effectLst/>
                <a:latin typeface="Times New Roman" panose="02020603050405020304" pitchFamily="18" charset="0"/>
              </a:rPr>
              <a:t>Расплывчатое описание объекта закупки, не позволяющее сделать вывод об объеме и</a:t>
            </a:r>
          </a:p>
          <a:p>
            <a:pPr marL="541338" indent="0">
              <a:buNone/>
            </a:pPr>
            <a:r>
              <a:rPr lang="ru-RU" sz="2400" dirty="0">
                <a:solidFill>
                  <a:srgbClr val="000000"/>
                </a:solidFill>
                <a:effectLst/>
                <a:latin typeface="Times New Roman" panose="02020603050405020304" pitchFamily="18" charset="0"/>
              </a:rPr>
              <a:t>стоимости работ</a:t>
            </a:r>
          </a:p>
          <a:p>
            <a:pPr marL="541338" indent="0">
              <a:buNone/>
            </a:pPr>
            <a:r>
              <a:rPr lang="ru-RU" sz="2400" dirty="0">
                <a:solidFill>
                  <a:srgbClr val="000000"/>
                </a:solidFill>
                <a:effectLst/>
                <a:latin typeface="Arial" panose="020B0604020202020204" pitchFamily="34" charset="0"/>
              </a:rPr>
              <a:t>• </a:t>
            </a:r>
            <a:r>
              <a:rPr lang="ru-RU" sz="2400" dirty="0">
                <a:solidFill>
                  <a:srgbClr val="000000"/>
                </a:solidFill>
                <a:effectLst/>
                <a:latin typeface="Times New Roman" panose="02020603050405020304" pitchFamily="18" charset="0"/>
              </a:rPr>
              <a:t>Большой размер обеспечения заявки / контракта</a:t>
            </a:r>
          </a:p>
          <a:p>
            <a:pPr marL="541338" indent="0">
              <a:buNone/>
            </a:pPr>
            <a:r>
              <a:rPr lang="ru-RU" sz="2400" dirty="0">
                <a:solidFill>
                  <a:srgbClr val="000000"/>
                </a:solidFill>
                <a:effectLst/>
                <a:latin typeface="Arial" panose="020B0604020202020204" pitchFamily="34" charset="0"/>
              </a:rPr>
              <a:t>• </a:t>
            </a:r>
            <a:r>
              <a:rPr lang="ru-RU" sz="2400" dirty="0">
                <a:solidFill>
                  <a:srgbClr val="000000"/>
                </a:solidFill>
                <a:effectLst/>
                <a:latin typeface="Times New Roman" panose="02020603050405020304" pitchFamily="18" charset="0"/>
              </a:rPr>
              <a:t>Установление завышенных требований к исполнителю</a:t>
            </a:r>
          </a:p>
          <a:p>
            <a:pPr marL="0" indent="541338">
              <a:buNone/>
            </a:pPr>
            <a:r>
              <a:rPr lang="ru-RU" sz="2400" b="1" dirty="0">
                <a:solidFill>
                  <a:srgbClr val="000000"/>
                </a:solidFill>
                <a:effectLst/>
                <a:latin typeface="Times New Roman" panose="02020603050405020304" pitchFamily="18" charset="0"/>
              </a:rPr>
              <a:t>При этом для лояльного исполнителя внешне невыгодные условия тем или иным образом компенсируются.</a:t>
            </a:r>
          </a:p>
        </p:txBody>
      </p:sp>
    </p:spTree>
    <p:extLst>
      <p:ext uri="{BB962C8B-B14F-4D97-AF65-F5344CB8AC3E}">
        <p14:creationId xmlns:p14="http://schemas.microsoft.com/office/powerpoint/2010/main" val="13092546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FD5AB540-6135-AECE-2933-98B0962A99CD}"/>
              </a:ext>
            </a:extLst>
          </p:cNvPr>
          <p:cNvPicPr>
            <a:picLocks noChangeAspect="1"/>
          </p:cNvPicPr>
          <p:nvPr/>
        </p:nvPicPr>
        <p:blipFill>
          <a:blip r:embed="rId2"/>
          <a:stretch>
            <a:fillRect/>
          </a:stretch>
        </p:blipFill>
        <p:spPr>
          <a:xfrm>
            <a:off x="0" y="1"/>
            <a:ext cx="3251200" cy="6858000"/>
          </a:xfrm>
          <a:prstGeom prst="rect">
            <a:avLst/>
          </a:prstGeom>
        </p:spPr>
      </p:pic>
      <p:sp>
        <p:nvSpPr>
          <p:cNvPr id="2" name="Заголовок 1">
            <a:extLst>
              <a:ext uri="{FF2B5EF4-FFF2-40B4-BE49-F238E27FC236}">
                <a16:creationId xmlns:a16="http://schemas.microsoft.com/office/drawing/2014/main" id="{E1E83790-8FA6-523D-D376-97ABFE137D48}"/>
              </a:ext>
            </a:extLst>
          </p:cNvPr>
          <p:cNvSpPr>
            <a:spLocks noGrp="1"/>
          </p:cNvSpPr>
          <p:nvPr>
            <p:ph type="title"/>
          </p:nvPr>
        </p:nvSpPr>
        <p:spPr>
          <a:xfrm>
            <a:off x="2710543" y="228600"/>
            <a:ext cx="9263743" cy="1273629"/>
          </a:xfrm>
          <a:solidFill>
            <a:schemeClr val="bg1"/>
          </a:solidFill>
        </p:spPr>
        <p:txBody>
          <a:bodyPr>
            <a:normAutofit fontScale="90000"/>
          </a:bodyPr>
          <a:lstStyle/>
          <a:p>
            <a:pPr algn="r"/>
            <a:r>
              <a:rPr lang="ru-RU" sz="4400" b="1" dirty="0">
                <a:solidFill>
                  <a:srgbClr val="000000"/>
                </a:solidFill>
                <a:effectLst/>
                <a:latin typeface="Helvetica" pitchFamily="2" charset="0"/>
              </a:rPr>
              <a:t>Умышленная непривлекательность закупки</a:t>
            </a:r>
            <a:endParaRPr lang="ru-RU" b="1" dirty="0">
              <a:latin typeface="Calibri" panose="020F0502020204030204" pitchFamily="34" charset="0"/>
              <a:cs typeface="Calibri" panose="020F0502020204030204" pitchFamily="34" charset="0"/>
            </a:endParaRPr>
          </a:p>
        </p:txBody>
      </p:sp>
      <p:sp>
        <p:nvSpPr>
          <p:cNvPr id="5" name="Объект 4">
            <a:extLst>
              <a:ext uri="{FF2B5EF4-FFF2-40B4-BE49-F238E27FC236}">
                <a16:creationId xmlns:a16="http://schemas.microsoft.com/office/drawing/2014/main" id="{B5A84D02-47C0-5348-815E-F71561C548BC}"/>
              </a:ext>
            </a:extLst>
          </p:cNvPr>
          <p:cNvSpPr>
            <a:spLocks noGrp="1"/>
          </p:cNvSpPr>
          <p:nvPr>
            <p:ph idx="1"/>
          </p:nvPr>
        </p:nvSpPr>
        <p:spPr>
          <a:xfrm>
            <a:off x="598714" y="1676400"/>
            <a:ext cx="10755086" cy="5181599"/>
          </a:xfrm>
          <a:solidFill>
            <a:schemeClr val="bg1"/>
          </a:solidFill>
        </p:spPr>
        <p:txBody>
          <a:bodyPr>
            <a:normAutofit fontScale="92500" lnSpcReduction="20000"/>
          </a:bodyPr>
          <a:lstStyle/>
          <a:p>
            <a:pPr marL="0" indent="0">
              <a:buNone/>
            </a:pPr>
            <a:r>
              <a:rPr lang="en" sz="2000" dirty="0">
                <a:solidFill>
                  <a:srgbClr val="000000"/>
                </a:solidFill>
                <a:effectLst/>
                <a:latin typeface="Helvetica" pitchFamily="2" charset="0"/>
              </a:rPr>
              <a:t>NB! </a:t>
            </a:r>
            <a:r>
              <a:rPr lang="ru-RU" sz="2000" dirty="0">
                <a:solidFill>
                  <a:srgbClr val="000000"/>
                </a:solidFill>
                <a:effectLst/>
                <a:latin typeface="Helvetica" pitchFamily="2" charset="0"/>
              </a:rPr>
              <a:t>Требование о наличии у поставщика (исполнителя, подрядчика) лицензии, в соответствии с федеральным законом, НЕ является коррупционным признаком, т.к. требование установлено федеральным</a:t>
            </a:r>
          </a:p>
          <a:p>
            <a:pPr marL="0" indent="0">
              <a:buNone/>
            </a:pPr>
            <a:r>
              <a:rPr lang="ru-RU" sz="2000" dirty="0">
                <a:solidFill>
                  <a:srgbClr val="000000"/>
                </a:solidFill>
                <a:effectLst/>
                <a:latin typeface="Helvetica" pitchFamily="2" charset="0"/>
              </a:rPr>
              <a:t>законом.</a:t>
            </a:r>
          </a:p>
          <a:p>
            <a:pPr marL="0" indent="0">
              <a:buNone/>
            </a:pPr>
            <a:r>
              <a:rPr lang="ru-RU" sz="2000" dirty="0">
                <a:solidFill>
                  <a:srgbClr val="000000"/>
                </a:solidFill>
                <a:effectLst/>
                <a:latin typeface="Helvetica" pitchFamily="2" charset="0"/>
              </a:rPr>
              <a:t>Статья 12. «Перечень видов деятельности, на которые требуются лицензии» Федерального закона от 04.05.2011 № 99-ФЗ «О лицензировании отдельных видов деятельности» (примеры):</a:t>
            </a:r>
          </a:p>
          <a:p>
            <a:pPr marL="0" indent="0">
              <a:buNone/>
            </a:pPr>
            <a:r>
              <a:rPr lang="ru-RU" sz="2000" dirty="0">
                <a:solidFill>
                  <a:srgbClr val="000000"/>
                </a:solidFill>
                <a:effectLst/>
                <a:latin typeface="Arial" panose="020B0604020202020204" pitchFamily="34" charset="0"/>
              </a:rPr>
              <a:t>• образовательная деятельность;</a:t>
            </a:r>
          </a:p>
          <a:p>
            <a:pPr marL="0" indent="0">
              <a:buNone/>
            </a:pPr>
            <a:r>
              <a:rPr lang="ru-RU" sz="2000" dirty="0">
                <a:solidFill>
                  <a:srgbClr val="000000"/>
                </a:solidFill>
                <a:effectLst/>
                <a:latin typeface="Arial" panose="020B0604020202020204" pitchFamily="34" charset="0"/>
              </a:rPr>
              <a:t>•деятельность по сохранению объектов культурного наследия;</a:t>
            </a:r>
          </a:p>
          <a:p>
            <a:pPr marL="0" indent="0">
              <a:buNone/>
            </a:pPr>
            <a:r>
              <a:rPr lang="ru-RU" sz="2000" dirty="0">
                <a:solidFill>
                  <a:srgbClr val="000000"/>
                </a:solidFill>
                <a:effectLst/>
                <a:latin typeface="Arial" panose="020B0604020202020204" pitchFamily="34" charset="0"/>
              </a:rPr>
              <a:t>• </a:t>
            </a:r>
            <a:r>
              <a:rPr lang="ru-RU" sz="2000" dirty="0">
                <a:solidFill>
                  <a:srgbClr val="000000"/>
                </a:solidFill>
                <a:effectLst/>
                <a:latin typeface="Helvetica" pitchFamily="2" charset="0"/>
              </a:rPr>
              <a:t>деятельность по монтажу, техническому обслуживанию и ремонту средств обеспечения пожарной безопасности зданий и сооружений;</a:t>
            </a:r>
          </a:p>
          <a:p>
            <a:pPr marL="0" indent="0">
              <a:buNone/>
            </a:pPr>
            <a:r>
              <a:rPr lang="ru-RU" sz="2000" dirty="0">
                <a:solidFill>
                  <a:srgbClr val="000000"/>
                </a:solidFill>
                <a:effectLst/>
                <a:latin typeface="Arial" panose="020B0604020202020204" pitchFamily="34" charset="0"/>
              </a:rPr>
              <a:t>• </a:t>
            </a:r>
            <a:r>
              <a:rPr lang="ru-RU" sz="2000" dirty="0">
                <a:solidFill>
                  <a:srgbClr val="000000"/>
                </a:solidFill>
                <a:effectLst/>
                <a:latin typeface="Helvetica" pitchFamily="2" charset="0"/>
              </a:rPr>
              <a:t>производство лекарственных средств;</a:t>
            </a:r>
          </a:p>
          <a:p>
            <a:pPr marL="0" indent="0">
              <a:buNone/>
            </a:pPr>
            <a:r>
              <a:rPr lang="ru-RU" sz="2000" dirty="0">
                <a:solidFill>
                  <a:srgbClr val="000000"/>
                </a:solidFill>
                <a:effectLst/>
                <a:latin typeface="Arial" panose="020B0604020202020204" pitchFamily="34" charset="0"/>
              </a:rPr>
              <a:t>• </a:t>
            </a:r>
            <a:r>
              <a:rPr lang="ru-RU" sz="2000" dirty="0">
                <a:solidFill>
                  <a:srgbClr val="000000"/>
                </a:solidFill>
                <a:effectLst/>
                <a:latin typeface="Helvetica" pitchFamily="2" charset="0"/>
              </a:rPr>
              <a:t>деятельность по сбору, транспортированию, обработке, утилизации, обезвреживанию, размещению отходов </a:t>
            </a:r>
            <a:r>
              <a:rPr lang="en" sz="2000" dirty="0">
                <a:solidFill>
                  <a:srgbClr val="000000"/>
                </a:solidFill>
                <a:effectLst/>
                <a:latin typeface="Helvetica" pitchFamily="2" charset="0"/>
              </a:rPr>
              <a:t>I - IV </a:t>
            </a:r>
            <a:r>
              <a:rPr lang="ru-RU" sz="2000" dirty="0">
                <a:solidFill>
                  <a:srgbClr val="000000"/>
                </a:solidFill>
                <a:effectLst/>
                <a:latin typeface="Helvetica" pitchFamily="2" charset="0"/>
              </a:rPr>
              <a:t>классов опасности;</a:t>
            </a:r>
          </a:p>
          <a:p>
            <a:pPr marL="0" indent="0">
              <a:buNone/>
            </a:pPr>
            <a:r>
              <a:rPr lang="ru-RU" sz="2000" dirty="0">
                <a:solidFill>
                  <a:srgbClr val="000000"/>
                </a:solidFill>
                <a:effectLst/>
                <a:latin typeface="Arial" panose="020B0604020202020204" pitchFamily="34" charset="0"/>
              </a:rPr>
              <a:t>• </a:t>
            </a:r>
            <a:r>
              <a:rPr lang="ru-RU" sz="2000" dirty="0">
                <a:solidFill>
                  <a:srgbClr val="000000"/>
                </a:solidFill>
                <a:effectLst/>
                <a:latin typeface="Helvetica" pitchFamily="2" charset="0"/>
              </a:rPr>
              <a:t>частная охранная деятельность;</a:t>
            </a:r>
          </a:p>
          <a:p>
            <a:pPr marL="0" indent="0">
              <a:buNone/>
            </a:pPr>
            <a:r>
              <a:rPr lang="ru-RU" sz="2000" dirty="0">
                <a:solidFill>
                  <a:srgbClr val="000000"/>
                </a:solidFill>
                <a:effectLst/>
                <a:latin typeface="Arial" panose="020B0604020202020204" pitchFamily="34" charset="0"/>
              </a:rPr>
              <a:t>• </a:t>
            </a:r>
            <a:r>
              <a:rPr lang="ru-RU" sz="2000" dirty="0">
                <a:solidFill>
                  <a:srgbClr val="000000"/>
                </a:solidFill>
                <a:effectLst/>
                <a:latin typeface="Helvetica" pitchFamily="2" charset="0"/>
              </a:rPr>
              <a:t>оказание услуг связи;</a:t>
            </a:r>
          </a:p>
          <a:p>
            <a:pPr marL="0" indent="0">
              <a:buNone/>
            </a:pPr>
            <a:r>
              <a:rPr lang="ru-RU" sz="2000" dirty="0">
                <a:solidFill>
                  <a:srgbClr val="000000"/>
                </a:solidFill>
                <a:effectLst/>
                <a:latin typeface="Arial" panose="020B0604020202020204" pitchFamily="34" charset="0"/>
              </a:rPr>
              <a:t>• </a:t>
            </a:r>
            <a:r>
              <a:rPr lang="ru-RU" sz="2000" dirty="0">
                <a:solidFill>
                  <a:srgbClr val="000000"/>
                </a:solidFill>
                <a:effectLst/>
                <a:latin typeface="Helvetica" pitchFamily="2" charset="0"/>
              </a:rPr>
              <a:t>медицинская деятельность и пр.</a:t>
            </a:r>
          </a:p>
        </p:txBody>
      </p:sp>
    </p:spTree>
    <p:extLst>
      <p:ext uri="{BB962C8B-B14F-4D97-AF65-F5344CB8AC3E}">
        <p14:creationId xmlns:p14="http://schemas.microsoft.com/office/powerpoint/2010/main" val="26361623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0"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119743"/>
            <a:ext cx="11353800" cy="1110343"/>
          </a:xfrm>
        </p:spPr>
        <p:txBody>
          <a:bodyPr/>
          <a:lstStyle/>
          <a:p>
            <a:pPr algn="r"/>
            <a:r>
              <a:rPr lang="ru-RU" b="1" dirty="0">
                <a:solidFill>
                  <a:srgbClr val="000000"/>
                </a:solidFill>
                <a:latin typeface="Helvetica" pitchFamily="2" charset="0"/>
              </a:rPr>
              <a:t>Извлечение коррупционной ренты</a:t>
            </a:r>
            <a:endParaRPr lang="ru-RU" b="1" dirty="0">
              <a:latin typeface="Calibri" panose="020F0502020204030204" pitchFamily="34" charset="0"/>
              <a:cs typeface="Calibri" panose="020F0502020204030204" pitchFamily="34" charset="0"/>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838200" y="1447800"/>
            <a:ext cx="10515600" cy="5045075"/>
          </a:xfrm>
          <a:solidFill>
            <a:schemeClr val="bg1"/>
          </a:solidFill>
        </p:spPr>
        <p:txBody>
          <a:bodyPr>
            <a:normAutofit fontScale="85000" lnSpcReduction="20000"/>
          </a:bodyPr>
          <a:lstStyle/>
          <a:p>
            <a:pPr marL="0" indent="0">
              <a:buNone/>
            </a:pPr>
            <a:r>
              <a:rPr lang="ru-RU" sz="2000" dirty="0">
                <a:solidFill>
                  <a:srgbClr val="000000"/>
                </a:solidFill>
                <a:effectLst/>
                <a:latin typeface="Times New Roman" panose="02020603050405020304" pitchFamily="18" charset="0"/>
              </a:rPr>
              <a:t>Для коррумпированного заказчика важно не только обеспечить победу лояльного исполнителя, но и заранее продумать, каким образом исполнитель извлечет «сверхприбыль», позволяющую «поделиться» с заказчиком. Это особенно актуально для коррупционных схем, предполагающих «откаты».</a:t>
            </a:r>
          </a:p>
          <a:p>
            <a:pPr marL="0" indent="0">
              <a:buNone/>
            </a:pPr>
            <a:r>
              <a:rPr lang="ru-RU" sz="2000" dirty="0">
                <a:solidFill>
                  <a:srgbClr val="000000"/>
                </a:solidFill>
                <a:effectLst/>
                <a:latin typeface="Times New Roman" panose="02020603050405020304" pitchFamily="18" charset="0"/>
              </a:rPr>
              <a:t>Обычно для извлечения коррупционной ренты пытаются воздействовать на два ключевых параметра:</a:t>
            </a:r>
          </a:p>
          <a:p>
            <a:pPr marL="0" indent="0">
              <a:buNone/>
            </a:pPr>
            <a:r>
              <a:rPr lang="ru-RU" sz="2000" dirty="0">
                <a:solidFill>
                  <a:srgbClr val="000000"/>
                </a:solidFill>
                <a:effectLst/>
                <a:latin typeface="Arial" panose="020B0604020202020204" pitchFamily="34" charset="0"/>
              </a:rPr>
              <a:t>• </a:t>
            </a:r>
            <a:r>
              <a:rPr lang="ru-RU" sz="2000" b="1" dirty="0">
                <a:solidFill>
                  <a:srgbClr val="000000"/>
                </a:solidFill>
                <a:effectLst/>
                <a:latin typeface="Times New Roman" panose="02020603050405020304" pitchFamily="18" charset="0"/>
              </a:rPr>
              <a:t>Цена контракта</a:t>
            </a:r>
            <a:endParaRPr lang="ru-RU" sz="2000" dirty="0">
              <a:solidFill>
                <a:srgbClr val="000000"/>
              </a:solidFill>
              <a:effectLst/>
              <a:latin typeface="Times New Roman" panose="02020603050405020304" pitchFamily="18" charset="0"/>
            </a:endParaRPr>
          </a:p>
          <a:p>
            <a:pPr marL="0" indent="0">
              <a:buNone/>
            </a:pPr>
            <a:r>
              <a:rPr lang="ru-RU" sz="2000" i="1" dirty="0">
                <a:solidFill>
                  <a:srgbClr val="000000"/>
                </a:solidFill>
                <a:effectLst/>
                <a:latin typeface="Times New Roman" panose="02020603050405020304" pitchFamily="18" charset="0"/>
              </a:rPr>
              <a:t>С коррупционной точки зрения, цена должна ощутимо превышать стоимость объекта закупки. Это позволит</a:t>
            </a:r>
          </a:p>
          <a:p>
            <a:pPr marL="457200" indent="-457200">
              <a:buAutoNum type="arabicParenR"/>
            </a:pPr>
            <a:r>
              <a:rPr lang="ru-RU" sz="2000" i="1" dirty="0">
                <a:solidFill>
                  <a:srgbClr val="000000"/>
                </a:solidFill>
                <a:effectLst/>
                <a:latin typeface="Times New Roman" panose="02020603050405020304" pitchFamily="18" charset="0"/>
              </a:rPr>
              <a:t>Исполнить контракт, </a:t>
            </a:r>
          </a:p>
          <a:p>
            <a:pPr marL="457200" indent="-457200">
              <a:buAutoNum type="arabicParenR"/>
            </a:pPr>
            <a:r>
              <a:rPr lang="ru-RU" sz="2000" i="1" dirty="0">
                <a:solidFill>
                  <a:srgbClr val="000000"/>
                </a:solidFill>
                <a:effectLst/>
                <a:latin typeface="Times New Roman" panose="02020603050405020304" pitchFamily="18" charset="0"/>
              </a:rPr>
              <a:t>получить прибыль исполнителю, </a:t>
            </a:r>
          </a:p>
          <a:p>
            <a:pPr marL="457200" indent="-457200">
              <a:buAutoNum type="arabicParenR"/>
            </a:pPr>
            <a:r>
              <a:rPr lang="ru-RU" sz="2000" i="1" dirty="0">
                <a:solidFill>
                  <a:srgbClr val="000000"/>
                </a:solidFill>
                <a:effectLst/>
                <a:latin typeface="Times New Roman" panose="02020603050405020304" pitchFamily="18" charset="0"/>
              </a:rPr>
              <a:t>получить коррупционную ренту заказчику.</a:t>
            </a:r>
            <a:endParaRPr lang="ru-RU" sz="2000" dirty="0">
              <a:solidFill>
                <a:srgbClr val="000000"/>
              </a:solidFill>
              <a:effectLst/>
              <a:latin typeface="Times New Roman" panose="02020603050405020304" pitchFamily="18" charset="0"/>
            </a:endParaRPr>
          </a:p>
          <a:p>
            <a:pPr marL="0" indent="0">
              <a:buNone/>
            </a:pPr>
            <a:r>
              <a:rPr lang="ru-RU" sz="2000" i="1" dirty="0">
                <a:solidFill>
                  <a:srgbClr val="000000"/>
                </a:solidFill>
                <a:effectLst/>
                <a:latin typeface="Times New Roman" panose="02020603050405020304" pitchFamily="18" charset="0"/>
              </a:rPr>
              <a:t>Обычно цена контракта завышается путем </a:t>
            </a:r>
            <a:r>
              <a:rPr lang="ru-RU" sz="2000" b="1" i="1" dirty="0">
                <a:solidFill>
                  <a:srgbClr val="000000"/>
                </a:solidFill>
                <a:effectLst/>
                <a:latin typeface="Times New Roman" panose="02020603050405020304" pitchFamily="18" charset="0"/>
              </a:rPr>
              <a:t>завышения НМЦК</a:t>
            </a:r>
            <a:r>
              <a:rPr lang="ru-RU" sz="2000" i="1" dirty="0">
                <a:solidFill>
                  <a:srgbClr val="000000"/>
                </a:solidFill>
                <a:effectLst/>
                <a:latin typeface="Times New Roman" panose="02020603050405020304" pitchFamily="18" charset="0"/>
              </a:rPr>
              <a:t> и (значительно реже) путем </a:t>
            </a:r>
            <a:r>
              <a:rPr lang="ru-RU" sz="2000" b="1" i="1" dirty="0">
                <a:solidFill>
                  <a:srgbClr val="000000"/>
                </a:solidFill>
                <a:effectLst/>
                <a:latin typeface="Times New Roman" panose="02020603050405020304" pitchFamily="18" charset="0"/>
              </a:rPr>
              <a:t>заключения дополнительных соглашений</a:t>
            </a:r>
            <a:r>
              <a:rPr lang="ru-RU" sz="2000" i="1" dirty="0">
                <a:solidFill>
                  <a:srgbClr val="000000"/>
                </a:solidFill>
                <a:effectLst/>
                <a:latin typeface="Times New Roman" panose="02020603050405020304" pitchFamily="18" charset="0"/>
              </a:rPr>
              <a:t>.</a:t>
            </a:r>
            <a:endParaRPr lang="ru-RU" sz="2000" dirty="0">
              <a:solidFill>
                <a:srgbClr val="000000"/>
              </a:solidFill>
              <a:effectLst/>
              <a:latin typeface="Times New Roman" panose="02020603050405020304" pitchFamily="18" charset="0"/>
            </a:endParaRPr>
          </a:p>
          <a:p>
            <a:pPr marL="0" indent="0">
              <a:buNone/>
            </a:pPr>
            <a:r>
              <a:rPr lang="ru-RU" sz="2000" dirty="0">
                <a:solidFill>
                  <a:srgbClr val="000000"/>
                </a:solidFill>
                <a:effectLst/>
                <a:latin typeface="Times New Roman" panose="02020603050405020304" pitchFamily="18" charset="0"/>
              </a:rPr>
              <a:t>и (или)</a:t>
            </a:r>
          </a:p>
          <a:p>
            <a:pPr marL="0" indent="0">
              <a:buNone/>
            </a:pPr>
            <a:r>
              <a:rPr lang="ru-RU" sz="2000" dirty="0">
                <a:solidFill>
                  <a:srgbClr val="000000"/>
                </a:solidFill>
                <a:effectLst/>
                <a:latin typeface="Arial" panose="020B0604020202020204" pitchFamily="34" charset="0"/>
              </a:rPr>
              <a:t>• </a:t>
            </a:r>
            <a:r>
              <a:rPr lang="ru-RU" sz="2000" b="1" dirty="0">
                <a:solidFill>
                  <a:srgbClr val="000000"/>
                </a:solidFill>
                <a:effectLst/>
                <a:latin typeface="Times New Roman" panose="02020603050405020304" pitchFamily="18" charset="0"/>
              </a:rPr>
              <a:t>Качество закупаемых объектов</a:t>
            </a:r>
            <a:endParaRPr lang="ru-RU" sz="2000" dirty="0">
              <a:solidFill>
                <a:srgbClr val="000000"/>
              </a:solidFill>
              <a:effectLst/>
              <a:latin typeface="Times New Roman" panose="02020603050405020304" pitchFamily="18" charset="0"/>
            </a:endParaRPr>
          </a:p>
          <a:p>
            <a:pPr marL="0" indent="0">
              <a:buNone/>
            </a:pPr>
            <a:r>
              <a:rPr lang="ru-RU" sz="2000" i="1" dirty="0">
                <a:solidFill>
                  <a:srgbClr val="000000"/>
                </a:solidFill>
                <a:effectLst/>
                <a:latin typeface="Times New Roman" panose="02020603050405020304" pitchFamily="18" charset="0"/>
              </a:rPr>
              <a:t>С коррупционной точки зрения, себестоимость исполнения контракта для исполнителя должна быть как можно более низкой. В идеале, исполнитель вообще не должен нести расходов на исполнение контракта. Если это нереально, то исполнителю должна быть</a:t>
            </a:r>
            <a:r>
              <a:rPr lang="ru-RU" sz="2000" dirty="0">
                <a:solidFill>
                  <a:srgbClr val="000000"/>
                </a:solidFill>
                <a:latin typeface="Times New Roman" panose="02020603050405020304" pitchFamily="18" charset="0"/>
              </a:rPr>
              <a:t> </a:t>
            </a:r>
            <a:r>
              <a:rPr lang="ru-RU" sz="2000" i="1" dirty="0">
                <a:solidFill>
                  <a:srgbClr val="000000"/>
                </a:solidFill>
                <a:effectLst/>
                <a:latin typeface="Times New Roman" panose="02020603050405020304" pitchFamily="18" charset="0"/>
              </a:rPr>
              <a:t>обеспечена возможность сократить расходы за счет частичного или некачественного исполнения контракта.</a:t>
            </a:r>
            <a:endParaRPr lang="ru-RU" sz="2000" dirty="0">
              <a:solidFill>
                <a:srgbClr val="000000"/>
              </a:solidFill>
              <a:effectLst/>
              <a:latin typeface="Times New Roman" panose="02020603050405020304" pitchFamily="18" charset="0"/>
            </a:endParaRPr>
          </a:p>
        </p:txBody>
      </p:sp>
    </p:spTree>
    <p:extLst>
      <p:ext uri="{BB962C8B-B14F-4D97-AF65-F5344CB8AC3E}">
        <p14:creationId xmlns:p14="http://schemas.microsoft.com/office/powerpoint/2010/main" val="6020613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0"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25563"/>
          </a:xfrm>
        </p:spPr>
        <p:txBody>
          <a:bodyPr>
            <a:normAutofit/>
          </a:bodyPr>
          <a:lstStyle/>
          <a:p>
            <a:pPr algn="r"/>
            <a:r>
              <a:rPr lang="ru-RU" sz="6000" b="1" dirty="0">
                <a:solidFill>
                  <a:srgbClr val="000000"/>
                </a:solidFill>
                <a:latin typeface="Helvetica" pitchFamily="2" charset="0"/>
              </a:rPr>
              <a:t>Избыточная закупка</a:t>
            </a:r>
            <a:endParaRPr lang="ru-RU" sz="6000" b="1" dirty="0">
              <a:latin typeface="Calibri" panose="020F0502020204030204" pitchFamily="34" charset="0"/>
              <a:cs typeface="Calibri" panose="020F0502020204030204" pitchFamily="34" charset="0"/>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838200" y="2191657"/>
            <a:ext cx="10515600" cy="4301218"/>
          </a:xfrm>
          <a:solidFill>
            <a:schemeClr val="bg1"/>
          </a:solidFill>
        </p:spPr>
        <p:txBody>
          <a:bodyPr>
            <a:normAutofit/>
          </a:bodyPr>
          <a:lstStyle/>
          <a:p>
            <a:pPr>
              <a:buFont typeface="Wingdings" pitchFamily="2" charset="2"/>
              <a:buChar char="ü"/>
            </a:pPr>
            <a:r>
              <a:rPr lang="ru-RU" sz="3200" b="1" dirty="0">
                <a:solidFill>
                  <a:srgbClr val="000000"/>
                </a:solidFill>
                <a:latin typeface="Helvetica" pitchFamily="2" charset="0"/>
              </a:rPr>
              <a:t> </a:t>
            </a:r>
            <a:r>
              <a:rPr lang="ru-RU" sz="3200" b="1" dirty="0">
                <a:solidFill>
                  <a:srgbClr val="000000"/>
                </a:solidFill>
                <a:effectLst/>
                <a:latin typeface="Times New Roman" panose="02020603050405020304" pitchFamily="18" charset="0"/>
              </a:rPr>
              <a:t>Закупка ненужных объектов закупки или объектов закупки с избыточными характеристиками</a:t>
            </a:r>
          </a:p>
          <a:p>
            <a:pPr>
              <a:buFont typeface="Wingdings" pitchFamily="2" charset="2"/>
              <a:buChar char="ü"/>
            </a:pPr>
            <a:r>
              <a:rPr lang="ru-RU" sz="3200" b="1" dirty="0">
                <a:solidFill>
                  <a:srgbClr val="000000"/>
                </a:solidFill>
                <a:latin typeface="Helvetica" pitchFamily="2" charset="0"/>
              </a:rPr>
              <a:t> </a:t>
            </a:r>
            <a:r>
              <a:rPr lang="ru-RU" sz="3200" b="1" dirty="0">
                <a:solidFill>
                  <a:srgbClr val="000000"/>
                </a:solidFill>
                <a:effectLst/>
                <a:latin typeface="Times New Roman" panose="02020603050405020304" pitchFamily="18" charset="0"/>
              </a:rPr>
              <a:t>Неправильный расчет ключевых показателей</a:t>
            </a:r>
          </a:p>
          <a:p>
            <a:pPr>
              <a:buFont typeface="Wingdings" pitchFamily="2" charset="2"/>
              <a:buChar char="ü"/>
            </a:pPr>
            <a:r>
              <a:rPr lang="ru-RU" sz="3200" b="1" dirty="0">
                <a:solidFill>
                  <a:srgbClr val="000000"/>
                </a:solidFill>
                <a:effectLst/>
                <a:latin typeface="Helvetica" pitchFamily="2" charset="0"/>
              </a:rPr>
              <a:t> </a:t>
            </a:r>
            <a:r>
              <a:rPr lang="ru-RU" sz="3200" b="1" dirty="0">
                <a:solidFill>
                  <a:srgbClr val="000000"/>
                </a:solidFill>
                <a:effectLst/>
                <a:latin typeface="Times New Roman" panose="02020603050405020304" pitchFamily="18" charset="0"/>
              </a:rPr>
              <a:t>Завышение стоимости отдельных элементов предмета закупки</a:t>
            </a:r>
          </a:p>
          <a:p>
            <a:pPr>
              <a:buFont typeface="Wingdings" pitchFamily="2" charset="2"/>
              <a:buChar char="ü"/>
            </a:pPr>
            <a:r>
              <a:rPr lang="ru-RU" sz="3200" b="1" dirty="0">
                <a:solidFill>
                  <a:srgbClr val="000000"/>
                </a:solidFill>
                <a:effectLst/>
                <a:latin typeface="Helvetica" pitchFamily="2" charset="0"/>
              </a:rPr>
              <a:t> </a:t>
            </a:r>
            <a:r>
              <a:rPr lang="ru-RU" sz="3200" b="1" dirty="0">
                <a:solidFill>
                  <a:srgbClr val="000000"/>
                </a:solidFill>
                <a:effectLst/>
                <a:latin typeface="Times New Roman" panose="02020603050405020304" pitchFamily="18" charset="0"/>
              </a:rPr>
              <a:t>Включение в плановую калькуляцию необоснованных затрат</a:t>
            </a:r>
          </a:p>
          <a:p>
            <a:pPr marL="0" indent="0">
              <a:buNone/>
            </a:pPr>
            <a:endParaRPr lang="ru-RU" sz="3200" i="0" u="none" strike="noStrike" dirty="0">
              <a:solidFill>
                <a:srgbClr val="444444"/>
              </a:solidFill>
              <a:effectLst/>
              <a:latin typeface="Arial" panose="020B0604020202020204" pitchFamily="34" charset="0"/>
            </a:endParaRPr>
          </a:p>
        </p:txBody>
      </p:sp>
      <p:sp>
        <p:nvSpPr>
          <p:cNvPr id="5" name="Прямоугольник 4">
            <a:extLst>
              <a:ext uri="{FF2B5EF4-FFF2-40B4-BE49-F238E27FC236}">
                <a16:creationId xmlns:a16="http://schemas.microsoft.com/office/drawing/2014/main" id="{46152477-31E7-F631-7114-E6FDD5A8ECB4}"/>
              </a:ext>
            </a:extLst>
          </p:cNvPr>
          <p:cNvSpPr/>
          <p:nvPr/>
        </p:nvSpPr>
        <p:spPr>
          <a:xfrm>
            <a:off x="0" y="0"/>
            <a:ext cx="3407228" cy="587828"/>
          </a:xfrm>
          <a:prstGeom prst="rect">
            <a:avLst/>
          </a:prstGeom>
          <a:solidFill>
            <a:srgbClr val="FD4F1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ru-RU" sz="2800" b="1" dirty="0"/>
              <a:t>ЗАВЫШЕНИЕ НМЦК</a:t>
            </a:r>
          </a:p>
        </p:txBody>
      </p:sp>
    </p:spTree>
    <p:extLst>
      <p:ext uri="{BB962C8B-B14F-4D97-AF65-F5344CB8AC3E}">
        <p14:creationId xmlns:p14="http://schemas.microsoft.com/office/powerpoint/2010/main" val="31294139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2670629" y="379640"/>
            <a:ext cx="8915400" cy="1325563"/>
          </a:xfrm>
        </p:spPr>
        <p:txBody>
          <a:bodyPr>
            <a:normAutofit/>
          </a:bodyPr>
          <a:lstStyle/>
          <a:p>
            <a:pPr algn="r"/>
            <a:r>
              <a:rPr lang="ru-RU" sz="4800" b="1" dirty="0">
                <a:solidFill>
                  <a:srgbClr val="000000"/>
                </a:solidFill>
                <a:latin typeface="Helvetica" pitchFamily="2" charset="0"/>
              </a:rPr>
              <a:t>«Такой же, но подороже»</a:t>
            </a:r>
            <a:endParaRPr lang="ru-RU" sz="4800" b="1" dirty="0">
              <a:latin typeface="Calibri" panose="020F0502020204030204" pitchFamily="34" charset="0"/>
              <a:cs typeface="Calibri" panose="020F0502020204030204" pitchFamily="34" charset="0"/>
            </a:endParaRPr>
          </a:p>
        </p:txBody>
      </p:sp>
      <p:sp>
        <p:nvSpPr>
          <p:cNvPr id="3" name="Объект 2">
            <a:extLst>
              <a:ext uri="{FF2B5EF4-FFF2-40B4-BE49-F238E27FC236}">
                <a16:creationId xmlns:a16="http://schemas.microsoft.com/office/drawing/2014/main" id="{26AA7FD8-3697-FC28-6CAD-B7E4B9AAB01C}"/>
              </a:ext>
            </a:extLst>
          </p:cNvPr>
          <p:cNvSpPr>
            <a:spLocks noGrp="1"/>
          </p:cNvSpPr>
          <p:nvPr>
            <p:ph idx="1"/>
          </p:nvPr>
        </p:nvSpPr>
        <p:spPr>
          <a:xfrm>
            <a:off x="2670629" y="1705203"/>
            <a:ext cx="8915399" cy="4645931"/>
          </a:xfrm>
        </p:spPr>
        <p:txBody>
          <a:bodyPr>
            <a:normAutofit/>
          </a:bodyPr>
          <a:lstStyle/>
          <a:p>
            <a:pPr>
              <a:buFont typeface="Wingdings" pitchFamily="2" charset="2"/>
              <a:buChar char="Ø"/>
            </a:pPr>
            <a:r>
              <a:rPr lang="ru-RU" sz="4400" dirty="0">
                <a:solidFill>
                  <a:srgbClr val="000000"/>
                </a:solidFill>
                <a:effectLst/>
                <a:latin typeface="Helvetica" pitchFamily="2" charset="0"/>
              </a:rPr>
              <a:t> </a:t>
            </a:r>
            <a:r>
              <a:rPr lang="ru-RU" sz="4400" dirty="0">
                <a:solidFill>
                  <a:srgbClr val="000000"/>
                </a:solidFill>
                <a:effectLst/>
                <a:latin typeface="Times New Roman" panose="02020603050405020304" pitchFamily="18" charset="0"/>
              </a:rPr>
              <a:t>Укрупнение закупки</a:t>
            </a:r>
          </a:p>
          <a:p>
            <a:pPr>
              <a:buFont typeface="Wingdings" pitchFamily="2" charset="2"/>
              <a:buChar char="Ø"/>
            </a:pPr>
            <a:r>
              <a:rPr lang="ru-RU" sz="4400" dirty="0">
                <a:solidFill>
                  <a:srgbClr val="000000"/>
                </a:solidFill>
                <a:effectLst/>
                <a:latin typeface="Helvetica" pitchFamily="2" charset="0"/>
              </a:rPr>
              <a:t> </a:t>
            </a:r>
            <a:r>
              <a:rPr lang="ru-RU" sz="4400" dirty="0">
                <a:solidFill>
                  <a:srgbClr val="000000"/>
                </a:solidFill>
                <a:effectLst/>
                <a:latin typeface="Times New Roman" panose="02020603050405020304" pitchFamily="18" charset="0"/>
              </a:rPr>
              <a:t>Выбор более дорогого способа приобретения прав на пользование имуществом</a:t>
            </a:r>
          </a:p>
          <a:p>
            <a:pPr>
              <a:buFont typeface="Wingdings" pitchFamily="2" charset="2"/>
              <a:buChar char="Ø"/>
            </a:pPr>
            <a:r>
              <a:rPr lang="ru-RU" sz="4400" dirty="0">
                <a:solidFill>
                  <a:srgbClr val="000000"/>
                </a:solidFill>
                <a:effectLst/>
                <a:latin typeface="Helvetica" pitchFamily="2" charset="0"/>
              </a:rPr>
              <a:t> </a:t>
            </a:r>
            <a:r>
              <a:rPr lang="ru-RU" sz="4400" dirty="0">
                <a:solidFill>
                  <a:srgbClr val="000000"/>
                </a:solidFill>
                <a:effectLst/>
                <a:latin typeface="Times New Roman" panose="02020603050405020304" pitchFamily="18" charset="0"/>
              </a:rPr>
              <a:t>Завышение предельных цен при установлении нормативных затрат</a:t>
            </a:r>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sp>
        <p:nvSpPr>
          <p:cNvPr id="4" name="Прямоугольник 3">
            <a:extLst>
              <a:ext uri="{FF2B5EF4-FFF2-40B4-BE49-F238E27FC236}">
                <a16:creationId xmlns:a16="http://schemas.microsoft.com/office/drawing/2014/main" id="{E5E113C4-C62E-BB8F-9750-F2CCD8C1265C}"/>
              </a:ext>
            </a:extLst>
          </p:cNvPr>
          <p:cNvSpPr/>
          <p:nvPr/>
        </p:nvSpPr>
        <p:spPr>
          <a:xfrm>
            <a:off x="0" y="0"/>
            <a:ext cx="3407228" cy="587828"/>
          </a:xfrm>
          <a:prstGeom prst="rect">
            <a:avLst/>
          </a:prstGeom>
          <a:solidFill>
            <a:srgbClr val="FD4F1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ru-RU" sz="2800" b="1" dirty="0"/>
              <a:t>ЗАВЫШЕНИЕ НМЦК</a:t>
            </a:r>
          </a:p>
        </p:txBody>
      </p:sp>
    </p:spTree>
    <p:extLst>
      <p:ext uri="{BB962C8B-B14F-4D97-AF65-F5344CB8AC3E}">
        <p14:creationId xmlns:p14="http://schemas.microsoft.com/office/powerpoint/2010/main" val="34248035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DBC747FE-1561-6EAE-FD35-2F98B149FCF8}"/>
              </a:ext>
            </a:extLst>
          </p:cNvPr>
          <p:cNvPicPr>
            <a:picLocks noChangeAspect="1"/>
          </p:cNvPicPr>
          <p:nvPr/>
        </p:nvPicPr>
        <p:blipFill>
          <a:blip r:embed="rId2"/>
          <a:stretch>
            <a:fillRect/>
          </a:stretch>
        </p:blipFill>
        <p:spPr>
          <a:xfrm>
            <a:off x="0" y="0"/>
            <a:ext cx="12192000" cy="6858001"/>
          </a:xfrm>
          <a:prstGeom prst="rect">
            <a:avLst/>
          </a:prstGeom>
        </p:spPr>
      </p:pic>
      <p:sp>
        <p:nvSpPr>
          <p:cNvPr id="3" name="Объект 2">
            <a:extLst>
              <a:ext uri="{FF2B5EF4-FFF2-40B4-BE49-F238E27FC236}">
                <a16:creationId xmlns:a16="http://schemas.microsoft.com/office/drawing/2014/main" id="{0097529D-E1D4-826F-71BC-44311B02FC09}"/>
              </a:ext>
            </a:extLst>
          </p:cNvPr>
          <p:cNvSpPr>
            <a:spLocks noGrp="1"/>
          </p:cNvSpPr>
          <p:nvPr>
            <p:ph idx="1"/>
          </p:nvPr>
        </p:nvSpPr>
        <p:spPr>
          <a:xfrm>
            <a:off x="1349827" y="1005115"/>
            <a:ext cx="10599058" cy="5596392"/>
          </a:xfrm>
          <a:solidFill>
            <a:schemeClr val="bg1"/>
          </a:solidFill>
        </p:spPr>
        <p:txBody>
          <a:bodyPr>
            <a:normAutofit/>
          </a:bodyPr>
          <a:lstStyle/>
          <a:p>
            <a:pPr marL="0" indent="0" algn="r">
              <a:buNone/>
            </a:pPr>
            <a:r>
              <a:rPr lang="ru-RU" sz="3600" b="1" dirty="0">
                <a:solidFill>
                  <a:srgbClr val="000000"/>
                </a:solidFill>
                <a:effectLst/>
                <a:latin typeface="Helvetica" pitchFamily="2" charset="0"/>
              </a:rPr>
              <a:t>Манипуляции с методом определения стоимости</a:t>
            </a:r>
          </a:p>
          <a:p>
            <a:pPr marL="0" indent="0">
              <a:buNone/>
            </a:pPr>
            <a:r>
              <a:rPr lang="ru-RU" sz="3600" dirty="0">
                <a:solidFill>
                  <a:srgbClr val="000000"/>
                </a:solidFill>
                <a:effectLst/>
                <a:latin typeface="Arial" panose="020B0604020202020204" pitchFamily="34" charset="0"/>
              </a:rPr>
              <a:t>• </a:t>
            </a:r>
            <a:r>
              <a:rPr lang="ru-RU" sz="3600" dirty="0">
                <a:solidFill>
                  <a:srgbClr val="000000"/>
                </a:solidFill>
                <a:effectLst/>
                <a:latin typeface="Times New Roman" panose="02020603050405020304" pitchFamily="18" charset="0"/>
              </a:rPr>
              <a:t>Подмена предмета закупки</a:t>
            </a:r>
          </a:p>
          <a:p>
            <a:pPr marL="0" indent="0">
              <a:buNone/>
            </a:pPr>
            <a:r>
              <a:rPr lang="ru-RU" sz="3600" dirty="0">
                <a:solidFill>
                  <a:srgbClr val="000000"/>
                </a:solidFill>
                <a:effectLst/>
                <a:latin typeface="Arial" panose="020B0604020202020204" pitchFamily="34" charset="0"/>
              </a:rPr>
              <a:t>• </a:t>
            </a:r>
            <a:r>
              <a:rPr lang="ru-RU" sz="3600" dirty="0">
                <a:solidFill>
                  <a:srgbClr val="000000"/>
                </a:solidFill>
                <a:effectLst/>
                <a:latin typeface="Times New Roman" panose="02020603050405020304" pitchFamily="18" charset="0"/>
              </a:rPr>
              <a:t>Запрос коммерческих предложений у «лояльных» организаций и (или) многократное направление запросов коммерческих предложений</a:t>
            </a:r>
          </a:p>
          <a:p>
            <a:pPr marL="0" indent="0">
              <a:buNone/>
            </a:pPr>
            <a:r>
              <a:rPr lang="ru-RU" sz="3600" dirty="0">
                <a:solidFill>
                  <a:srgbClr val="000000"/>
                </a:solidFill>
                <a:effectLst/>
                <a:latin typeface="Arial" panose="020B0604020202020204" pitchFamily="34" charset="0"/>
              </a:rPr>
              <a:t>• </a:t>
            </a:r>
            <a:r>
              <a:rPr lang="ru-RU" sz="3600" dirty="0">
                <a:solidFill>
                  <a:srgbClr val="000000"/>
                </a:solidFill>
                <a:effectLst/>
                <a:latin typeface="Times New Roman" panose="02020603050405020304" pitchFamily="18" charset="0"/>
              </a:rPr>
              <a:t>Одновременное использование нескольких методов определения стоимости</a:t>
            </a:r>
          </a:p>
          <a:p>
            <a:pPr marL="0" indent="0">
              <a:buNone/>
            </a:pPr>
            <a:r>
              <a:rPr lang="ru-RU" sz="3600" dirty="0">
                <a:solidFill>
                  <a:srgbClr val="000000"/>
                </a:solidFill>
                <a:effectLst/>
                <a:latin typeface="Arial" panose="020B0604020202020204" pitchFamily="34" charset="0"/>
              </a:rPr>
              <a:t>• </a:t>
            </a:r>
            <a:r>
              <a:rPr lang="ru-RU" sz="3600" dirty="0">
                <a:solidFill>
                  <a:srgbClr val="000000"/>
                </a:solidFill>
                <a:effectLst/>
                <a:latin typeface="Times New Roman" panose="02020603050405020304" pitchFamily="18" charset="0"/>
              </a:rPr>
              <a:t>Необоснованное применение коэффициентов</a:t>
            </a:r>
          </a:p>
          <a:p>
            <a:pPr marL="0" indent="0" algn="r">
              <a:buNone/>
            </a:pPr>
            <a:endParaRPr lang="ru-RU" sz="4800" u="none" strike="noStrike" dirty="0">
              <a:solidFill>
                <a:srgbClr val="000000"/>
              </a:solidFill>
              <a:effectLst/>
              <a:latin typeface="Calibri" panose="020F0502020204030204" pitchFamily="34" charset="0"/>
              <a:cs typeface="Calibri" panose="020F0502020204030204" pitchFamily="34" charset="0"/>
            </a:endParaRPr>
          </a:p>
        </p:txBody>
      </p:sp>
      <p:sp>
        <p:nvSpPr>
          <p:cNvPr id="2" name="Прямоугольник 1">
            <a:extLst>
              <a:ext uri="{FF2B5EF4-FFF2-40B4-BE49-F238E27FC236}">
                <a16:creationId xmlns:a16="http://schemas.microsoft.com/office/drawing/2014/main" id="{D8CB664B-F7F4-B455-39FE-1C4E875AFCEC}"/>
              </a:ext>
            </a:extLst>
          </p:cNvPr>
          <p:cNvSpPr/>
          <p:nvPr/>
        </p:nvSpPr>
        <p:spPr>
          <a:xfrm>
            <a:off x="0" y="0"/>
            <a:ext cx="3407228" cy="587828"/>
          </a:xfrm>
          <a:prstGeom prst="rect">
            <a:avLst/>
          </a:prstGeom>
          <a:solidFill>
            <a:srgbClr val="FD4F1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ru-RU" sz="2800" b="1" dirty="0"/>
              <a:t>ЗАВЫШЕНИЕ НМЦК</a:t>
            </a:r>
          </a:p>
        </p:txBody>
      </p:sp>
    </p:spTree>
    <p:extLst>
      <p:ext uri="{BB962C8B-B14F-4D97-AF65-F5344CB8AC3E}">
        <p14:creationId xmlns:p14="http://schemas.microsoft.com/office/powerpoint/2010/main" val="25563254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0"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648732"/>
          </a:xfrm>
        </p:spPr>
        <p:txBody>
          <a:bodyPr>
            <a:normAutofit/>
          </a:bodyPr>
          <a:lstStyle/>
          <a:p>
            <a:pPr algn="r"/>
            <a:r>
              <a:rPr lang="ru-RU" sz="5400" b="1" dirty="0">
                <a:solidFill>
                  <a:srgbClr val="000000"/>
                </a:solidFill>
                <a:latin typeface="Helvetica" pitchFamily="2" charset="0"/>
              </a:rPr>
              <a:t>Фиктивное исполнение контракта</a:t>
            </a:r>
            <a:endParaRPr lang="ru-RU" sz="5400" b="1" dirty="0">
              <a:latin typeface="Calibri" panose="020F0502020204030204" pitchFamily="34" charset="0"/>
              <a:cs typeface="Calibri" panose="020F0502020204030204" pitchFamily="34" charset="0"/>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838200" y="2191657"/>
            <a:ext cx="10515600" cy="4301218"/>
          </a:xfrm>
          <a:solidFill>
            <a:schemeClr val="bg1"/>
          </a:solidFill>
        </p:spPr>
        <p:txBody>
          <a:bodyPr>
            <a:normAutofit/>
          </a:bodyPr>
          <a:lstStyle/>
          <a:p>
            <a:pPr>
              <a:buFont typeface="Wingdings" pitchFamily="2" charset="2"/>
              <a:buChar char="ü"/>
            </a:pPr>
            <a:r>
              <a:rPr lang="ru-RU" dirty="0">
                <a:solidFill>
                  <a:srgbClr val="000000"/>
                </a:solidFill>
                <a:effectLst/>
                <a:latin typeface="Times New Roman" panose="02020603050405020304" pitchFamily="18" charset="0"/>
              </a:rPr>
              <a:t>Бесплатное выполнение работ чужими руками: закупка уже поставленных (поставляемых) товаров силами самого заказчика, его подведомственных организаций или иных организаций</a:t>
            </a:r>
          </a:p>
          <a:p>
            <a:pPr>
              <a:buFont typeface="Wingdings" pitchFamily="2" charset="2"/>
              <a:buChar char="ü"/>
            </a:pPr>
            <a:r>
              <a:rPr lang="ru-RU" dirty="0">
                <a:solidFill>
                  <a:srgbClr val="000000"/>
                </a:solidFill>
                <a:effectLst/>
                <a:latin typeface="Times New Roman" panose="02020603050405020304" pitchFamily="18" charset="0"/>
              </a:rPr>
              <a:t>Повторная закупка: открытая или замаскированная</a:t>
            </a:r>
          </a:p>
          <a:p>
            <a:pPr>
              <a:buFont typeface="Wingdings" pitchFamily="2" charset="2"/>
              <a:buChar char="ü"/>
            </a:pPr>
            <a:r>
              <a:rPr lang="ru-RU" dirty="0">
                <a:solidFill>
                  <a:srgbClr val="000000"/>
                </a:solidFill>
                <a:effectLst/>
                <a:latin typeface="Times New Roman" panose="02020603050405020304" pitchFamily="18" charset="0"/>
              </a:rPr>
              <a:t>Более сложные приемы:</a:t>
            </a:r>
          </a:p>
          <a:p>
            <a:pPr marL="357188" indent="0">
              <a:buNone/>
            </a:pPr>
            <a:r>
              <a:rPr lang="en" dirty="0">
                <a:solidFill>
                  <a:srgbClr val="000000"/>
                </a:solidFill>
                <a:effectLst/>
                <a:latin typeface="Courier New" panose="02070309020205020404" pitchFamily="49" charset="0"/>
              </a:rPr>
              <a:t>o </a:t>
            </a:r>
            <a:r>
              <a:rPr lang="ru-RU" dirty="0">
                <a:solidFill>
                  <a:srgbClr val="000000"/>
                </a:solidFill>
                <a:effectLst/>
                <a:latin typeface="Times New Roman" panose="02020603050405020304" pitchFamily="18" charset="0"/>
              </a:rPr>
              <a:t>сочетание бесплатного выполнения работ и повторной закупки – обман субподрядчиков;</a:t>
            </a:r>
          </a:p>
          <a:p>
            <a:pPr marL="357188" indent="0">
              <a:buNone/>
            </a:pPr>
            <a:r>
              <a:rPr lang="en" dirty="0">
                <a:solidFill>
                  <a:srgbClr val="000000"/>
                </a:solidFill>
                <a:effectLst/>
                <a:latin typeface="Courier New" panose="02070309020205020404" pitchFamily="49" charset="0"/>
              </a:rPr>
              <a:t>o </a:t>
            </a:r>
            <a:r>
              <a:rPr lang="ru-RU" dirty="0">
                <a:solidFill>
                  <a:srgbClr val="000000"/>
                </a:solidFill>
                <a:effectLst/>
                <a:latin typeface="Times New Roman" panose="02020603050405020304" pitchFamily="18" charset="0"/>
              </a:rPr>
              <a:t>использование утилизированной продукции.</a:t>
            </a:r>
          </a:p>
          <a:p>
            <a:pPr marL="0" indent="0">
              <a:buNone/>
            </a:pPr>
            <a:endParaRPr lang="ru-RU" sz="3200" i="0" u="none" strike="noStrike" dirty="0">
              <a:solidFill>
                <a:srgbClr val="444444"/>
              </a:solidFill>
              <a:effectLst/>
              <a:latin typeface="Arial" panose="020B0604020202020204" pitchFamily="34" charset="0"/>
            </a:endParaRPr>
          </a:p>
        </p:txBody>
      </p:sp>
      <p:sp>
        <p:nvSpPr>
          <p:cNvPr id="5" name="Прямоугольник 4">
            <a:extLst>
              <a:ext uri="{FF2B5EF4-FFF2-40B4-BE49-F238E27FC236}">
                <a16:creationId xmlns:a16="http://schemas.microsoft.com/office/drawing/2014/main" id="{CACE8A81-283F-BBB0-7486-87243018C483}"/>
              </a:ext>
            </a:extLst>
          </p:cNvPr>
          <p:cNvSpPr/>
          <p:nvPr/>
        </p:nvSpPr>
        <p:spPr>
          <a:xfrm>
            <a:off x="0" y="0"/>
            <a:ext cx="3178630" cy="1826532"/>
          </a:xfrm>
          <a:prstGeom prst="rect">
            <a:avLst/>
          </a:prstGeom>
          <a:solidFill>
            <a:srgbClr val="FD4F1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ru-RU" sz="2800" b="1" dirty="0">
                <a:solidFill>
                  <a:schemeClr val="bg1"/>
                </a:solidFill>
                <a:effectLst/>
                <a:latin typeface="Helvetica" pitchFamily="2" charset="0"/>
              </a:rPr>
              <a:t>СОКРАЩЕНИЕ ТРУДОЗАТРАТ ЛОЯЛЬНОГО ИСПОЛНИТЕЛЯ</a:t>
            </a:r>
          </a:p>
        </p:txBody>
      </p:sp>
    </p:spTree>
    <p:extLst>
      <p:ext uri="{BB962C8B-B14F-4D97-AF65-F5344CB8AC3E}">
        <p14:creationId xmlns:p14="http://schemas.microsoft.com/office/powerpoint/2010/main" val="32604171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0"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25563"/>
          </a:xfrm>
        </p:spPr>
        <p:txBody>
          <a:bodyPr>
            <a:normAutofit/>
          </a:bodyPr>
          <a:lstStyle/>
          <a:p>
            <a:pPr algn="r"/>
            <a:r>
              <a:rPr lang="ru-RU" b="1" dirty="0">
                <a:solidFill>
                  <a:srgbClr val="000000"/>
                </a:solidFill>
                <a:latin typeface="Helvetica" pitchFamily="2" charset="0"/>
              </a:rPr>
              <a:t>Частичное или некачественное исполнение контракта</a:t>
            </a:r>
            <a:endParaRPr lang="ru-RU" b="1" dirty="0">
              <a:latin typeface="Calibri" panose="020F0502020204030204" pitchFamily="34" charset="0"/>
              <a:cs typeface="Calibri" panose="020F0502020204030204" pitchFamily="34" charset="0"/>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838200" y="2191657"/>
            <a:ext cx="10515600" cy="4301218"/>
          </a:xfrm>
          <a:solidFill>
            <a:schemeClr val="bg1"/>
          </a:solidFill>
        </p:spPr>
        <p:txBody>
          <a:bodyPr>
            <a:normAutofit fontScale="92500" lnSpcReduction="10000"/>
          </a:bodyPr>
          <a:lstStyle/>
          <a:p>
            <a:pPr>
              <a:buFont typeface="Wingdings" pitchFamily="2" charset="2"/>
              <a:buChar char="v"/>
            </a:pPr>
            <a:r>
              <a:rPr lang="ru-RU" dirty="0">
                <a:solidFill>
                  <a:srgbClr val="000000"/>
                </a:solidFill>
                <a:effectLst/>
                <a:latin typeface="Times New Roman" panose="02020603050405020304" pitchFamily="18" charset="0"/>
              </a:rPr>
              <a:t>Изменение условий контракта</a:t>
            </a:r>
          </a:p>
          <a:p>
            <a:pPr>
              <a:buFont typeface="Wingdings" pitchFamily="2" charset="2"/>
              <a:buChar char="v"/>
            </a:pPr>
            <a:r>
              <a:rPr lang="ru-RU" dirty="0">
                <a:solidFill>
                  <a:srgbClr val="000000"/>
                </a:solidFill>
                <a:effectLst/>
                <a:latin typeface="Times New Roman" panose="02020603050405020304" pitchFamily="18" charset="0"/>
              </a:rPr>
              <a:t>Заключение дополнительных соглашений</a:t>
            </a:r>
          </a:p>
          <a:p>
            <a:pPr>
              <a:buFont typeface="Wingdings" pitchFamily="2" charset="2"/>
              <a:buChar char="v"/>
            </a:pPr>
            <a:r>
              <a:rPr lang="ru-RU" dirty="0">
                <a:solidFill>
                  <a:srgbClr val="000000"/>
                </a:solidFill>
                <a:effectLst/>
                <a:latin typeface="Times New Roman" panose="02020603050405020304" pitchFamily="18" charset="0"/>
              </a:rPr>
              <a:t>Приемка непоставленных товаров или товаров ненадлежащего качества:</a:t>
            </a:r>
          </a:p>
          <a:p>
            <a:pPr marL="715963" indent="0">
              <a:buNone/>
            </a:pPr>
            <a:r>
              <a:rPr lang="en" dirty="0">
                <a:solidFill>
                  <a:srgbClr val="000000"/>
                </a:solidFill>
                <a:effectLst/>
                <a:latin typeface="Courier New" panose="02070309020205020404" pitchFamily="49" charset="0"/>
              </a:rPr>
              <a:t>o </a:t>
            </a:r>
            <a:r>
              <a:rPr lang="ru-RU" dirty="0">
                <a:solidFill>
                  <a:srgbClr val="000000"/>
                </a:solidFill>
                <a:effectLst/>
                <a:latin typeface="Times New Roman" panose="02020603050405020304" pitchFamily="18" charset="0"/>
              </a:rPr>
              <a:t>Без принятия действий по устранению нарушений</a:t>
            </a:r>
          </a:p>
          <a:p>
            <a:pPr marL="715963" indent="0">
              <a:buNone/>
            </a:pPr>
            <a:r>
              <a:rPr lang="en" dirty="0">
                <a:solidFill>
                  <a:srgbClr val="000000"/>
                </a:solidFill>
                <a:effectLst/>
                <a:latin typeface="Courier New" panose="02070309020205020404" pitchFamily="49" charset="0"/>
              </a:rPr>
              <a:t>o </a:t>
            </a:r>
            <a:r>
              <a:rPr lang="ru-RU" dirty="0">
                <a:solidFill>
                  <a:srgbClr val="000000"/>
                </a:solidFill>
                <a:effectLst/>
                <a:latin typeface="Times New Roman" panose="02020603050405020304" pitchFamily="18" charset="0"/>
              </a:rPr>
              <a:t>С последующей закупкой ремонтных работ или продолжения работ</a:t>
            </a:r>
          </a:p>
          <a:p>
            <a:pPr marL="715963" indent="0">
              <a:buNone/>
            </a:pPr>
            <a:r>
              <a:rPr lang="en" dirty="0">
                <a:solidFill>
                  <a:srgbClr val="000000"/>
                </a:solidFill>
                <a:effectLst/>
                <a:latin typeface="Courier New" panose="02070309020205020404" pitchFamily="49" charset="0"/>
              </a:rPr>
              <a:t>o </a:t>
            </a:r>
            <a:r>
              <a:rPr lang="ru-RU" dirty="0">
                <a:solidFill>
                  <a:srgbClr val="000000"/>
                </a:solidFill>
                <a:effectLst/>
                <a:latin typeface="Times New Roman" panose="02020603050405020304" pitchFamily="18" charset="0"/>
              </a:rPr>
              <a:t>С последующим устранением нарушений силами заказчика</a:t>
            </a:r>
          </a:p>
          <a:p>
            <a:pPr>
              <a:buFont typeface="Wingdings" pitchFamily="2" charset="2"/>
              <a:buChar char="v"/>
            </a:pPr>
            <a:r>
              <a:rPr lang="ru-RU" dirty="0">
                <a:solidFill>
                  <a:srgbClr val="000000"/>
                </a:solidFill>
                <a:effectLst/>
                <a:latin typeface="Times New Roman" panose="02020603050405020304" pitchFamily="18" charset="0"/>
              </a:rPr>
              <a:t>Расторжение контракта по соглашению сторон</a:t>
            </a:r>
          </a:p>
          <a:p>
            <a:pPr>
              <a:buFont typeface="Wingdings" pitchFamily="2" charset="2"/>
              <a:buChar char="v"/>
            </a:pPr>
            <a:r>
              <a:rPr lang="ru-RU" dirty="0">
                <a:solidFill>
                  <a:srgbClr val="000000"/>
                </a:solidFill>
                <a:effectLst/>
                <a:latin typeface="Times New Roman" panose="02020603050405020304" pitchFamily="18" charset="0"/>
              </a:rPr>
              <a:t>Неприменение или смягчение санкций</a:t>
            </a:r>
          </a:p>
        </p:txBody>
      </p:sp>
      <p:sp>
        <p:nvSpPr>
          <p:cNvPr id="9" name="Прямоугольник 8">
            <a:extLst>
              <a:ext uri="{FF2B5EF4-FFF2-40B4-BE49-F238E27FC236}">
                <a16:creationId xmlns:a16="http://schemas.microsoft.com/office/drawing/2014/main" id="{1B8F491E-9827-236A-675A-3B4C8B8D85B0}"/>
              </a:ext>
            </a:extLst>
          </p:cNvPr>
          <p:cNvSpPr/>
          <p:nvPr/>
        </p:nvSpPr>
        <p:spPr>
          <a:xfrm>
            <a:off x="0" y="0"/>
            <a:ext cx="3178630" cy="1826532"/>
          </a:xfrm>
          <a:prstGeom prst="rect">
            <a:avLst/>
          </a:prstGeom>
          <a:solidFill>
            <a:srgbClr val="FD4F1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ru-RU" sz="2800" b="1" dirty="0">
                <a:solidFill>
                  <a:schemeClr val="bg1"/>
                </a:solidFill>
                <a:effectLst/>
                <a:latin typeface="Helvetica" pitchFamily="2" charset="0"/>
              </a:rPr>
              <a:t>СОКРАЩЕНИЕ ТРУДОЗАТРАТ ЛОЯЛЬНОГО ИСПОЛНИТЕЛЯ</a:t>
            </a:r>
          </a:p>
        </p:txBody>
      </p:sp>
    </p:spTree>
    <p:extLst>
      <p:ext uri="{BB962C8B-B14F-4D97-AF65-F5344CB8AC3E}">
        <p14:creationId xmlns:p14="http://schemas.microsoft.com/office/powerpoint/2010/main" val="33858074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2670629" y="163286"/>
            <a:ext cx="8915400" cy="979715"/>
          </a:xfrm>
        </p:spPr>
        <p:txBody>
          <a:bodyPr/>
          <a:lstStyle/>
          <a:p>
            <a:pPr algn="r"/>
            <a:r>
              <a:rPr lang="ru-RU" b="1" dirty="0">
                <a:latin typeface="Calibri" panose="020F0502020204030204" pitchFamily="34" charset="0"/>
                <a:cs typeface="Calibri" panose="020F0502020204030204" pitchFamily="34" charset="0"/>
              </a:rPr>
              <a:t>«Маскировка»</a:t>
            </a:r>
          </a:p>
        </p:txBody>
      </p:sp>
      <p:sp>
        <p:nvSpPr>
          <p:cNvPr id="3" name="Объект 2">
            <a:extLst>
              <a:ext uri="{FF2B5EF4-FFF2-40B4-BE49-F238E27FC236}">
                <a16:creationId xmlns:a16="http://schemas.microsoft.com/office/drawing/2014/main" id="{26AA7FD8-3697-FC28-6CAD-B7E4B9AAB01C}"/>
              </a:ext>
            </a:extLst>
          </p:cNvPr>
          <p:cNvSpPr>
            <a:spLocks noGrp="1"/>
          </p:cNvSpPr>
          <p:nvPr>
            <p:ph idx="1"/>
          </p:nvPr>
        </p:nvSpPr>
        <p:spPr>
          <a:xfrm>
            <a:off x="2670629" y="1328057"/>
            <a:ext cx="8915399" cy="5366657"/>
          </a:xfrm>
        </p:spPr>
        <p:txBody>
          <a:bodyPr>
            <a:normAutofit/>
          </a:bodyPr>
          <a:lstStyle/>
          <a:p>
            <a:pPr marL="0" indent="0" algn="r">
              <a:buNone/>
            </a:pPr>
            <a:r>
              <a:rPr lang="ru-RU" b="1" dirty="0">
                <a:solidFill>
                  <a:srgbClr val="000000"/>
                </a:solidFill>
                <a:effectLst/>
                <a:latin typeface="Helvetica" pitchFamily="2" charset="0"/>
              </a:rPr>
              <a:t>ЗАКАЗЧИК</a:t>
            </a:r>
            <a:r>
              <a:rPr lang="ru-RU" sz="2000" b="1" dirty="0">
                <a:solidFill>
                  <a:srgbClr val="000000"/>
                </a:solidFill>
                <a:effectLst/>
                <a:latin typeface="Helvetica" pitchFamily="2" charset="0"/>
              </a:rPr>
              <a:t>:</a:t>
            </a:r>
          </a:p>
          <a:p>
            <a:pPr>
              <a:buFont typeface="Wingdings" pitchFamily="2" charset="2"/>
              <a:buChar char="ü"/>
            </a:pPr>
            <a:r>
              <a:rPr lang="ru-RU" sz="2400" dirty="0">
                <a:solidFill>
                  <a:srgbClr val="000000"/>
                </a:solidFill>
                <a:effectLst/>
                <a:latin typeface="Times New Roman" panose="02020603050405020304" pitchFamily="18" charset="0"/>
              </a:rPr>
              <a:t>Создает видимости конкуренции</a:t>
            </a:r>
          </a:p>
          <a:p>
            <a:pPr>
              <a:buFont typeface="Wingdings" pitchFamily="2" charset="2"/>
              <a:buChar char="ü"/>
            </a:pPr>
            <a:r>
              <a:rPr lang="ru-RU" sz="2400" dirty="0">
                <a:solidFill>
                  <a:srgbClr val="000000"/>
                </a:solidFill>
                <a:effectLst/>
                <a:latin typeface="Times New Roman" panose="02020603050405020304" pitchFamily="18" charset="0"/>
              </a:rPr>
              <a:t>Недобросовестно использует субподряд:</a:t>
            </a:r>
          </a:p>
          <a:p>
            <a:pPr marL="1058863" indent="-342900">
              <a:buFont typeface="Wingdings" pitchFamily="2" charset="2"/>
              <a:buChar char="§"/>
            </a:pPr>
            <a:r>
              <a:rPr lang="ru-RU" sz="2400" dirty="0">
                <a:solidFill>
                  <a:srgbClr val="000000"/>
                </a:solidFill>
                <a:effectLst/>
                <a:latin typeface="Times New Roman" panose="02020603050405020304" pitchFamily="18" charset="0"/>
              </a:rPr>
              <a:t>Полная или частичная передача исполнения контракта на субподряд, а также фиктивный субподряд – </a:t>
            </a:r>
            <a:r>
              <a:rPr lang="ru-RU" sz="2400" i="1" dirty="0">
                <a:solidFill>
                  <a:srgbClr val="000000"/>
                </a:solidFill>
                <a:effectLst/>
                <a:latin typeface="Times New Roman" panose="02020603050405020304" pitchFamily="18" charset="0"/>
              </a:rPr>
              <a:t>для организации и маскировки извлечения коррупционной ренты</a:t>
            </a:r>
            <a:r>
              <a:rPr lang="ru-RU" sz="2400" dirty="0">
                <a:solidFill>
                  <a:srgbClr val="000000"/>
                </a:solidFill>
                <a:effectLst/>
                <a:latin typeface="Times New Roman" panose="02020603050405020304" pitchFamily="18" charset="0"/>
              </a:rPr>
              <a:t>;</a:t>
            </a:r>
          </a:p>
          <a:p>
            <a:pPr marL="1058863" indent="-342900">
              <a:buFont typeface="Wingdings" pitchFamily="2" charset="2"/>
              <a:buChar char="§"/>
            </a:pPr>
            <a:r>
              <a:rPr lang="ru-RU" sz="2400" dirty="0">
                <a:solidFill>
                  <a:srgbClr val="000000"/>
                </a:solidFill>
                <a:effectLst/>
                <a:latin typeface="Times New Roman" panose="02020603050405020304" pitchFamily="18" charset="0"/>
              </a:rPr>
              <a:t>Привлечение в качестве субподрядчиков организаций из лояльного пула – </a:t>
            </a:r>
            <a:r>
              <a:rPr lang="ru-RU" sz="2400" i="1" dirty="0">
                <a:solidFill>
                  <a:srgbClr val="000000"/>
                </a:solidFill>
                <a:effectLst/>
                <a:latin typeface="Times New Roman" panose="02020603050405020304" pitchFamily="18" charset="0"/>
              </a:rPr>
              <a:t>для поддержания участников</a:t>
            </a:r>
            <a:r>
              <a:rPr lang="ru-RU" sz="2400" dirty="0">
                <a:solidFill>
                  <a:srgbClr val="000000"/>
                </a:solidFill>
                <a:latin typeface="Times New Roman" panose="02020603050405020304" pitchFamily="18" charset="0"/>
              </a:rPr>
              <a:t> </a:t>
            </a:r>
            <a:r>
              <a:rPr lang="ru-RU" sz="2400" i="1" dirty="0">
                <a:solidFill>
                  <a:srgbClr val="000000"/>
                </a:solidFill>
                <a:effectLst/>
                <a:latin typeface="Times New Roman" panose="02020603050405020304" pitchFamily="18" charset="0"/>
              </a:rPr>
              <a:t>коррупционной схемы;</a:t>
            </a:r>
            <a:endParaRPr lang="ru-RU" sz="2400" i="1" dirty="0">
              <a:solidFill>
                <a:srgbClr val="000000"/>
              </a:solidFill>
              <a:latin typeface="Times New Roman" panose="02020603050405020304" pitchFamily="18" charset="0"/>
            </a:endParaRPr>
          </a:p>
          <a:p>
            <a:pPr marL="1058863" indent="-342900">
              <a:buFont typeface="Wingdings" pitchFamily="2" charset="2"/>
              <a:buChar char="§"/>
            </a:pPr>
            <a:r>
              <a:rPr lang="ru-RU" sz="2400" dirty="0">
                <a:solidFill>
                  <a:srgbClr val="000000"/>
                </a:solidFill>
                <a:effectLst/>
                <a:latin typeface="Times New Roman" panose="02020603050405020304" pitchFamily="18" charset="0"/>
              </a:rPr>
              <a:t>Дробление субподряда – </a:t>
            </a:r>
            <a:r>
              <a:rPr lang="ru-RU" sz="2400" i="1" dirty="0">
                <a:solidFill>
                  <a:srgbClr val="000000"/>
                </a:solidFill>
                <a:effectLst/>
                <a:latin typeface="Times New Roman" panose="02020603050405020304" pitchFamily="18" charset="0"/>
              </a:rPr>
              <a:t>для обхода установленных ограничений.</a:t>
            </a:r>
            <a:endParaRPr lang="ru-RU" sz="2400" dirty="0">
              <a:solidFill>
                <a:srgbClr val="000000"/>
              </a:solidFill>
              <a:effectLst/>
              <a:latin typeface="Times New Roman" panose="02020603050405020304" pitchFamily="18" charset="0"/>
            </a:endParaRPr>
          </a:p>
          <a:p>
            <a:pPr>
              <a:buFont typeface="Wingdings" pitchFamily="2" charset="2"/>
              <a:buChar char="ü"/>
            </a:pPr>
            <a:r>
              <a:rPr lang="ru-RU" sz="2400" dirty="0">
                <a:solidFill>
                  <a:srgbClr val="000000"/>
                </a:solidFill>
                <a:effectLst/>
                <a:latin typeface="Times New Roman" panose="02020603050405020304" pitchFamily="18" charset="0"/>
              </a:rPr>
              <a:t>Обеспечивает лояльный внешний аудит, экспертизу и т.п.</a:t>
            </a:r>
          </a:p>
          <a:p>
            <a:pPr marL="0" indent="677863" algn="just">
              <a:buNone/>
            </a:pPr>
            <a:endParaRPr lang="ru-RU" sz="3200" dirty="0"/>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spTree>
    <p:extLst>
      <p:ext uri="{BB962C8B-B14F-4D97-AF65-F5344CB8AC3E}">
        <p14:creationId xmlns:p14="http://schemas.microsoft.com/office/powerpoint/2010/main" val="8830940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25563"/>
          </a:xfrm>
        </p:spPr>
        <p:txBody>
          <a:bodyPr>
            <a:noAutofit/>
          </a:bodyPr>
          <a:lstStyle/>
          <a:p>
            <a:pPr algn="r"/>
            <a:r>
              <a:rPr lang="ru-RU" b="1" dirty="0">
                <a:latin typeface=".AppleSystemUIFont"/>
              </a:rPr>
              <a:t>Нарушения на этапе ЗАКЛЮЧЕНИЯ КОНТРАКТА </a:t>
            </a:r>
            <a:endParaRPr lang="ru-RU" b="1"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1915298"/>
            <a:ext cx="10212473" cy="4806778"/>
          </a:xfrm>
          <a:solidFill>
            <a:schemeClr val="bg1"/>
          </a:solidFill>
        </p:spPr>
        <p:txBody>
          <a:bodyPr>
            <a:noAutofit/>
          </a:bodyPr>
          <a:lstStyle/>
          <a:p>
            <a:pPr marL="0" indent="715963">
              <a:buNone/>
            </a:pPr>
            <a:r>
              <a:rPr lang="ru-RU" sz="3200" b="1" dirty="0">
                <a:effectLst/>
                <a:latin typeface=".AppleSystemUIFont"/>
              </a:rPr>
              <a:t>Явной коррупционной направленностью обладают случаи начала проведения работ (оказания услуг, поставки товаров) до момента проведения процедуры либо до заключения контракта (договора) в установленном законом порядке, которым впоследствии придается правомерный характер путем включения в контракт (договор) пункта о применении его условий к отношениям, возникшим до заключения контракта (договора).</a:t>
            </a:r>
          </a:p>
        </p:txBody>
      </p:sp>
    </p:spTree>
    <p:extLst>
      <p:ext uri="{BB962C8B-B14F-4D97-AF65-F5344CB8AC3E}">
        <p14:creationId xmlns:p14="http://schemas.microsoft.com/office/powerpoint/2010/main" val="26627925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25563"/>
          </a:xfrm>
        </p:spPr>
        <p:txBody>
          <a:bodyPr>
            <a:noAutofit/>
          </a:bodyPr>
          <a:lstStyle/>
          <a:p>
            <a:pPr algn="r"/>
            <a:r>
              <a:rPr lang="ru-RU" b="1" dirty="0">
                <a:latin typeface=".AppleSystemUIFont"/>
              </a:rPr>
              <a:t>Нарушения на этапе ЗАКЛЮЧЕНИЯ КОНТРАКТА </a:t>
            </a:r>
            <a:endParaRPr lang="ru-RU" b="1"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1915298"/>
            <a:ext cx="10212473" cy="4806778"/>
          </a:xfrm>
          <a:solidFill>
            <a:schemeClr val="bg1"/>
          </a:solidFill>
        </p:spPr>
        <p:txBody>
          <a:bodyPr>
            <a:noAutofit/>
          </a:bodyPr>
          <a:lstStyle/>
          <a:p>
            <a:pPr marL="0" indent="715963" algn="just">
              <a:buNone/>
            </a:pPr>
            <a:r>
              <a:rPr lang="ru-RU" sz="3400" dirty="0">
                <a:effectLst/>
                <a:latin typeface=".AppleSystemUIFont"/>
              </a:rPr>
              <a:t>Заключение контракта (договора) </a:t>
            </a:r>
            <a:r>
              <a:rPr lang="ru-RU" sz="3400" b="1" dirty="0">
                <a:effectLst/>
                <a:latin typeface=".AppleSystemUIFont"/>
              </a:rPr>
              <a:t>при наличии конфликта интересов</a:t>
            </a:r>
            <a:r>
              <a:rPr lang="ru-RU" sz="3400" dirty="0">
                <a:effectLst/>
                <a:latin typeface=".AppleSystemUIFont"/>
              </a:rPr>
              <a:t> между заказчиком и поставщиком (исполнителем, подрядчиком) нарушает прямо законодательный запрет, установленный частью 2 ст. 8 во взаимосвязи с пунктом 9 ч. 1 ст. 31 Федерального закона </a:t>
            </a:r>
            <a:r>
              <a:rPr lang="en" sz="3400" dirty="0">
                <a:effectLst/>
                <a:latin typeface=".AppleSystemUIFont"/>
              </a:rPr>
              <a:t>N 44- </a:t>
            </a:r>
            <a:r>
              <a:rPr lang="ru-RU" sz="3400" dirty="0">
                <a:effectLst/>
                <a:latin typeface=".AppleSystemUIFont"/>
              </a:rPr>
              <a:t>ФЗ, и посягает на публичные интересы. Таким образом, подобные сделки в силу статьи 168 ГК РФ являются ничтожными и не влекущими правовых последствий.</a:t>
            </a:r>
          </a:p>
        </p:txBody>
      </p:sp>
    </p:spTree>
    <p:extLst>
      <p:ext uri="{BB962C8B-B14F-4D97-AF65-F5344CB8AC3E}">
        <p14:creationId xmlns:p14="http://schemas.microsoft.com/office/powerpoint/2010/main" val="34411693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2122714" y="365125"/>
            <a:ext cx="10069286" cy="1325563"/>
          </a:xfrm>
        </p:spPr>
        <p:txBody>
          <a:bodyPr>
            <a:noAutofit/>
          </a:bodyPr>
          <a:lstStyle/>
          <a:p>
            <a:pPr marL="0" indent="0">
              <a:buNone/>
            </a:pPr>
            <a:endParaRPr lang="ru-RU" sz="4000"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110344" y="365125"/>
            <a:ext cx="10356726" cy="6356951"/>
          </a:xfrm>
          <a:solidFill>
            <a:schemeClr val="bg1"/>
          </a:solidFill>
        </p:spPr>
        <p:txBody>
          <a:bodyPr>
            <a:noAutofit/>
          </a:bodyPr>
          <a:lstStyle/>
          <a:p>
            <a:pPr marL="0" indent="715963" algn="just">
              <a:buNone/>
            </a:pPr>
            <a:r>
              <a:rPr lang="ru-RU" sz="1900" dirty="0">
                <a:effectLst/>
                <a:latin typeface=".AppleSystemUIFont"/>
              </a:rPr>
              <a:t>В Самарской области главврачей 3-х больниц уволили за коррупцию Руководитель Большечерниговской ЦРБ заключил госконтракты со своей сестрой на общую сумму свыше 626 000 рублей. Прокуратура Большечерниговского района Самарской области провела проверку соблюдения законодательства о контрактной системе в Большечерниговской центральной районной больнице и установила, что в 2015 году и первом квартале 2016 года больница заключила 9 госконтрактов на поставку электротоваров, продуктов питания, автомобильных шин и сантехники с индивидуальным предпринимателем Екатериной </a:t>
            </a:r>
            <a:r>
              <a:rPr lang="ru-RU" sz="1900" dirty="0" err="1">
                <a:effectLst/>
                <a:latin typeface=".AppleSystemUIFont"/>
              </a:rPr>
              <a:t>Страшненко</a:t>
            </a:r>
            <a:r>
              <a:rPr lang="ru-RU" sz="1900" dirty="0">
                <a:effectLst/>
                <a:latin typeface=".AppleSystemUIFont"/>
              </a:rPr>
              <a:t> - родной сестрой руководителя Большечерниговской ЦРБ. Общая сумма контрактов составила свыше 626 тысяч рублей. Заинтересованность главврача Игоря Пивоварова в заключении контрактов с сестрой, по мнению прокуратуры, была обусловлена извлечением выгоды для своего родственника, что и привлекло к возникновению конфликта интересов. Руководитель не принял мер по урегулированию конфликта, а также не сообщил о нем в региональный </a:t>
            </a:r>
            <a:r>
              <a:rPr lang="ru-RU" sz="1900" dirty="0" err="1">
                <a:effectLst/>
                <a:latin typeface=".AppleSystemUIFont"/>
              </a:rPr>
              <a:t>минздрав</a:t>
            </a:r>
            <a:r>
              <a:rPr lang="ru-RU" sz="1900" dirty="0">
                <a:effectLst/>
                <a:latin typeface=".AppleSystemUIFont"/>
              </a:rPr>
              <a:t>. Прокурор Большечерниговского района внес в адрес министра здравоохранения Самарской области представление об устранении нарушения закона с требованием увольнения главврача в связи с утратой доверия.</a:t>
            </a:r>
          </a:p>
          <a:p>
            <a:pPr marL="0" indent="715963" algn="just">
              <a:buNone/>
            </a:pPr>
            <a:r>
              <a:rPr lang="ru-RU" sz="1900" dirty="0">
                <a:effectLst/>
                <a:latin typeface=".AppleSystemUIFont"/>
              </a:rPr>
              <a:t>По рассмотрению прокурорского акта руководитель больницы был уволен.</a:t>
            </a:r>
          </a:p>
          <a:p>
            <a:pPr marL="0" indent="715963" algn="just">
              <a:buNone/>
            </a:pPr>
            <a:r>
              <a:rPr lang="ru-RU" sz="1900" dirty="0">
                <a:effectLst/>
                <a:latin typeface=".AppleSystemUIFont"/>
              </a:rPr>
              <a:t>Главврача Сызранской ЦРБ уволили Прокуратура добилась увольнения главного врача Сызранской центральной районной больницы, который трудоустроил в учреждение всех своих родственников и заключил со своей фирмой контракт на поставку медикаментов. В ходе проверки, проведенной правоохранителями, было установлено, что руководитель больницы неплохо устроился. На протяжении 2015-го и первого квартала нынешнего года главврач заключил 9 контрактов на сумму 470 тыс. рублей.</a:t>
            </a:r>
          </a:p>
        </p:txBody>
      </p:sp>
    </p:spTree>
    <p:extLst>
      <p:ext uri="{BB962C8B-B14F-4D97-AF65-F5344CB8AC3E}">
        <p14:creationId xmlns:p14="http://schemas.microsoft.com/office/powerpoint/2010/main" val="7733920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0"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0820400" cy="1325563"/>
          </a:xfrm>
        </p:spPr>
        <p:txBody>
          <a:bodyPr>
            <a:noAutofit/>
          </a:bodyPr>
          <a:lstStyle/>
          <a:p>
            <a:pPr algn="r"/>
            <a:r>
              <a:rPr lang="ru-RU" sz="4000" b="1" dirty="0">
                <a:effectLst/>
                <a:latin typeface=".AppleSystemUIFont"/>
              </a:rPr>
              <a:t>ПРИМЕР:</a:t>
            </a: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1436914"/>
            <a:ext cx="10212473" cy="5285162"/>
          </a:xfrm>
          <a:solidFill>
            <a:schemeClr val="bg1"/>
          </a:solidFill>
        </p:spPr>
        <p:txBody>
          <a:bodyPr>
            <a:noAutofit/>
          </a:bodyPr>
          <a:lstStyle/>
          <a:p>
            <a:pPr marL="0" indent="541338" algn="just">
              <a:buNone/>
            </a:pPr>
            <a:r>
              <a:rPr lang="ru-RU" sz="2400" dirty="0">
                <a:effectLst/>
                <a:latin typeface=".AppleSystemUIFont"/>
              </a:rPr>
              <a:t>В Самарской области руководитель торгов города подписывала госконтракты с собственной дочерью Городская прокуратура вынесла представление об увольнении руководителя управления торгов администрации города за нарушение законодательства о коррупции, сообщается на сайте прокуратуры Самарской области в пятницу. «Установлено, что руководитель управления торгов администрации г. Жигулевск Виктория Приходько возглавляла комиссию по размещению заказов для муниципальных нужд, на основании решений которой администрацией городского округа заключено пять контрактов с фирмой «Партнер», учредителями которой являются ее дочь и супруг дочери», - говорится в сообщении. В связи с выявленными нарушениями прокуратурой города внесено представление мэру городского округа, по результатам рассмотрения которого Приходько уволена была уволена из муниципальной службы, отмечается в пресс-релизе.</a:t>
            </a:r>
          </a:p>
        </p:txBody>
      </p:sp>
    </p:spTree>
    <p:extLst>
      <p:ext uri="{BB962C8B-B14F-4D97-AF65-F5344CB8AC3E}">
        <p14:creationId xmlns:p14="http://schemas.microsoft.com/office/powerpoint/2010/main" val="17233685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25563"/>
          </a:xfrm>
        </p:spPr>
        <p:txBody>
          <a:bodyPr>
            <a:noAutofit/>
          </a:bodyPr>
          <a:lstStyle/>
          <a:p>
            <a:pPr algn="r"/>
            <a:r>
              <a:rPr lang="ru-RU" b="1" dirty="0">
                <a:latin typeface=".AppleSystemUIFont"/>
              </a:rPr>
              <a:t>Нарушения на этапе ЗАКЛЮЧЕНИЕ КОНТРАКТА </a:t>
            </a:r>
            <a:endParaRPr lang="ru-RU" b="1"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76368" y="1690688"/>
            <a:ext cx="10208061" cy="4703216"/>
          </a:xfrm>
          <a:solidFill>
            <a:schemeClr val="bg1"/>
          </a:solidFill>
        </p:spPr>
        <p:txBody>
          <a:bodyPr>
            <a:noAutofit/>
          </a:bodyPr>
          <a:lstStyle/>
          <a:p>
            <a:pPr marL="53975" indent="617538" algn="just">
              <a:buNone/>
            </a:pPr>
            <a:r>
              <a:rPr lang="ru-RU" sz="3600" dirty="0">
                <a:effectLst/>
                <a:latin typeface="Helvetica" pitchFamily="2" charset="0"/>
              </a:rPr>
              <a:t>В целях недопущения фактов хищения бюджетных средств следует учитывать, что оплата по контракту (договору) и возврат обеспечения исполнения контракта (договора) возможны только поставщику (подрядчику, исполнителю), платежные реквизиты которого указаны в таком контракте или договоре</a:t>
            </a:r>
          </a:p>
          <a:p>
            <a:pPr marL="53975" indent="0">
              <a:buNone/>
            </a:pPr>
            <a:r>
              <a:rPr lang="ru-RU" dirty="0">
                <a:effectLst/>
                <a:latin typeface="Helvetica" pitchFamily="2" charset="0"/>
              </a:rPr>
              <a:t>(ст. 34 Федерального закона </a:t>
            </a:r>
            <a:r>
              <a:rPr lang="en" dirty="0">
                <a:effectLst/>
                <a:latin typeface="Helvetica" pitchFamily="2" charset="0"/>
              </a:rPr>
              <a:t>N 44-</a:t>
            </a:r>
            <a:r>
              <a:rPr lang="ru-RU" dirty="0">
                <a:effectLst/>
                <a:latin typeface="Helvetica" pitchFamily="2" charset="0"/>
              </a:rPr>
              <a:t>Ф3, ст. 219 БК РФ)</a:t>
            </a:r>
            <a:endParaRPr lang="ru-RU" sz="3600" dirty="0">
              <a:effectLst/>
              <a:latin typeface="Helvetica" pitchFamily="2" charset="0"/>
            </a:endParaRPr>
          </a:p>
        </p:txBody>
      </p:sp>
    </p:spTree>
    <p:extLst>
      <p:ext uri="{BB962C8B-B14F-4D97-AF65-F5344CB8AC3E}">
        <p14:creationId xmlns:p14="http://schemas.microsoft.com/office/powerpoint/2010/main" val="17578604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25563"/>
          </a:xfrm>
        </p:spPr>
        <p:txBody>
          <a:bodyPr>
            <a:noAutofit/>
          </a:bodyPr>
          <a:lstStyle/>
          <a:p>
            <a:pPr marL="0" indent="0" algn="r">
              <a:buNone/>
            </a:pPr>
            <a:r>
              <a:rPr lang="ru-RU" sz="4000" dirty="0">
                <a:effectLst/>
                <a:latin typeface=".AppleSystemUIFont"/>
              </a:rPr>
              <a:t>ПРИМЕР:</a:t>
            </a: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1915298"/>
            <a:ext cx="10212473" cy="4387531"/>
          </a:xfrm>
          <a:solidFill>
            <a:schemeClr val="bg1"/>
          </a:solidFill>
        </p:spPr>
        <p:txBody>
          <a:bodyPr>
            <a:noAutofit/>
          </a:bodyPr>
          <a:lstStyle/>
          <a:p>
            <a:pPr marL="0" indent="541338" algn="just">
              <a:buNone/>
            </a:pPr>
            <a:r>
              <a:rPr lang="ru-RU" b="1" dirty="0">
                <a:effectLst/>
                <a:latin typeface=".AppleSystemUIFont"/>
              </a:rPr>
              <a:t>Еще одним негативным фактором, свидетельствующим о наличии признаков коррупционных нарушений, является сохранение взаимоотношений между заказчиком и контрагентом в случаях неисполнения или ненадлежащего исполнения контрактных (договорных) обязательств, а также игнорирование заказчиком обязанности по одностороннему отказу от исполнения контракта в случаях, установленных законодательством (ч. 15 ст. 95 Федерального закона </a:t>
            </a:r>
            <a:r>
              <a:rPr lang="en" b="1" dirty="0">
                <a:effectLst/>
                <a:latin typeface=".AppleSystemUIFont"/>
              </a:rPr>
              <a:t>N 44-</a:t>
            </a:r>
            <a:r>
              <a:rPr lang="ru-RU" b="1" dirty="0">
                <a:effectLst/>
                <a:latin typeface=".AppleSystemUIFont"/>
              </a:rPr>
              <a:t>Ф3).</a:t>
            </a:r>
          </a:p>
          <a:p>
            <a:pPr marL="0" indent="541338" algn="just">
              <a:buNone/>
            </a:pPr>
            <a:r>
              <a:rPr lang="ru-RU" b="1" dirty="0">
                <a:effectLst/>
                <a:latin typeface=".AppleSystemUIFont"/>
              </a:rPr>
              <a:t>Направление сведений в реестр недобросовестных поставщиков</a:t>
            </a:r>
          </a:p>
        </p:txBody>
      </p:sp>
    </p:spTree>
    <p:extLst>
      <p:ext uri="{BB962C8B-B14F-4D97-AF65-F5344CB8AC3E}">
        <p14:creationId xmlns:p14="http://schemas.microsoft.com/office/powerpoint/2010/main" val="7662152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0"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2405743" y="1279525"/>
            <a:ext cx="9535578" cy="1325563"/>
          </a:xfrm>
        </p:spPr>
        <p:txBody>
          <a:bodyPr>
            <a:noAutofit/>
          </a:bodyPr>
          <a:lstStyle/>
          <a:p>
            <a:pPr marL="0" indent="0" algn="r">
              <a:buNone/>
            </a:pPr>
            <a:r>
              <a:rPr lang="ru-RU" b="1" i="0" u="none" strike="noStrike" dirty="0">
                <a:solidFill>
                  <a:srgbClr val="000000"/>
                </a:solidFill>
                <a:effectLst/>
                <a:latin typeface="Times New Roman" panose="02020603050405020304" pitchFamily="18" charset="0"/>
              </a:rPr>
              <a:t>АНТИКОРРУПЦИОННЫЕ МЕРЫ ПРИ ОСУЩЕСТВЛЕНИИ ГОСУДАРСТВЕННЫХ (МУНИЦИПАЛЬНЫХ) ЗАКУПОК</a:t>
            </a:r>
            <a:endParaRPr lang="ru-RU" sz="8800" b="1" dirty="0">
              <a:effectLst/>
              <a:latin typeface=".AppleSystemUIFont"/>
            </a:endParaRPr>
          </a:p>
        </p:txBody>
      </p:sp>
      <p:sp>
        <p:nvSpPr>
          <p:cNvPr id="7" name="Прямоугольник 6">
            <a:extLst>
              <a:ext uri="{FF2B5EF4-FFF2-40B4-BE49-F238E27FC236}">
                <a16:creationId xmlns:a16="http://schemas.microsoft.com/office/drawing/2014/main" id="{2B8D564F-1060-E85D-21EF-E31A31C8509E}"/>
              </a:ext>
            </a:extLst>
          </p:cNvPr>
          <p:cNvSpPr/>
          <p:nvPr/>
        </p:nvSpPr>
        <p:spPr>
          <a:xfrm>
            <a:off x="5312228" y="3429000"/>
            <a:ext cx="3461657" cy="214947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ИСКЛЮЧЕНИЕ КОНФЛИКТА ИНТЕРЕСОВ И ЗАИНТЕРЕСОВАННОСТИ</a:t>
            </a:r>
          </a:p>
        </p:txBody>
      </p:sp>
    </p:spTree>
    <p:extLst>
      <p:ext uri="{BB962C8B-B14F-4D97-AF65-F5344CB8AC3E}">
        <p14:creationId xmlns:p14="http://schemas.microsoft.com/office/powerpoint/2010/main" val="30351486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DBC747FE-1561-6EAE-FD35-2F98B149FCF8}"/>
              </a:ext>
            </a:extLst>
          </p:cNvPr>
          <p:cNvPicPr>
            <a:picLocks noChangeAspect="1"/>
          </p:cNvPicPr>
          <p:nvPr/>
        </p:nvPicPr>
        <p:blipFill>
          <a:blip r:embed="rId2"/>
          <a:stretch>
            <a:fillRect/>
          </a:stretch>
        </p:blipFill>
        <p:spPr>
          <a:xfrm>
            <a:off x="0" y="0"/>
            <a:ext cx="12192000" cy="6858001"/>
          </a:xfrm>
          <a:prstGeom prst="rect">
            <a:avLst/>
          </a:prstGeom>
        </p:spPr>
      </p:pic>
      <p:sp>
        <p:nvSpPr>
          <p:cNvPr id="3" name="Объект 2">
            <a:extLst>
              <a:ext uri="{FF2B5EF4-FFF2-40B4-BE49-F238E27FC236}">
                <a16:creationId xmlns:a16="http://schemas.microsoft.com/office/drawing/2014/main" id="{0097529D-E1D4-826F-71BC-44311B02FC09}"/>
              </a:ext>
            </a:extLst>
          </p:cNvPr>
          <p:cNvSpPr>
            <a:spLocks noGrp="1"/>
          </p:cNvSpPr>
          <p:nvPr>
            <p:ph idx="1"/>
          </p:nvPr>
        </p:nvSpPr>
        <p:spPr>
          <a:xfrm>
            <a:off x="1349827" y="1005115"/>
            <a:ext cx="10599058" cy="5596392"/>
          </a:xfrm>
          <a:solidFill>
            <a:schemeClr val="bg1"/>
          </a:solidFill>
        </p:spPr>
        <p:txBody>
          <a:bodyPr>
            <a:normAutofit/>
          </a:bodyPr>
          <a:lstStyle/>
          <a:p>
            <a:pPr marL="0" indent="0" algn="r">
              <a:buNone/>
            </a:pPr>
            <a:endParaRPr lang="ru-RU" sz="3600" b="1" dirty="0">
              <a:solidFill>
                <a:srgbClr val="000000"/>
              </a:solidFill>
              <a:effectLst/>
              <a:latin typeface="Helvetica" pitchFamily="2" charset="0"/>
            </a:endParaRPr>
          </a:p>
          <a:p>
            <a:pPr marL="0" indent="0" algn="r">
              <a:buNone/>
            </a:pPr>
            <a:r>
              <a:rPr lang="ru-RU" sz="4000" b="1" dirty="0">
                <a:solidFill>
                  <a:srgbClr val="000000"/>
                </a:solidFill>
                <a:effectLst/>
                <a:latin typeface="Times New Roman" panose="02020603050405020304" pitchFamily="18" charset="0"/>
                <a:cs typeface="Times New Roman" panose="02020603050405020304" pitchFamily="18" charset="0"/>
              </a:rPr>
              <a:t>ПРОФИЛАКТИЧЕСКИЕ МЕРЫ:</a:t>
            </a:r>
          </a:p>
          <a:p>
            <a:pPr marL="0" indent="0" algn="r">
              <a:buNone/>
            </a:pPr>
            <a:endParaRPr lang="ru-RU" sz="1200" b="1" dirty="0">
              <a:solidFill>
                <a:srgbClr val="000000"/>
              </a:solidFill>
              <a:effectLst/>
              <a:latin typeface="Helvetica" pitchFamily="2" charset="0"/>
            </a:endParaRPr>
          </a:p>
          <a:p>
            <a:pPr marL="541338" indent="-227013">
              <a:buNone/>
            </a:pPr>
            <a:r>
              <a:rPr lang="ru-RU" sz="4800" dirty="0">
                <a:solidFill>
                  <a:srgbClr val="000000"/>
                </a:solidFill>
                <a:effectLst/>
                <a:latin typeface="Arial" panose="020B0604020202020204" pitchFamily="34" charset="0"/>
              </a:rPr>
              <a:t>• </a:t>
            </a:r>
            <a:r>
              <a:rPr lang="ru-RU" sz="4800" b="1" dirty="0">
                <a:solidFill>
                  <a:srgbClr val="000000"/>
                </a:solidFill>
                <a:effectLst/>
                <a:latin typeface="Times New Roman" panose="02020603050405020304" pitchFamily="18" charset="0"/>
              </a:rPr>
              <a:t>Обучение, повышение квалификации, просвещение</a:t>
            </a:r>
          </a:p>
          <a:p>
            <a:pPr marL="541338" indent="-227013">
              <a:buNone/>
            </a:pPr>
            <a:r>
              <a:rPr lang="ru-RU" sz="4800" b="1" dirty="0">
                <a:solidFill>
                  <a:srgbClr val="000000"/>
                </a:solidFill>
                <a:effectLst/>
                <a:latin typeface="Arial" panose="020B0604020202020204" pitchFamily="34" charset="0"/>
              </a:rPr>
              <a:t>• </a:t>
            </a:r>
            <a:r>
              <a:rPr lang="ru-RU" sz="4800" b="1" dirty="0">
                <a:solidFill>
                  <a:srgbClr val="000000"/>
                </a:solidFill>
                <a:effectLst/>
                <a:latin typeface="Times New Roman" panose="02020603050405020304" pitchFamily="18" charset="0"/>
              </a:rPr>
              <a:t>Аналитика</a:t>
            </a:r>
          </a:p>
          <a:p>
            <a:pPr marL="541338" indent="-227013">
              <a:buNone/>
            </a:pPr>
            <a:r>
              <a:rPr lang="ru-RU" sz="4800" b="1" dirty="0">
                <a:solidFill>
                  <a:srgbClr val="000000"/>
                </a:solidFill>
                <a:effectLst/>
                <a:latin typeface="Arial" panose="020B0604020202020204" pitchFamily="34" charset="0"/>
              </a:rPr>
              <a:t>• </a:t>
            </a:r>
            <a:r>
              <a:rPr lang="ru-RU" sz="4800" b="1" dirty="0">
                <a:solidFill>
                  <a:srgbClr val="000000"/>
                </a:solidFill>
                <a:effectLst/>
                <a:latin typeface="Times New Roman" panose="02020603050405020304" pitchFamily="18" charset="0"/>
              </a:rPr>
              <a:t>Оценка знаний</a:t>
            </a:r>
          </a:p>
          <a:p>
            <a:pPr marL="0" indent="0" algn="r">
              <a:buNone/>
            </a:pPr>
            <a:endParaRPr lang="ru-RU" sz="4800" u="none" strike="noStrike" dirty="0">
              <a:solidFill>
                <a:srgbClr val="000000"/>
              </a:solidFill>
              <a:effectLst/>
              <a:latin typeface="Calibri" panose="020F0502020204030204" pitchFamily="34" charset="0"/>
              <a:cs typeface="Calibri" panose="020F0502020204030204" pitchFamily="34" charset="0"/>
            </a:endParaRPr>
          </a:p>
        </p:txBody>
      </p:sp>
      <p:sp>
        <p:nvSpPr>
          <p:cNvPr id="2" name="Прямоугольник 1">
            <a:extLst>
              <a:ext uri="{FF2B5EF4-FFF2-40B4-BE49-F238E27FC236}">
                <a16:creationId xmlns:a16="http://schemas.microsoft.com/office/drawing/2014/main" id="{D8CB664B-F7F4-B455-39FE-1C4E875AFCEC}"/>
              </a:ext>
            </a:extLst>
          </p:cNvPr>
          <p:cNvSpPr/>
          <p:nvPr/>
        </p:nvSpPr>
        <p:spPr>
          <a:xfrm>
            <a:off x="0" y="0"/>
            <a:ext cx="3407228" cy="587828"/>
          </a:xfrm>
          <a:prstGeom prst="rect">
            <a:avLst/>
          </a:prstGeom>
          <a:solidFill>
            <a:srgbClr val="FD4F1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sz="2800" b="1" dirty="0"/>
          </a:p>
        </p:txBody>
      </p:sp>
    </p:spTree>
    <p:extLst>
      <p:ext uri="{BB962C8B-B14F-4D97-AF65-F5344CB8AC3E}">
        <p14:creationId xmlns:p14="http://schemas.microsoft.com/office/powerpoint/2010/main" val="35200598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D23A9E27-0E6E-FFBD-AB3C-E122DB680985}"/>
              </a:ext>
            </a:extLst>
          </p:cNvPr>
          <p:cNvPicPr>
            <a:picLocks noChangeAspect="1"/>
          </p:cNvPicPr>
          <p:nvPr/>
        </p:nvPicPr>
        <p:blipFill>
          <a:blip r:embed="rId2"/>
          <a:stretch>
            <a:fillRect/>
          </a:stretch>
        </p:blipFill>
        <p:spPr>
          <a:xfrm>
            <a:off x="5708292" y="0"/>
            <a:ext cx="6483708" cy="6858000"/>
          </a:xfrm>
          <a:prstGeom prst="rect">
            <a:avLst/>
          </a:prstGeom>
        </p:spPr>
      </p:pic>
      <p:sp>
        <p:nvSpPr>
          <p:cNvPr id="3" name="Объект 2">
            <a:extLst>
              <a:ext uri="{FF2B5EF4-FFF2-40B4-BE49-F238E27FC236}">
                <a16:creationId xmlns:a16="http://schemas.microsoft.com/office/drawing/2014/main" id="{5CA446D5-1BAF-90F9-7C32-411D4115D26B}"/>
              </a:ext>
            </a:extLst>
          </p:cNvPr>
          <p:cNvSpPr>
            <a:spLocks noGrp="1"/>
          </p:cNvSpPr>
          <p:nvPr>
            <p:ph idx="1"/>
          </p:nvPr>
        </p:nvSpPr>
        <p:spPr>
          <a:xfrm>
            <a:off x="609599" y="368299"/>
            <a:ext cx="8098972" cy="6232525"/>
          </a:xfrm>
          <a:solidFill>
            <a:schemeClr val="bg1"/>
          </a:solidFill>
        </p:spPr>
        <p:txBody>
          <a:bodyPr>
            <a:normAutofit lnSpcReduction="10000"/>
          </a:bodyPr>
          <a:lstStyle/>
          <a:p>
            <a:pPr marL="0" indent="0">
              <a:buNone/>
            </a:pPr>
            <a:r>
              <a:rPr lang="ru-RU" b="1" dirty="0">
                <a:solidFill>
                  <a:srgbClr val="000000"/>
                </a:solidFill>
                <a:latin typeface="Times New Roman" panose="02020603050405020304" pitchFamily="18" charset="0"/>
              </a:rPr>
              <a:t>О</a:t>
            </a:r>
            <a:r>
              <a:rPr lang="ru-RU" b="1" dirty="0">
                <a:solidFill>
                  <a:srgbClr val="000000"/>
                </a:solidFill>
                <a:effectLst/>
                <a:latin typeface="Times New Roman" panose="02020603050405020304" pitchFamily="18" charset="0"/>
              </a:rPr>
              <a:t>пределение перечня работников, участвующих в осуществлении закупки</a:t>
            </a:r>
            <a:r>
              <a:rPr lang="ru-RU" dirty="0">
                <a:solidFill>
                  <a:srgbClr val="000000"/>
                </a:solidFill>
                <a:effectLst/>
                <a:latin typeface="Times New Roman" panose="02020603050405020304" pitchFamily="18" charset="0"/>
              </a:rPr>
              <a:t>. К таким работникам могут относятся следующие (если применимо):</a:t>
            </a:r>
          </a:p>
          <a:p>
            <a:pPr marL="357188" indent="0">
              <a:buNone/>
            </a:pPr>
            <a:r>
              <a:rPr lang="ru-RU" dirty="0">
                <a:solidFill>
                  <a:srgbClr val="000000"/>
                </a:solidFill>
                <a:effectLst/>
                <a:latin typeface="Times New Roman" panose="02020603050405020304" pitchFamily="18" charset="0"/>
              </a:rPr>
              <a:t>1) руководитель заказчика;</a:t>
            </a:r>
          </a:p>
          <a:p>
            <a:pPr marL="357188" indent="0">
              <a:buNone/>
            </a:pPr>
            <a:r>
              <a:rPr lang="ru-RU" dirty="0">
                <a:solidFill>
                  <a:srgbClr val="000000"/>
                </a:solidFill>
                <a:effectLst/>
                <a:latin typeface="Times New Roman" panose="02020603050405020304" pitchFamily="18" charset="0"/>
              </a:rPr>
              <a:t>2) члены коллегиального органа по осуществлению закупок (например, члены приемочной комиссии, члены комиссии по осуществлению закупок);</a:t>
            </a:r>
          </a:p>
          <a:p>
            <a:pPr marL="357188" indent="0">
              <a:buNone/>
            </a:pPr>
            <a:r>
              <a:rPr lang="ru-RU" dirty="0">
                <a:solidFill>
                  <a:srgbClr val="000000"/>
                </a:solidFill>
                <a:effectLst/>
                <a:latin typeface="Times New Roman" panose="02020603050405020304" pitchFamily="18" charset="0"/>
              </a:rPr>
              <a:t>3) должностные лица контрактной службы или контрактный управляющий;</a:t>
            </a:r>
          </a:p>
          <a:p>
            <a:pPr marL="357188" indent="0">
              <a:buNone/>
            </a:pPr>
            <a:r>
              <a:rPr lang="ru-RU" dirty="0">
                <a:solidFill>
                  <a:srgbClr val="000000"/>
                </a:solidFill>
                <a:effectLst/>
                <a:latin typeface="Times New Roman" panose="02020603050405020304" pitchFamily="18" charset="0"/>
              </a:rPr>
              <a:t>4) работники, заинтересованные в осуществлении закупки (например, работники, участвующие описании объекта закупки);</a:t>
            </a:r>
          </a:p>
          <a:p>
            <a:pPr marL="357188" indent="0">
              <a:buNone/>
            </a:pPr>
            <a:r>
              <a:rPr lang="ru-RU" dirty="0">
                <a:solidFill>
                  <a:srgbClr val="000000"/>
                </a:solidFill>
                <a:effectLst/>
                <a:latin typeface="Times New Roman" panose="02020603050405020304" pitchFamily="18" charset="0"/>
              </a:rPr>
              <a:t>5) иные лица, участвующие в осуществлении закупок.</a:t>
            </a:r>
          </a:p>
        </p:txBody>
      </p:sp>
      <p:sp>
        <p:nvSpPr>
          <p:cNvPr id="2" name="Заголовок 1">
            <a:extLst>
              <a:ext uri="{FF2B5EF4-FFF2-40B4-BE49-F238E27FC236}">
                <a16:creationId xmlns:a16="http://schemas.microsoft.com/office/drawing/2014/main" id="{D561F2A1-371A-AB95-9AA9-70EC0E5B77F6}"/>
              </a:ext>
            </a:extLst>
          </p:cNvPr>
          <p:cNvSpPr>
            <a:spLocks noGrp="1"/>
          </p:cNvSpPr>
          <p:nvPr>
            <p:ph type="title"/>
          </p:nvPr>
        </p:nvSpPr>
        <p:spPr>
          <a:xfrm>
            <a:off x="8001000" y="1933577"/>
            <a:ext cx="4191000" cy="1495423"/>
          </a:xfrm>
          <a:solidFill>
            <a:schemeClr val="bg1"/>
          </a:solidFill>
        </p:spPr>
        <p:txBody>
          <a:bodyPr>
            <a:normAutofit/>
          </a:bodyPr>
          <a:lstStyle/>
          <a:p>
            <a:pPr algn="r"/>
            <a:r>
              <a:rPr lang="ru-RU" sz="4400" b="1" dirty="0">
                <a:solidFill>
                  <a:srgbClr val="000000"/>
                </a:solidFill>
                <a:effectLst/>
                <a:latin typeface="Helvetica" pitchFamily="2" charset="0"/>
              </a:rPr>
              <a:t>Обучение, просвещение</a:t>
            </a:r>
          </a:p>
        </p:txBody>
      </p:sp>
    </p:spTree>
    <p:extLst>
      <p:ext uri="{BB962C8B-B14F-4D97-AF65-F5344CB8AC3E}">
        <p14:creationId xmlns:p14="http://schemas.microsoft.com/office/powerpoint/2010/main" val="8972169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D23A9E27-0E6E-FFBD-AB3C-E122DB680985}"/>
              </a:ext>
            </a:extLst>
          </p:cNvPr>
          <p:cNvPicPr>
            <a:picLocks noChangeAspect="1"/>
          </p:cNvPicPr>
          <p:nvPr/>
        </p:nvPicPr>
        <p:blipFill>
          <a:blip r:embed="rId2"/>
          <a:stretch>
            <a:fillRect/>
          </a:stretch>
        </p:blipFill>
        <p:spPr>
          <a:xfrm>
            <a:off x="5708292" y="0"/>
            <a:ext cx="6483708" cy="6858000"/>
          </a:xfrm>
          <a:prstGeom prst="rect">
            <a:avLst/>
          </a:prstGeom>
        </p:spPr>
      </p:pic>
      <p:sp>
        <p:nvSpPr>
          <p:cNvPr id="3" name="Объект 2">
            <a:extLst>
              <a:ext uri="{FF2B5EF4-FFF2-40B4-BE49-F238E27FC236}">
                <a16:creationId xmlns:a16="http://schemas.microsoft.com/office/drawing/2014/main" id="{5CA446D5-1BAF-90F9-7C32-411D4115D26B}"/>
              </a:ext>
            </a:extLst>
          </p:cNvPr>
          <p:cNvSpPr>
            <a:spLocks noGrp="1"/>
          </p:cNvSpPr>
          <p:nvPr>
            <p:ph idx="1"/>
          </p:nvPr>
        </p:nvSpPr>
        <p:spPr>
          <a:xfrm>
            <a:off x="392709" y="1121229"/>
            <a:ext cx="8098972" cy="4865915"/>
          </a:xfrm>
          <a:solidFill>
            <a:schemeClr val="bg1"/>
          </a:solidFill>
        </p:spPr>
        <p:txBody>
          <a:bodyPr>
            <a:normAutofit/>
          </a:bodyPr>
          <a:lstStyle/>
          <a:p>
            <a:pPr marL="96838" indent="347663">
              <a:buNone/>
            </a:pPr>
            <a:r>
              <a:rPr lang="ru-RU" sz="3200" dirty="0">
                <a:solidFill>
                  <a:srgbClr val="000000"/>
                </a:solidFill>
                <a:effectLst/>
                <a:latin typeface="Times New Roman" panose="02020603050405020304" pitchFamily="18" charset="0"/>
              </a:rPr>
              <a:t>Ответственным лицом за работу по профилактике коррупционных правонарушений при осуществлении закупок проводится аналитическая работа по направлениям:</a:t>
            </a:r>
          </a:p>
          <a:p>
            <a:pPr marL="554038" indent="-457200" algn="just">
              <a:buFont typeface="Wingdings" pitchFamily="2" charset="2"/>
              <a:buChar char="ü"/>
            </a:pPr>
            <a:r>
              <a:rPr lang="ru-RU" sz="3200" dirty="0">
                <a:solidFill>
                  <a:srgbClr val="000000"/>
                </a:solidFill>
                <a:latin typeface="Times New Roman" panose="02020603050405020304" pitchFamily="18" charset="0"/>
              </a:rPr>
              <a:t>Анализ работников</a:t>
            </a:r>
          </a:p>
          <a:p>
            <a:pPr marL="554038" indent="-457200" algn="just">
              <a:buFont typeface="Wingdings" pitchFamily="2" charset="2"/>
              <a:buChar char="ü"/>
            </a:pPr>
            <a:r>
              <a:rPr lang="ru-RU" sz="3200" dirty="0">
                <a:solidFill>
                  <a:srgbClr val="000000"/>
                </a:solidFill>
                <a:effectLst/>
                <a:latin typeface="Times New Roman" panose="02020603050405020304" pitchFamily="18" charset="0"/>
              </a:rPr>
              <a:t>Анализ участников закупок</a:t>
            </a:r>
          </a:p>
          <a:p>
            <a:pPr marL="554038" indent="-457200" algn="just">
              <a:buFont typeface="Wingdings" pitchFamily="2" charset="2"/>
              <a:buChar char="ü"/>
            </a:pPr>
            <a:r>
              <a:rPr lang="ru-RU" sz="3200" dirty="0">
                <a:solidFill>
                  <a:srgbClr val="000000"/>
                </a:solidFill>
                <a:latin typeface="Times New Roman" panose="02020603050405020304" pitchFamily="18" charset="0"/>
              </a:rPr>
              <a:t>Анализ закупок</a:t>
            </a:r>
            <a:endParaRPr lang="ru-RU" sz="3200" dirty="0">
              <a:solidFill>
                <a:srgbClr val="000000"/>
              </a:solidFill>
              <a:effectLst/>
              <a:latin typeface="Times New Roman" panose="02020603050405020304" pitchFamily="18" charset="0"/>
            </a:endParaRPr>
          </a:p>
          <a:p>
            <a:pPr marL="96838" indent="347663" algn="just">
              <a:buNone/>
            </a:pPr>
            <a:endParaRPr lang="ru-RU" dirty="0">
              <a:solidFill>
                <a:srgbClr val="000000"/>
              </a:solidFill>
              <a:effectLst/>
              <a:latin typeface="Times New Roman" panose="02020603050405020304" pitchFamily="18" charset="0"/>
            </a:endParaRPr>
          </a:p>
        </p:txBody>
      </p:sp>
      <p:sp>
        <p:nvSpPr>
          <p:cNvPr id="2" name="Заголовок 1">
            <a:extLst>
              <a:ext uri="{FF2B5EF4-FFF2-40B4-BE49-F238E27FC236}">
                <a16:creationId xmlns:a16="http://schemas.microsoft.com/office/drawing/2014/main" id="{D561F2A1-371A-AB95-9AA9-70EC0E5B77F6}"/>
              </a:ext>
            </a:extLst>
          </p:cNvPr>
          <p:cNvSpPr>
            <a:spLocks noGrp="1"/>
          </p:cNvSpPr>
          <p:nvPr>
            <p:ph type="title"/>
          </p:nvPr>
        </p:nvSpPr>
        <p:spPr>
          <a:xfrm>
            <a:off x="8001000" y="1933577"/>
            <a:ext cx="4191000" cy="1495423"/>
          </a:xfrm>
          <a:solidFill>
            <a:schemeClr val="bg1"/>
          </a:solidFill>
        </p:spPr>
        <p:txBody>
          <a:bodyPr>
            <a:normAutofit/>
          </a:bodyPr>
          <a:lstStyle/>
          <a:p>
            <a:pPr algn="r"/>
            <a:r>
              <a:rPr lang="ru-RU" sz="4400" b="1" dirty="0">
                <a:solidFill>
                  <a:srgbClr val="000000"/>
                </a:solidFill>
                <a:effectLst/>
                <a:latin typeface="Helvetica" pitchFamily="2" charset="0"/>
              </a:rPr>
              <a:t>АНАЛИТИКА</a:t>
            </a:r>
          </a:p>
        </p:txBody>
      </p:sp>
    </p:spTree>
    <p:extLst>
      <p:ext uri="{BB962C8B-B14F-4D97-AF65-F5344CB8AC3E}">
        <p14:creationId xmlns:p14="http://schemas.microsoft.com/office/powerpoint/2010/main" val="9239090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D23A9E27-0E6E-FFBD-AB3C-E122DB680985}"/>
              </a:ext>
            </a:extLst>
          </p:cNvPr>
          <p:cNvPicPr>
            <a:picLocks noChangeAspect="1"/>
          </p:cNvPicPr>
          <p:nvPr/>
        </p:nvPicPr>
        <p:blipFill>
          <a:blip r:embed="rId2"/>
          <a:stretch>
            <a:fillRect/>
          </a:stretch>
        </p:blipFill>
        <p:spPr>
          <a:xfrm>
            <a:off x="5708292" y="0"/>
            <a:ext cx="6483708" cy="6858000"/>
          </a:xfrm>
          <a:prstGeom prst="rect">
            <a:avLst/>
          </a:prstGeom>
        </p:spPr>
      </p:pic>
      <p:sp>
        <p:nvSpPr>
          <p:cNvPr id="3" name="Объект 2">
            <a:extLst>
              <a:ext uri="{FF2B5EF4-FFF2-40B4-BE49-F238E27FC236}">
                <a16:creationId xmlns:a16="http://schemas.microsoft.com/office/drawing/2014/main" id="{5CA446D5-1BAF-90F9-7C32-411D4115D26B}"/>
              </a:ext>
            </a:extLst>
          </p:cNvPr>
          <p:cNvSpPr>
            <a:spLocks noGrp="1"/>
          </p:cNvSpPr>
          <p:nvPr>
            <p:ph idx="1"/>
          </p:nvPr>
        </p:nvSpPr>
        <p:spPr>
          <a:xfrm>
            <a:off x="392709" y="1121229"/>
            <a:ext cx="8098972" cy="4865915"/>
          </a:xfrm>
          <a:solidFill>
            <a:schemeClr val="bg1"/>
          </a:solidFill>
        </p:spPr>
        <p:txBody>
          <a:bodyPr>
            <a:normAutofit/>
          </a:bodyPr>
          <a:lstStyle/>
          <a:p>
            <a:pPr marL="96838" indent="347663">
              <a:buNone/>
            </a:pPr>
            <a:r>
              <a:rPr lang="ru-RU" sz="3200" dirty="0">
                <a:solidFill>
                  <a:srgbClr val="000000"/>
                </a:solidFill>
                <a:effectLst/>
                <a:latin typeface="Times New Roman" panose="02020603050405020304" pitchFamily="18" charset="0"/>
              </a:rPr>
              <a:t>Ответственным лицом за работу по профилактике коррупционных правонарушений при осуществлении закупок проводится оценка знаний на добровольной основе:</a:t>
            </a:r>
          </a:p>
          <a:p>
            <a:pPr marL="554038" indent="-457200" algn="just">
              <a:buFont typeface="Wingdings" pitchFamily="2" charset="2"/>
              <a:buChar char="ü"/>
            </a:pPr>
            <a:r>
              <a:rPr lang="ru-RU" sz="3200" dirty="0">
                <a:solidFill>
                  <a:srgbClr val="000000"/>
                </a:solidFill>
                <a:latin typeface="Times New Roman" panose="02020603050405020304" pitchFamily="18" charset="0"/>
              </a:rPr>
              <a:t>Тестирование</a:t>
            </a:r>
          </a:p>
          <a:p>
            <a:pPr marL="554038" indent="-457200" algn="just">
              <a:buFont typeface="Wingdings" pitchFamily="2" charset="2"/>
              <a:buChar char="ü"/>
            </a:pPr>
            <a:r>
              <a:rPr lang="ru-RU" sz="3200" dirty="0">
                <a:solidFill>
                  <a:srgbClr val="000000"/>
                </a:solidFill>
                <a:effectLst/>
                <a:latin typeface="Times New Roman" panose="02020603050405020304" pitchFamily="18" charset="0"/>
              </a:rPr>
              <a:t>Решение кейсов</a:t>
            </a:r>
          </a:p>
          <a:p>
            <a:pPr marL="554038" indent="-457200" algn="just">
              <a:buFont typeface="Wingdings" pitchFamily="2" charset="2"/>
              <a:buChar char="ü"/>
            </a:pPr>
            <a:r>
              <a:rPr lang="ru-RU" sz="3200" dirty="0">
                <a:solidFill>
                  <a:srgbClr val="000000"/>
                </a:solidFill>
                <a:latin typeface="Times New Roman" panose="02020603050405020304" pitchFamily="18" charset="0"/>
              </a:rPr>
              <a:t>Обсуждение типичных ошибок</a:t>
            </a:r>
            <a:endParaRPr lang="ru-RU" sz="3200" dirty="0">
              <a:solidFill>
                <a:srgbClr val="000000"/>
              </a:solidFill>
              <a:effectLst/>
              <a:latin typeface="Times New Roman" panose="02020603050405020304" pitchFamily="18" charset="0"/>
            </a:endParaRPr>
          </a:p>
          <a:p>
            <a:pPr marL="96838" indent="347663" algn="just">
              <a:buNone/>
            </a:pPr>
            <a:endParaRPr lang="ru-RU" dirty="0">
              <a:solidFill>
                <a:srgbClr val="000000"/>
              </a:solidFill>
              <a:effectLst/>
              <a:latin typeface="Times New Roman" panose="02020603050405020304" pitchFamily="18" charset="0"/>
            </a:endParaRPr>
          </a:p>
        </p:txBody>
      </p:sp>
      <p:sp>
        <p:nvSpPr>
          <p:cNvPr id="2" name="Заголовок 1">
            <a:extLst>
              <a:ext uri="{FF2B5EF4-FFF2-40B4-BE49-F238E27FC236}">
                <a16:creationId xmlns:a16="http://schemas.microsoft.com/office/drawing/2014/main" id="{D561F2A1-371A-AB95-9AA9-70EC0E5B77F6}"/>
              </a:ext>
            </a:extLst>
          </p:cNvPr>
          <p:cNvSpPr>
            <a:spLocks noGrp="1"/>
          </p:cNvSpPr>
          <p:nvPr>
            <p:ph type="title"/>
          </p:nvPr>
        </p:nvSpPr>
        <p:spPr>
          <a:xfrm>
            <a:off x="8491681" y="1933577"/>
            <a:ext cx="3406406" cy="1495423"/>
          </a:xfrm>
          <a:solidFill>
            <a:schemeClr val="bg1"/>
          </a:solidFill>
        </p:spPr>
        <p:txBody>
          <a:bodyPr>
            <a:normAutofit/>
          </a:bodyPr>
          <a:lstStyle/>
          <a:p>
            <a:pPr algn="r"/>
            <a:r>
              <a:rPr lang="ru-RU" sz="4400" b="1" dirty="0">
                <a:solidFill>
                  <a:srgbClr val="000000"/>
                </a:solidFill>
                <a:effectLst/>
                <a:latin typeface="Helvetica" pitchFamily="2" charset="0"/>
              </a:rPr>
              <a:t>ОЦЕНКА ЗНАНИЙ</a:t>
            </a:r>
          </a:p>
        </p:txBody>
      </p:sp>
    </p:spTree>
    <p:extLst>
      <p:ext uri="{BB962C8B-B14F-4D97-AF65-F5344CB8AC3E}">
        <p14:creationId xmlns:p14="http://schemas.microsoft.com/office/powerpoint/2010/main" val="25134984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005457" cy="1325563"/>
          </a:xfrm>
        </p:spPr>
        <p:txBody>
          <a:bodyPr>
            <a:noAutofit/>
          </a:bodyPr>
          <a:lstStyle/>
          <a:p>
            <a:pPr algn="r"/>
            <a:r>
              <a:rPr lang="ru-RU" sz="4800" b="1" dirty="0">
                <a:latin typeface=".AppleSystemUIFont"/>
              </a:rPr>
              <a:t>Нормирование в сфере закупок</a:t>
            </a:r>
            <a:endParaRPr lang="ru-RU" sz="4800" b="1"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1915298"/>
            <a:ext cx="10212473" cy="4806778"/>
          </a:xfrm>
          <a:solidFill>
            <a:schemeClr val="bg1"/>
          </a:solidFill>
        </p:spPr>
        <p:txBody>
          <a:bodyPr>
            <a:noAutofit/>
          </a:bodyPr>
          <a:lstStyle/>
          <a:p>
            <a:pPr marL="0" indent="541338">
              <a:buNone/>
            </a:pPr>
            <a:r>
              <a:rPr lang="ru-RU" sz="3200" b="0" i="0" u="none" strike="noStrike" dirty="0">
                <a:solidFill>
                  <a:srgbClr val="333333"/>
                </a:solidFill>
                <a:effectLst/>
                <a:latin typeface="YS Text"/>
              </a:rPr>
              <a:t>- это установление требований к закупаемым товарам, работам, услугам, а также нормативных затрат на обеспечение функций образовательных учреждений</a:t>
            </a:r>
          </a:p>
          <a:p>
            <a:pPr marL="0" indent="541338">
              <a:buNone/>
            </a:pPr>
            <a:r>
              <a:rPr lang="ru-RU" sz="2400" dirty="0">
                <a:effectLst/>
                <a:latin typeface=".AppleSystemUIFont"/>
              </a:rPr>
              <a:t>Правила нормирования определяют Правительство РФ, высшие исполнительные органы государственной власти субъектов РФ, местные администрации, а также государственные органы, органы управления государственными внебюджетными фондами, госкорпорации, муниципальные органы</a:t>
            </a:r>
          </a:p>
        </p:txBody>
      </p:sp>
    </p:spTree>
    <p:extLst>
      <p:ext uri="{BB962C8B-B14F-4D97-AF65-F5344CB8AC3E}">
        <p14:creationId xmlns:p14="http://schemas.microsoft.com/office/powerpoint/2010/main" val="18976899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25563"/>
          </a:xfrm>
        </p:spPr>
        <p:txBody>
          <a:bodyPr>
            <a:noAutofit/>
          </a:bodyPr>
          <a:lstStyle/>
          <a:p>
            <a:pPr algn="r"/>
            <a:r>
              <a:rPr lang="ru-RU" sz="4800" b="1" dirty="0">
                <a:latin typeface=".AppleSystemUIFont"/>
              </a:rPr>
              <a:t>КОНТРОЛЬ В СФЕРЕ ЗАКУПОК </a:t>
            </a:r>
            <a:r>
              <a:rPr lang="ru-RU" sz="4000" dirty="0">
                <a:effectLst/>
                <a:latin typeface=".AppleSystemUIFont"/>
              </a:rPr>
              <a:t>(ст. 98,99)</a:t>
            </a:r>
            <a:endParaRPr lang="ru-RU" sz="4000" b="1"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1915298"/>
            <a:ext cx="10212473" cy="4806778"/>
          </a:xfrm>
          <a:solidFill>
            <a:schemeClr val="bg1"/>
          </a:solidFill>
        </p:spPr>
        <p:txBody>
          <a:bodyPr>
            <a:noAutofit/>
          </a:bodyPr>
          <a:lstStyle/>
          <a:p>
            <a:pPr marL="0" indent="715963" algn="just">
              <a:buNone/>
            </a:pPr>
            <a:r>
              <a:rPr lang="ru-RU" sz="2600" dirty="0">
                <a:effectLst/>
                <a:latin typeface=".AppleSystemUIFont"/>
              </a:rPr>
              <a:t>АУДИТ В СФЕРЕ ЗАКУПОК осуществляется Счетной палатой Российской Федерации, контрольно-счетными органами субъектов Российской Федерации, образованными законодательными (представительными) органами государственной власти субъектов Российской Федерации, и контрольно-счетными органами муниципальных образований (в случае, если такие органы образованы в муниципальных образованиях), образованными представительными органами муниципальных образований (ч. 1 ст. 98)</a:t>
            </a:r>
          </a:p>
        </p:txBody>
      </p:sp>
    </p:spTree>
    <p:extLst>
      <p:ext uri="{BB962C8B-B14F-4D97-AF65-F5344CB8AC3E}">
        <p14:creationId xmlns:p14="http://schemas.microsoft.com/office/powerpoint/2010/main" val="22619283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pic>
        <p:nvPicPr>
          <p:cNvPr id="5" name="Объект 4">
            <a:extLst>
              <a:ext uri="{FF2B5EF4-FFF2-40B4-BE49-F238E27FC236}">
                <a16:creationId xmlns:a16="http://schemas.microsoft.com/office/drawing/2014/main" id="{164FD72A-BA19-7B98-68F0-5AA22EA3BAB9}"/>
              </a:ext>
            </a:extLst>
          </p:cNvPr>
          <p:cNvPicPr>
            <a:picLocks noGrp="1" noChangeAspect="1"/>
          </p:cNvPicPr>
          <p:nvPr>
            <p:ph idx="1"/>
          </p:nvPr>
        </p:nvPicPr>
        <p:blipFill>
          <a:blip r:embed="rId3"/>
          <a:stretch>
            <a:fillRect/>
          </a:stretch>
        </p:blipFill>
        <p:spPr>
          <a:xfrm>
            <a:off x="1556657" y="120665"/>
            <a:ext cx="9078686" cy="6616670"/>
          </a:xfrm>
          <a:prstGeom prst="rect">
            <a:avLst/>
          </a:prstGeom>
        </p:spPr>
      </p:pic>
    </p:spTree>
    <p:extLst>
      <p:ext uri="{BB962C8B-B14F-4D97-AF65-F5344CB8AC3E}">
        <p14:creationId xmlns:p14="http://schemas.microsoft.com/office/powerpoint/2010/main" val="7868555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25563"/>
          </a:xfrm>
        </p:spPr>
        <p:txBody>
          <a:bodyPr>
            <a:noAutofit/>
          </a:bodyPr>
          <a:lstStyle/>
          <a:p>
            <a:pPr algn="r"/>
            <a:r>
              <a:rPr lang="ru-RU" sz="4000" b="1" dirty="0">
                <a:latin typeface="Helvetica" pitchFamily="2" charset="0"/>
              </a:rPr>
              <a:t>Полномочия органов финансового контроля (казначейство)</a:t>
            </a:r>
            <a:br>
              <a:rPr lang="ru-RU" sz="4000" b="1" dirty="0">
                <a:latin typeface="Helvetica" pitchFamily="2" charset="0"/>
              </a:rPr>
            </a:br>
            <a:r>
              <a:rPr lang="ru-RU" sz="2400" dirty="0">
                <a:latin typeface="Helvetica" pitchFamily="2" charset="0"/>
              </a:rPr>
              <a:t>(статья 99 Закона </a:t>
            </a:r>
            <a:r>
              <a:rPr lang="en" sz="2400" dirty="0">
                <a:latin typeface="Helvetica" pitchFamily="2" charset="0"/>
              </a:rPr>
              <a:t>Nº 44-</a:t>
            </a:r>
            <a:r>
              <a:rPr lang="ru-RU" sz="2400" dirty="0">
                <a:latin typeface="Helvetica" pitchFamily="2" charset="0"/>
              </a:rPr>
              <a:t>Ф3)</a:t>
            </a:r>
            <a:endParaRPr lang="ru-RU" sz="4000"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1915298"/>
            <a:ext cx="10212473" cy="4806778"/>
          </a:xfrm>
          <a:solidFill>
            <a:schemeClr val="bg1"/>
          </a:solidFill>
        </p:spPr>
        <p:txBody>
          <a:bodyPr>
            <a:noAutofit/>
          </a:bodyPr>
          <a:lstStyle/>
          <a:p>
            <a:pPr>
              <a:buFont typeface="+mj-lt"/>
              <a:buAutoNum type="arabicPeriod"/>
            </a:pPr>
            <a:r>
              <a:rPr lang="ru-RU" sz="2000" dirty="0">
                <a:effectLst/>
                <a:latin typeface="Helvetica" pitchFamily="2" charset="0"/>
              </a:rPr>
              <a:t>﻿соответствие информации об объеме финансового обеспечения,</a:t>
            </a:r>
            <a:r>
              <a:rPr lang="ru-RU" sz="2000" b="0" i="0" u="none" strike="noStrike" dirty="0">
                <a:solidFill>
                  <a:srgbClr val="000000"/>
                </a:solidFill>
                <a:effectLst/>
              </a:rPr>
              <a:t> и </a:t>
            </a:r>
            <a:r>
              <a:rPr lang="ru-RU" sz="2000" b="0" i="0" u="none" strike="noStrike" dirty="0" err="1">
                <a:solidFill>
                  <a:srgbClr val="000000"/>
                </a:solidFill>
                <a:effectLst/>
              </a:rPr>
              <a:t>непревышением</a:t>
            </a:r>
            <a:r>
              <a:rPr lang="ru-RU" sz="2000" b="0" i="0" u="none" strike="noStrike" dirty="0">
                <a:solidFill>
                  <a:srgbClr val="000000"/>
                </a:solidFill>
                <a:effectLst/>
              </a:rPr>
              <a:t> объема финансового обеспечения для осуществления закупок</a:t>
            </a:r>
            <a:r>
              <a:rPr lang="ru-RU" sz="2000" dirty="0">
                <a:effectLst/>
                <a:latin typeface="Helvetica" pitchFamily="2" charset="0"/>
              </a:rPr>
              <a:t> согласно плану, информации об объеме финансового обеспечения по утвержденным и доведенным до заказчика лимитам;</a:t>
            </a:r>
          </a:p>
          <a:p>
            <a:pPr>
              <a:buFont typeface="+mj-lt"/>
              <a:buAutoNum type="arabicPeriod"/>
            </a:pPr>
            <a:r>
              <a:rPr lang="ru-RU" sz="2000" dirty="0">
                <a:effectLst/>
                <a:latin typeface="Helvetica" pitchFamily="2" charset="0"/>
              </a:rPr>
              <a:t>﻿﻿﻿соответствие информации об идентификационных кодах закупок и об объеме финансового обеспечения для осуществления данных закупок, содержащейся:</a:t>
            </a:r>
          </a:p>
          <a:p>
            <a:pPr marL="400050" indent="0">
              <a:buNone/>
            </a:pPr>
            <a:r>
              <a:rPr lang="ru-RU" sz="2000" dirty="0">
                <a:effectLst/>
                <a:latin typeface="Helvetica" pitchFamily="2" charset="0"/>
              </a:rPr>
              <a:t>а) в планах-графиках, информации, содержащейся в планах закупок; </a:t>
            </a:r>
          </a:p>
          <a:p>
            <a:pPr marL="400050" indent="0">
              <a:buNone/>
            </a:pPr>
            <a:r>
              <a:rPr lang="ru-RU" sz="2000" dirty="0">
                <a:effectLst/>
                <a:latin typeface="Helvetica" pitchFamily="2" charset="0"/>
              </a:rPr>
              <a:t>б) в извещениях об осуществлении закупок, в документации о закупках, информации, содержащейся в планах-графиках; </a:t>
            </a:r>
          </a:p>
          <a:p>
            <a:pPr marL="400050" indent="0">
              <a:buNone/>
            </a:pPr>
            <a:r>
              <a:rPr lang="ru-RU" sz="2000" dirty="0">
                <a:effectLst/>
                <a:latin typeface="Helvetica" pitchFamily="2" charset="0"/>
              </a:rPr>
              <a:t>в) в протоколах определения поставщиков (подрядчиков, исполнителей), информации, содержащейся в документации о закупках;</a:t>
            </a:r>
          </a:p>
          <a:p>
            <a:pPr marL="400050" indent="0">
              <a:buNone/>
            </a:pPr>
            <a:r>
              <a:rPr lang="ru-RU" sz="2000" dirty="0">
                <a:effectLst/>
                <a:latin typeface="Helvetica" pitchFamily="2" charset="0"/>
              </a:rPr>
              <a:t>г) в условиях заключаемых контрактов, информации, содержащейся в протоколах определения поставщиков (подрядчиков, исполнителей);</a:t>
            </a:r>
          </a:p>
          <a:p>
            <a:pPr marL="400050" indent="0">
              <a:buNone/>
            </a:pPr>
            <a:r>
              <a:rPr lang="ru-RU" sz="2000" dirty="0">
                <a:effectLst/>
                <a:latin typeface="Helvetica" pitchFamily="2" charset="0"/>
              </a:rPr>
              <a:t>д) в реестре контрактов, заключенных заказчиками, условиям контрактов.</a:t>
            </a:r>
          </a:p>
        </p:txBody>
      </p:sp>
    </p:spTree>
    <p:extLst>
      <p:ext uri="{BB962C8B-B14F-4D97-AF65-F5344CB8AC3E}">
        <p14:creationId xmlns:p14="http://schemas.microsoft.com/office/powerpoint/2010/main" val="40471304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11275"/>
          </a:xfrm>
        </p:spPr>
        <p:txBody>
          <a:bodyPr>
            <a:noAutofit/>
          </a:bodyPr>
          <a:lstStyle/>
          <a:p>
            <a:pPr algn="r"/>
            <a:r>
              <a:rPr lang="ru-RU" sz="4000" b="1" dirty="0">
                <a:latin typeface="Helvetica" pitchFamily="2" charset="0"/>
              </a:rPr>
              <a:t>Полномочия органов внутреннего финансового контроля</a:t>
            </a:r>
            <a:br>
              <a:rPr lang="ru-RU" sz="4000" dirty="0">
                <a:latin typeface="Helvetica" pitchFamily="2" charset="0"/>
              </a:rPr>
            </a:br>
            <a:r>
              <a:rPr lang="ru-RU" sz="1800" dirty="0">
                <a:latin typeface="Helvetica" pitchFamily="2" charset="0"/>
              </a:rPr>
              <a:t>(статья 99 Закона </a:t>
            </a:r>
            <a:r>
              <a:rPr lang="en" sz="1800" dirty="0">
                <a:latin typeface="Helvetica" pitchFamily="2" charset="0"/>
              </a:rPr>
              <a:t>Nº 44-</a:t>
            </a:r>
            <a:r>
              <a:rPr lang="ru-RU" sz="1800" dirty="0">
                <a:latin typeface="Helvetica" pitchFamily="2" charset="0"/>
              </a:rPr>
              <a:t>Ф3)</a:t>
            </a:r>
            <a:endParaRPr lang="ru-RU" sz="4000"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2041525"/>
            <a:ext cx="10212473" cy="4806778"/>
          </a:xfrm>
          <a:solidFill>
            <a:schemeClr val="bg1"/>
          </a:solidFill>
        </p:spPr>
        <p:txBody>
          <a:bodyPr>
            <a:noAutofit/>
          </a:bodyPr>
          <a:lstStyle/>
          <a:p>
            <a:pPr algn="l">
              <a:buFont typeface="Wingdings" pitchFamily="2" charset="2"/>
              <a:buChar char="ü"/>
            </a:pPr>
            <a:r>
              <a:rPr lang="ru-RU" sz="2400" i="0" u="none" strike="noStrike" dirty="0">
                <a:solidFill>
                  <a:srgbClr val="000000"/>
                </a:solidFill>
                <a:effectLst/>
                <a:latin typeface="Calibri" panose="020F0502020204030204" pitchFamily="34" charset="0"/>
                <a:cs typeface="Calibri" panose="020F0502020204030204" pitchFamily="34" charset="0"/>
              </a:rPr>
              <a:t>соблюдения правил нормирования в сфере закупок;</a:t>
            </a:r>
          </a:p>
          <a:p>
            <a:pPr algn="l">
              <a:buFont typeface="Wingdings" pitchFamily="2" charset="2"/>
              <a:buChar char="ü"/>
            </a:pPr>
            <a:r>
              <a:rPr lang="ru-RU" sz="2400" dirty="0">
                <a:latin typeface="Calibri" panose="020F0502020204030204" pitchFamily="34" charset="0"/>
                <a:cs typeface="Calibri" panose="020F0502020204030204" pitchFamily="34" charset="0"/>
              </a:rPr>
              <a:t>определения и обоснования начальной (максимальной) цены контракта, цены контракта, заключаемого с единственным поставщиком (подрядчиком, исполнителем), начальной цены единицы товара, работы, услуги, начальной суммы цен единиц товара, работы, услуги</a:t>
            </a:r>
          </a:p>
          <a:p>
            <a:pPr algn="l">
              <a:buFont typeface="Wingdings" pitchFamily="2" charset="2"/>
              <a:buChar char="ü"/>
            </a:pPr>
            <a:r>
              <a:rPr lang="ru-RU" sz="2400" dirty="0">
                <a:latin typeface="Calibri" panose="020F0502020204030204" pitchFamily="34" charset="0"/>
                <a:cs typeface="Calibri" panose="020F0502020204030204" pitchFamily="34" charset="0"/>
              </a:rPr>
              <a:t>соблюдения предусмотренных настоящим Федеральным законом требований к исполнению, изменению контракта, а также соблюдения условий контракта, в том числе в части соответствия поставленного товара, выполненной работы (ее результата) или оказанной услуги условиям контракта;</a:t>
            </a:r>
          </a:p>
          <a:p>
            <a:pPr algn="l">
              <a:buFont typeface="Wingdings" pitchFamily="2" charset="2"/>
              <a:buChar char="ü"/>
            </a:pPr>
            <a:r>
              <a:rPr lang="ru-RU" sz="2400" dirty="0">
                <a:latin typeface="Calibri" panose="020F0502020204030204" pitchFamily="34" charset="0"/>
                <a:cs typeface="Calibri" panose="020F0502020204030204" pitchFamily="34" charset="0"/>
              </a:rPr>
              <a:t>соответствия использования поставленного товара, выполненной работы (ее результата) или оказанной услуги целям осуществления закупки.</a:t>
            </a:r>
            <a:endParaRPr lang="ru-RU" sz="3600" dirty="0">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763436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25563"/>
          </a:xfrm>
        </p:spPr>
        <p:txBody>
          <a:bodyPr>
            <a:noAutofit/>
          </a:bodyPr>
          <a:lstStyle/>
          <a:p>
            <a:pPr algn="r"/>
            <a:r>
              <a:rPr lang="ru-RU" sz="5400" b="1" dirty="0">
                <a:latin typeface="Helvetica" pitchFamily="2" charset="0"/>
              </a:rPr>
              <a:t>Контроль заказчика</a:t>
            </a:r>
            <a:br>
              <a:rPr lang="ru-RU" sz="4000" dirty="0">
                <a:latin typeface="Helvetica" pitchFamily="2" charset="0"/>
              </a:rPr>
            </a:br>
            <a:r>
              <a:rPr lang="ru-RU" sz="2000" dirty="0">
                <a:latin typeface="Helvetica" pitchFamily="2" charset="0"/>
              </a:rPr>
              <a:t>(статья 101 Закона </a:t>
            </a:r>
            <a:r>
              <a:rPr lang="en" sz="2000" dirty="0">
                <a:latin typeface="Helvetica" pitchFamily="2" charset="0"/>
              </a:rPr>
              <a:t>Nº 44-</a:t>
            </a:r>
            <a:r>
              <a:rPr lang="ru-RU" sz="2000" dirty="0">
                <a:latin typeface="Helvetica" pitchFamily="2" charset="0"/>
              </a:rPr>
              <a:t>Ф3)</a:t>
            </a:r>
            <a:endParaRPr lang="ru-RU" sz="4000"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1915298"/>
            <a:ext cx="10212473" cy="4806778"/>
          </a:xfrm>
          <a:solidFill>
            <a:schemeClr val="bg1"/>
          </a:solidFill>
        </p:spPr>
        <p:txBody>
          <a:bodyPr>
            <a:noAutofit/>
          </a:bodyPr>
          <a:lstStyle/>
          <a:p>
            <a:pPr marL="0" indent="0">
              <a:buNone/>
            </a:pPr>
            <a:r>
              <a:rPr lang="ru-RU" dirty="0">
                <a:effectLst/>
                <a:latin typeface="Helvetica" pitchFamily="2" charset="0"/>
              </a:rPr>
              <a:t>Обязанности заказчика по контролю за :</a:t>
            </a:r>
          </a:p>
          <a:p>
            <a:pPr>
              <a:buFont typeface="+mj-lt"/>
              <a:buAutoNum type="arabicPeriod"/>
            </a:pPr>
            <a:r>
              <a:rPr lang="ru-RU" dirty="0">
                <a:effectLst/>
                <a:latin typeface="Helvetica" pitchFamily="2" charset="0"/>
              </a:rPr>
              <a:t>﻿﻿﻿исполнением поставщиком (подрядчиком, исполнителем) условий контракта в соответствии с законодательством РФ;</a:t>
            </a:r>
          </a:p>
          <a:p>
            <a:pPr>
              <a:buFont typeface="+mj-lt"/>
              <a:buAutoNum type="arabicPeriod"/>
            </a:pPr>
            <a:r>
              <a:rPr lang="ru-RU" dirty="0">
                <a:effectLst/>
                <a:latin typeface="Helvetica" pitchFamily="2" charset="0"/>
              </a:rPr>
              <a:t>﻿﻿﻿привлечением поставщиком (подрядчиком, исполнителем) к исполнению контракта субподрядчиков, соисполнителей из числа субъектов малого предпринимательства и социально ориентированных некоммерческих организаций</a:t>
            </a:r>
          </a:p>
          <a:p>
            <a:pPr marL="0" indent="0">
              <a:buNone/>
            </a:pPr>
            <a:endParaRPr lang="ru-RU" sz="2000" dirty="0">
              <a:effectLst/>
              <a:latin typeface=".AppleSystemUIFont"/>
            </a:endParaRPr>
          </a:p>
        </p:txBody>
      </p:sp>
    </p:spTree>
    <p:extLst>
      <p:ext uri="{BB962C8B-B14F-4D97-AF65-F5344CB8AC3E}">
        <p14:creationId xmlns:p14="http://schemas.microsoft.com/office/powerpoint/2010/main" val="5109858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25563"/>
          </a:xfrm>
        </p:spPr>
        <p:txBody>
          <a:bodyPr>
            <a:noAutofit/>
          </a:bodyPr>
          <a:lstStyle/>
          <a:p>
            <a:pPr algn="r"/>
            <a:r>
              <a:rPr lang="ru-RU" sz="5400" b="1" dirty="0">
                <a:latin typeface="Helvetica" pitchFamily="2" charset="0"/>
              </a:rPr>
              <a:t>Общественный контроль</a:t>
            </a:r>
            <a:br>
              <a:rPr lang="ru-RU" sz="4000" dirty="0">
                <a:latin typeface="Helvetica" pitchFamily="2" charset="0"/>
              </a:rPr>
            </a:br>
            <a:r>
              <a:rPr lang="ru-RU" sz="2000" dirty="0">
                <a:latin typeface="Helvetica" pitchFamily="2" charset="0"/>
              </a:rPr>
              <a:t>(статья 102 Закона </a:t>
            </a:r>
            <a:r>
              <a:rPr lang="en" sz="2000" dirty="0">
                <a:latin typeface="Helvetica" pitchFamily="2" charset="0"/>
              </a:rPr>
              <a:t>Nº 44-</a:t>
            </a:r>
            <a:r>
              <a:rPr lang="ru-RU" sz="2000" dirty="0">
                <a:latin typeface="Helvetica" pitchFamily="2" charset="0"/>
              </a:rPr>
              <a:t>Ф3)</a:t>
            </a:r>
            <a:endParaRPr lang="ru-RU" sz="4000"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1915298"/>
            <a:ext cx="10212473" cy="4806778"/>
          </a:xfrm>
          <a:solidFill>
            <a:schemeClr val="bg1"/>
          </a:solidFill>
        </p:spPr>
        <p:txBody>
          <a:bodyPr>
            <a:noAutofit/>
          </a:bodyPr>
          <a:lstStyle/>
          <a:p>
            <a:pPr marL="0" indent="0" algn="r">
              <a:buNone/>
            </a:pPr>
            <a:r>
              <a:rPr lang="ru-RU" sz="2000" b="1" dirty="0">
                <a:effectLst/>
                <a:latin typeface="Helvetica" pitchFamily="2" charset="0"/>
              </a:rPr>
              <a:t>Граждане, общественные объединения и объединения юр. лиц</a:t>
            </a:r>
          </a:p>
          <a:p>
            <a:r>
              <a:rPr lang="ru-RU" sz="2000" dirty="0">
                <a:effectLst/>
                <a:latin typeface="Helvetica" pitchFamily="2" charset="0"/>
              </a:rPr>
              <a:t>Полномочия общественного контроля</a:t>
            </a:r>
          </a:p>
          <a:p>
            <a:pPr>
              <a:buFont typeface="+mj-lt"/>
              <a:buAutoNum type="arabicPeriod"/>
            </a:pPr>
            <a:r>
              <a:rPr lang="ru-RU" sz="2000" dirty="0">
                <a:effectLst/>
                <a:latin typeface="Helvetica" pitchFamily="2" charset="0"/>
              </a:rPr>
              <a:t>﻿﻿﻿готовить предложения по совершенствованию законодательства</a:t>
            </a:r>
            <a:br>
              <a:rPr lang="ru-RU" sz="2000" dirty="0">
                <a:effectLst/>
                <a:latin typeface="Helvetica" pitchFamily="2" charset="0"/>
              </a:rPr>
            </a:br>
            <a:r>
              <a:rPr lang="ru-RU" sz="2000" dirty="0">
                <a:effectLst/>
                <a:latin typeface="Helvetica" pitchFamily="2" charset="0"/>
              </a:rPr>
              <a:t>Российской Федерации в сфере закупок;</a:t>
            </a:r>
          </a:p>
          <a:p>
            <a:pPr>
              <a:buFont typeface="+mj-lt"/>
              <a:buAutoNum type="arabicPeriod"/>
            </a:pPr>
            <a:r>
              <a:rPr lang="ru-RU" sz="2000" dirty="0">
                <a:effectLst/>
                <a:latin typeface="Helvetica" pitchFamily="2" charset="0"/>
              </a:rPr>
              <a:t>﻿﻿﻿направлять заказчикам запросы о предоставлении информации о закупке;</a:t>
            </a:r>
          </a:p>
          <a:p>
            <a:pPr>
              <a:buFont typeface="+mj-lt"/>
              <a:buAutoNum type="arabicPeriod"/>
            </a:pPr>
            <a:r>
              <a:rPr lang="ru-RU" sz="2000" dirty="0">
                <a:effectLst/>
                <a:latin typeface="Helvetica" pitchFamily="2" charset="0"/>
              </a:rPr>
              <a:t>﻿﻿﻿осуществлять независимый мониторинг закупок и оценку эффективности закупок;</a:t>
            </a:r>
          </a:p>
          <a:p>
            <a:pPr>
              <a:buFont typeface="+mj-lt"/>
              <a:buAutoNum type="arabicPeriod"/>
            </a:pPr>
            <a:r>
              <a:rPr lang="ru-RU" sz="2000" dirty="0">
                <a:effectLst/>
                <a:latin typeface="Helvetica" pitchFamily="2" charset="0"/>
              </a:rPr>
              <a:t>﻿﻿﻿Обращаться от своего имени в уполномоченные органы с заявлением о проведении мероприятий по контролю ;</a:t>
            </a:r>
          </a:p>
          <a:p>
            <a:pPr>
              <a:buFont typeface="+mj-lt"/>
              <a:buAutoNum type="arabicPeriod"/>
            </a:pPr>
            <a:r>
              <a:rPr lang="ru-RU" sz="2000" dirty="0">
                <a:effectLst/>
                <a:latin typeface="Helvetica" pitchFamily="2" charset="0"/>
              </a:rPr>
              <a:t>﻿﻿﻿обращаться от своего имени в правоохранительные органы (при наличии признаков состава преступления);</a:t>
            </a:r>
          </a:p>
          <a:p>
            <a:pPr>
              <a:buFont typeface="+mj-lt"/>
              <a:buAutoNum type="arabicPeriod"/>
            </a:pPr>
            <a:r>
              <a:rPr lang="ru-RU" sz="2000" dirty="0">
                <a:effectLst/>
                <a:latin typeface="Helvetica" pitchFamily="2" charset="0"/>
              </a:rPr>
              <a:t>﻿﻿﻿обращаться в суд в защиту нарушенных или оспариваемых прав и законных интересов группы лиц в соответствии с законодательством</a:t>
            </a:r>
            <a:br>
              <a:rPr lang="ru-RU" sz="2000" dirty="0">
                <a:effectLst/>
                <a:latin typeface="Helvetica" pitchFamily="2" charset="0"/>
              </a:rPr>
            </a:br>
            <a:r>
              <a:rPr lang="ru-RU" sz="2000" dirty="0">
                <a:effectLst/>
                <a:latin typeface="Helvetica" pitchFamily="2" charset="0"/>
              </a:rPr>
              <a:t>Российской Федерации.</a:t>
            </a:r>
          </a:p>
        </p:txBody>
      </p:sp>
    </p:spTree>
    <p:extLst>
      <p:ext uri="{BB962C8B-B14F-4D97-AF65-F5344CB8AC3E}">
        <p14:creationId xmlns:p14="http://schemas.microsoft.com/office/powerpoint/2010/main" val="39778921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100013" y="365125"/>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25563"/>
          </a:xfrm>
        </p:spPr>
        <p:txBody>
          <a:bodyPr>
            <a:noAutofit/>
          </a:bodyPr>
          <a:lstStyle/>
          <a:p>
            <a:pPr algn="r"/>
            <a:r>
              <a:rPr lang="ru-RU" sz="5400" b="1" dirty="0">
                <a:latin typeface="Helvetica" pitchFamily="2" charset="0"/>
              </a:rPr>
              <a:t>Мониторинг закупок</a:t>
            </a:r>
            <a:br>
              <a:rPr lang="ru-RU" sz="4000" dirty="0">
                <a:latin typeface="Helvetica" pitchFamily="2" charset="0"/>
              </a:rPr>
            </a:br>
            <a:r>
              <a:rPr lang="ru-RU" sz="2000" dirty="0">
                <a:latin typeface="Helvetica" pitchFamily="2" charset="0"/>
              </a:rPr>
              <a:t>(ст.97)</a:t>
            </a:r>
            <a:endParaRPr lang="ru-RU" sz="4000" dirty="0">
              <a:effectLst/>
              <a:latin typeface=".AppleSystemUIFont"/>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1254596" y="1915298"/>
            <a:ext cx="10212473" cy="4806778"/>
          </a:xfrm>
          <a:solidFill>
            <a:schemeClr val="bg1"/>
          </a:solidFill>
        </p:spPr>
        <p:txBody>
          <a:bodyPr>
            <a:noAutofit/>
          </a:bodyPr>
          <a:lstStyle/>
          <a:p>
            <a:pPr>
              <a:buFont typeface="Wingdings" pitchFamily="2" charset="2"/>
              <a:buChar char="ü"/>
            </a:pPr>
            <a:r>
              <a:rPr lang="ru-RU" sz="4000" b="1" dirty="0">
                <a:effectLst/>
                <a:latin typeface="Helvetica" pitchFamily="2" charset="0"/>
              </a:rPr>
              <a:t>﻿﻿</a:t>
            </a:r>
            <a:r>
              <a:rPr lang="ru-RU" b="1" i="0" u="none" strike="noStrike" dirty="0">
                <a:solidFill>
                  <a:srgbClr val="000000"/>
                </a:solidFill>
                <a:effectLst/>
                <a:latin typeface="Times New Roman" panose="02020603050405020304" pitchFamily="18" charset="0"/>
              </a:rPr>
              <a:t> это система наблюдений в сфере закупок, осуществляемых на постоянной основе посредством сбора, обобщения, систематизации и оценки информации об осуществлении закупок, в том числе реализации планов-графиков </a:t>
            </a:r>
          </a:p>
          <a:p>
            <a:pPr>
              <a:buFont typeface="Wingdings" pitchFamily="2" charset="2"/>
              <a:buChar char="ü"/>
            </a:pPr>
            <a:r>
              <a:rPr lang="ru-RU" sz="2400" dirty="0">
                <a:effectLst/>
                <a:latin typeface="Helvetica" pitchFamily="2" charset="0"/>
              </a:rPr>
              <a:t>﻿﻿Результаты мониторинга закупок по итогам каждого года оформляются в виде сводного аналитического отчета.</a:t>
            </a:r>
          </a:p>
          <a:p>
            <a:pPr>
              <a:buFont typeface="Wingdings" pitchFamily="2" charset="2"/>
              <a:buChar char="ü"/>
            </a:pPr>
            <a:r>
              <a:rPr lang="ru-RU" sz="2400" dirty="0">
                <a:effectLst/>
                <a:latin typeface="Helvetica" pitchFamily="2" charset="0"/>
              </a:rPr>
              <a:t>﻿﻿Мониторинг закупок обеспечивается федеральным органом исполнительной власти по регулированию контрактной системы в сфере закупок, органом исполнительной власти субъекта Российской Федерации по регулированию контрактной системы в сфере закупок, местной администрацией.</a:t>
            </a:r>
          </a:p>
        </p:txBody>
      </p:sp>
    </p:spTree>
    <p:extLst>
      <p:ext uri="{BB962C8B-B14F-4D97-AF65-F5344CB8AC3E}">
        <p14:creationId xmlns:p14="http://schemas.microsoft.com/office/powerpoint/2010/main" val="36313050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0E52C67-B10F-A633-1BBB-F293D6C42DE6}"/>
              </a:ext>
            </a:extLst>
          </p:cNvPr>
          <p:cNvSpPr>
            <a:spLocks noGrp="1"/>
          </p:cNvSpPr>
          <p:nvPr>
            <p:ph type="ctrTitle"/>
          </p:nvPr>
        </p:nvSpPr>
        <p:spPr>
          <a:xfrm>
            <a:off x="4930345" y="294483"/>
            <a:ext cx="6738551" cy="4079810"/>
          </a:xfrm>
        </p:spPr>
        <p:txBody>
          <a:bodyPr>
            <a:noAutofit/>
          </a:bodyPr>
          <a:lstStyle/>
          <a:p>
            <a:r>
              <a:rPr lang="ru-RU" sz="3200" b="1" dirty="0">
                <a:effectLst/>
                <a:latin typeface="Times New Roman" panose="02020603050405020304" pitchFamily="18" charset="0"/>
              </a:rPr>
              <a:t>Ответственность за коррупционные нарушения. </a:t>
            </a:r>
            <a:br>
              <a:rPr lang="ru-RU" sz="3200" b="1" dirty="0">
                <a:effectLst/>
                <a:latin typeface="Times New Roman" panose="02020603050405020304" pitchFamily="18" charset="0"/>
              </a:rPr>
            </a:br>
            <a:br>
              <a:rPr lang="ru-RU" sz="1600" b="1" dirty="0">
                <a:effectLst/>
                <a:latin typeface="Times New Roman" panose="02020603050405020304" pitchFamily="18" charset="0"/>
              </a:rPr>
            </a:br>
            <a:r>
              <a:rPr lang="ru-RU" sz="3200" b="1" dirty="0">
                <a:effectLst/>
                <a:latin typeface="Times New Roman" panose="02020603050405020304" pitchFamily="18" charset="0"/>
              </a:rPr>
              <a:t>Методические рекомендации руководителям образовательных организаций как заказчикам при    осуществлении государственных (муниципальных) закупок</a:t>
            </a:r>
            <a:endParaRPr lang="ru-RU" sz="4800" b="1" dirty="0">
              <a:effectLst/>
            </a:endParaRPr>
          </a:p>
        </p:txBody>
      </p:sp>
      <p:sp>
        <p:nvSpPr>
          <p:cNvPr id="3" name="Подзаголовок 2">
            <a:extLst>
              <a:ext uri="{FF2B5EF4-FFF2-40B4-BE49-F238E27FC236}">
                <a16:creationId xmlns:a16="http://schemas.microsoft.com/office/drawing/2014/main" id="{EB1D3B24-4E73-4FD1-DA5D-17195A447BB5}"/>
              </a:ext>
            </a:extLst>
          </p:cNvPr>
          <p:cNvSpPr>
            <a:spLocks noGrp="1"/>
          </p:cNvSpPr>
          <p:nvPr>
            <p:ph type="subTitle" idx="1"/>
          </p:nvPr>
        </p:nvSpPr>
        <p:spPr>
          <a:xfrm>
            <a:off x="5029200" y="4907756"/>
            <a:ext cx="6194854" cy="1655762"/>
          </a:xfrm>
        </p:spPr>
        <p:txBody>
          <a:bodyPr/>
          <a:lstStyle/>
          <a:p>
            <a:pPr algn="l"/>
            <a:r>
              <a:rPr lang="ru-RU" b="1" dirty="0"/>
              <a:t>Заира Мусалова</a:t>
            </a:r>
          </a:p>
          <a:p>
            <a:pPr algn="l"/>
            <a:r>
              <a:rPr lang="ru-RU" dirty="0"/>
              <a:t>К.ю.н., доцент кафедры конституционного и муниципального права ДГУ</a:t>
            </a:r>
          </a:p>
        </p:txBody>
      </p:sp>
      <p:pic>
        <p:nvPicPr>
          <p:cNvPr id="4" name="Рисунок 3">
            <a:extLst>
              <a:ext uri="{FF2B5EF4-FFF2-40B4-BE49-F238E27FC236}">
                <a16:creationId xmlns:a16="http://schemas.microsoft.com/office/drawing/2014/main" id="{9101D749-056D-85A8-6DEA-08AC1F52E572}"/>
              </a:ext>
            </a:extLst>
          </p:cNvPr>
          <p:cNvPicPr>
            <a:picLocks noChangeAspect="1"/>
          </p:cNvPicPr>
          <p:nvPr/>
        </p:nvPicPr>
        <p:blipFill>
          <a:blip r:embed="rId2"/>
          <a:stretch>
            <a:fillRect/>
          </a:stretch>
        </p:blipFill>
        <p:spPr>
          <a:xfrm>
            <a:off x="0" y="0"/>
            <a:ext cx="4238368" cy="6847574"/>
          </a:xfrm>
          <a:prstGeom prst="rect">
            <a:avLst/>
          </a:prstGeom>
        </p:spPr>
      </p:pic>
    </p:spTree>
    <p:extLst>
      <p:ext uri="{BB962C8B-B14F-4D97-AF65-F5344CB8AC3E}">
        <p14:creationId xmlns:p14="http://schemas.microsoft.com/office/powerpoint/2010/main" val="34126247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FD5AB540-6135-AECE-2933-98B0962A99CD}"/>
              </a:ext>
            </a:extLst>
          </p:cNvPr>
          <p:cNvPicPr>
            <a:picLocks noChangeAspect="1"/>
          </p:cNvPicPr>
          <p:nvPr/>
        </p:nvPicPr>
        <p:blipFill>
          <a:blip r:embed="rId2"/>
          <a:stretch>
            <a:fillRect/>
          </a:stretch>
        </p:blipFill>
        <p:spPr>
          <a:xfrm>
            <a:off x="0" y="1"/>
            <a:ext cx="3251200" cy="6858000"/>
          </a:xfrm>
          <a:prstGeom prst="rect">
            <a:avLst/>
          </a:prstGeom>
        </p:spPr>
      </p:pic>
      <p:sp>
        <p:nvSpPr>
          <p:cNvPr id="2" name="Заголовок 1">
            <a:extLst>
              <a:ext uri="{FF2B5EF4-FFF2-40B4-BE49-F238E27FC236}">
                <a16:creationId xmlns:a16="http://schemas.microsoft.com/office/drawing/2014/main" id="{E1E83790-8FA6-523D-D376-97ABFE137D48}"/>
              </a:ext>
            </a:extLst>
          </p:cNvPr>
          <p:cNvSpPr>
            <a:spLocks noGrp="1"/>
          </p:cNvSpPr>
          <p:nvPr>
            <p:ph type="title"/>
          </p:nvPr>
        </p:nvSpPr>
        <p:spPr>
          <a:xfrm>
            <a:off x="3526970" y="365125"/>
            <a:ext cx="7826829" cy="941159"/>
          </a:xfrm>
          <a:solidFill>
            <a:schemeClr val="bg1"/>
          </a:solidFill>
        </p:spPr>
        <p:txBody>
          <a:bodyPr>
            <a:normAutofit/>
          </a:bodyPr>
          <a:lstStyle/>
          <a:p>
            <a:pPr algn="r"/>
            <a:r>
              <a:rPr lang="ru-RU" b="1" dirty="0">
                <a:latin typeface="Calibri" panose="020F0502020204030204" pitchFamily="34" charset="0"/>
                <a:cs typeface="Calibri" panose="020F0502020204030204" pitchFamily="34" charset="0"/>
              </a:rPr>
              <a:t>Рекомендации</a:t>
            </a:r>
          </a:p>
        </p:txBody>
      </p:sp>
      <p:pic>
        <p:nvPicPr>
          <p:cNvPr id="3" name="Объект 2">
            <a:extLst>
              <a:ext uri="{FF2B5EF4-FFF2-40B4-BE49-F238E27FC236}">
                <a16:creationId xmlns:a16="http://schemas.microsoft.com/office/drawing/2014/main" id="{06425767-2FC7-E811-FD87-5C34E43A605D}"/>
              </a:ext>
            </a:extLst>
          </p:cNvPr>
          <p:cNvPicPr>
            <a:picLocks noGrp="1" noChangeAspect="1"/>
          </p:cNvPicPr>
          <p:nvPr>
            <p:ph idx="1"/>
          </p:nvPr>
        </p:nvPicPr>
        <p:blipFill>
          <a:blip r:embed="rId3"/>
          <a:stretch>
            <a:fillRect/>
          </a:stretch>
        </p:blipFill>
        <p:spPr>
          <a:xfrm>
            <a:off x="141496" y="1306284"/>
            <a:ext cx="11909008" cy="5485504"/>
          </a:xfrm>
          <a:prstGeom prst="rect">
            <a:avLst/>
          </a:prstGeom>
        </p:spPr>
      </p:pic>
    </p:spTree>
    <p:extLst>
      <p:ext uri="{BB962C8B-B14F-4D97-AF65-F5344CB8AC3E}">
        <p14:creationId xmlns:p14="http://schemas.microsoft.com/office/powerpoint/2010/main" val="331336828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818DCEF-8816-B89A-E2FD-6FF99CAEDF21}"/>
              </a:ext>
            </a:extLst>
          </p:cNvPr>
          <p:cNvSpPr>
            <a:spLocks noGrp="1"/>
          </p:cNvSpPr>
          <p:nvPr>
            <p:ph type="title"/>
          </p:nvPr>
        </p:nvSpPr>
        <p:spPr/>
        <p:txBody>
          <a:bodyPr/>
          <a:lstStyle/>
          <a:p>
            <a:endParaRPr lang="ru-RU"/>
          </a:p>
        </p:txBody>
      </p:sp>
      <p:pic>
        <p:nvPicPr>
          <p:cNvPr id="4" name="Рисунок 3">
            <a:extLst>
              <a:ext uri="{FF2B5EF4-FFF2-40B4-BE49-F238E27FC236}">
                <a16:creationId xmlns:a16="http://schemas.microsoft.com/office/drawing/2014/main" id="{3C7F331F-5BFF-2296-D07A-BDF05109957F}"/>
              </a:ext>
            </a:extLst>
          </p:cNvPr>
          <p:cNvPicPr>
            <a:picLocks noChangeAspect="1"/>
          </p:cNvPicPr>
          <p:nvPr/>
        </p:nvPicPr>
        <p:blipFill>
          <a:blip r:embed="rId2"/>
          <a:stretch>
            <a:fillRect/>
          </a:stretch>
        </p:blipFill>
        <p:spPr>
          <a:xfrm>
            <a:off x="-1" y="-15876"/>
            <a:ext cx="11934701" cy="6304520"/>
          </a:xfrm>
          <a:prstGeom prst="rect">
            <a:avLst/>
          </a:prstGeom>
        </p:spPr>
      </p:pic>
      <p:sp>
        <p:nvSpPr>
          <p:cNvPr id="3" name="Объект 2">
            <a:extLst>
              <a:ext uri="{FF2B5EF4-FFF2-40B4-BE49-F238E27FC236}">
                <a16:creationId xmlns:a16="http://schemas.microsoft.com/office/drawing/2014/main" id="{0BFE2D2B-1E9B-BF88-2C2E-83CE23C1A9D6}"/>
              </a:ext>
            </a:extLst>
          </p:cNvPr>
          <p:cNvSpPr>
            <a:spLocks noGrp="1"/>
          </p:cNvSpPr>
          <p:nvPr>
            <p:ph idx="1"/>
          </p:nvPr>
        </p:nvSpPr>
        <p:spPr>
          <a:xfrm>
            <a:off x="838200" y="6019800"/>
            <a:ext cx="10882745" cy="552018"/>
          </a:xfrm>
        </p:spPr>
        <p:txBody>
          <a:bodyPr/>
          <a:lstStyle/>
          <a:p>
            <a:r>
              <a:rPr lang="en" dirty="0"/>
              <a:t>https://</a:t>
            </a:r>
            <a:r>
              <a:rPr lang="en" dirty="0" err="1"/>
              <a:t>mintrud.gov.ru</a:t>
            </a:r>
            <a:r>
              <a:rPr lang="en" dirty="0"/>
              <a:t>/ministry/</a:t>
            </a:r>
            <a:r>
              <a:rPr lang="en" dirty="0" err="1"/>
              <a:t>programms</a:t>
            </a:r>
            <a:r>
              <a:rPr lang="en" dirty="0"/>
              <a:t>/anticorruption/9/19</a:t>
            </a:r>
            <a:endParaRPr lang="ru-RU" dirty="0"/>
          </a:p>
        </p:txBody>
      </p:sp>
    </p:spTree>
    <p:extLst>
      <p:ext uri="{BB962C8B-B14F-4D97-AF65-F5344CB8AC3E}">
        <p14:creationId xmlns:p14="http://schemas.microsoft.com/office/powerpoint/2010/main" val="14314639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2670629" y="379640"/>
            <a:ext cx="8915400" cy="1325563"/>
          </a:xfrm>
        </p:spPr>
        <p:txBody>
          <a:bodyPr/>
          <a:lstStyle/>
          <a:p>
            <a:pPr algn="ctr"/>
            <a:r>
              <a:rPr lang="ru-RU" b="1" dirty="0">
                <a:latin typeface="Calibri" panose="020F0502020204030204" pitchFamily="34" charset="0"/>
                <a:cs typeface="Calibri" panose="020F0502020204030204" pitchFamily="34" charset="0"/>
              </a:rPr>
              <a:t>ВЫЯВЛЕНИЕ КОНФЛИКТА ИНТЕРЕСОВ</a:t>
            </a:r>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pic>
        <p:nvPicPr>
          <p:cNvPr id="4" name="Объект 3">
            <a:extLst>
              <a:ext uri="{FF2B5EF4-FFF2-40B4-BE49-F238E27FC236}">
                <a16:creationId xmlns:a16="http://schemas.microsoft.com/office/drawing/2014/main" id="{F49375EF-A2E0-6E60-E63C-343D28BD8275}"/>
              </a:ext>
            </a:extLst>
          </p:cNvPr>
          <p:cNvPicPr>
            <a:picLocks noGrp="1" noChangeAspect="1"/>
          </p:cNvPicPr>
          <p:nvPr>
            <p:ph idx="1"/>
          </p:nvPr>
        </p:nvPicPr>
        <p:blipFill>
          <a:blip r:embed="rId3"/>
          <a:stretch>
            <a:fillRect/>
          </a:stretch>
        </p:blipFill>
        <p:spPr>
          <a:xfrm>
            <a:off x="0" y="1909575"/>
            <a:ext cx="12199916" cy="4051837"/>
          </a:xfrm>
          <a:prstGeom prst="rect">
            <a:avLst/>
          </a:prstGeom>
        </p:spPr>
      </p:pic>
    </p:spTree>
    <p:extLst>
      <p:ext uri="{BB962C8B-B14F-4D97-AF65-F5344CB8AC3E}">
        <p14:creationId xmlns:p14="http://schemas.microsoft.com/office/powerpoint/2010/main" val="11094847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0"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25563"/>
          </a:xfrm>
        </p:spPr>
        <p:txBody>
          <a:bodyPr/>
          <a:lstStyle/>
          <a:p>
            <a:pPr algn="r"/>
            <a:r>
              <a:rPr lang="ru-RU" b="1" dirty="0">
                <a:solidFill>
                  <a:srgbClr val="000000"/>
                </a:solidFill>
                <a:latin typeface="Helvetica" pitchFamily="2" charset="0"/>
              </a:rPr>
              <a:t>Признаки лояльного исполнителя</a:t>
            </a:r>
            <a:endParaRPr lang="ru-RU" b="1" dirty="0">
              <a:latin typeface="Calibri" panose="020F0502020204030204" pitchFamily="34" charset="0"/>
              <a:cs typeface="Calibri" panose="020F0502020204030204" pitchFamily="34" charset="0"/>
            </a:endParaRP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838200" y="1690688"/>
            <a:ext cx="10515600" cy="4802187"/>
          </a:xfrm>
          <a:solidFill>
            <a:schemeClr val="bg1"/>
          </a:solidFill>
        </p:spPr>
        <p:txBody>
          <a:bodyPr>
            <a:normAutofit fontScale="92500" lnSpcReduction="20000"/>
          </a:bodyPr>
          <a:lstStyle/>
          <a:p>
            <a:pPr marL="0" indent="0">
              <a:buNone/>
            </a:pPr>
            <a:r>
              <a:rPr lang="ru-RU" sz="2000" b="1" dirty="0">
                <a:solidFill>
                  <a:srgbClr val="000000"/>
                </a:solidFill>
                <a:effectLst/>
                <a:latin typeface="Times New Roman" panose="02020603050405020304" pitchFamily="18" charset="0"/>
              </a:rPr>
              <a:t>Лояльного исполнителя можно обнаружить и по некоторым особенностям поведения в ходе закупок.</a:t>
            </a:r>
          </a:p>
          <a:p>
            <a:pPr marL="457200" indent="-457200">
              <a:buFont typeface="+mj-lt"/>
              <a:buAutoNum type="arabicPeriod"/>
            </a:pPr>
            <a:r>
              <a:rPr lang="ru-RU" sz="2000" dirty="0">
                <a:solidFill>
                  <a:srgbClr val="000000"/>
                </a:solidFill>
                <a:effectLst/>
                <a:latin typeface="Times New Roman" panose="02020603050405020304" pitchFamily="18" charset="0"/>
              </a:rPr>
              <a:t>Организация побеждает (является единственным поставщиком) исключительно или почти исключительно у одного Заказчика;</a:t>
            </a:r>
          </a:p>
          <a:p>
            <a:pPr marL="457200" indent="-457200">
              <a:buFont typeface="+mj-lt"/>
              <a:buAutoNum type="arabicPeriod"/>
            </a:pPr>
            <a:r>
              <a:rPr lang="ru-RU" sz="2000" dirty="0">
                <a:solidFill>
                  <a:srgbClr val="000000"/>
                </a:solidFill>
                <a:effectLst/>
                <a:latin typeface="Times New Roman" panose="02020603050405020304" pitchFamily="18" charset="0"/>
              </a:rPr>
              <a:t>У организации очень большая доля успешного участия в конкурсных процедурах определенного Заказчика (побеждает во всех или в большинстве закупок, в которых участвует);</a:t>
            </a:r>
          </a:p>
          <a:p>
            <a:pPr marL="457200" indent="-457200">
              <a:buFont typeface="+mj-lt"/>
              <a:buAutoNum type="arabicPeriod"/>
            </a:pPr>
            <a:r>
              <a:rPr lang="ru-RU" sz="2000" dirty="0">
                <a:solidFill>
                  <a:srgbClr val="000000"/>
                </a:solidFill>
                <a:effectLst/>
                <a:latin typeface="Times New Roman" panose="02020603050405020304" pitchFamily="18" charset="0"/>
              </a:rPr>
              <a:t>Организация, выбранная в качестве единственного поставщика (или – в меньшей степени – организация-победитель конкурсных процедур), не участвовала в закупках или не становилась / крайне редко становилась победителем конкурсных процедур.</a:t>
            </a:r>
          </a:p>
          <a:p>
            <a:pPr marL="457200" indent="-457200">
              <a:buFont typeface="+mj-lt"/>
              <a:buAutoNum type="arabicPeriod"/>
            </a:pPr>
            <a:r>
              <a:rPr lang="ru-RU" sz="2000" dirty="0">
                <a:solidFill>
                  <a:srgbClr val="000000"/>
                </a:solidFill>
                <a:effectLst/>
                <a:latin typeface="Times New Roman" panose="02020603050405020304" pitchFamily="18" charset="0"/>
              </a:rPr>
              <a:t>Смена победителя: на закупках определенных ТРУ у определенного Заказчика существовала устойчивая группа участников/исполнителей, потом появляется новая организация, которая начинает постоянно / регулярно становиться победителем (особенно, если новая организация-победитель недавно создана / ранее не побеждала в конкурсных процедурах / не была единственным поставщиком, ранее не участвовала / не побеждала в конкурсных процедурах на закупку аналогичных ТРУ)</a:t>
            </a:r>
          </a:p>
          <a:p>
            <a:pPr marL="457200" indent="-457200">
              <a:buFont typeface="+mj-lt"/>
              <a:buAutoNum type="arabicPeriod"/>
            </a:pPr>
            <a:r>
              <a:rPr lang="ru-RU" sz="2000" dirty="0">
                <a:solidFill>
                  <a:srgbClr val="000000"/>
                </a:solidFill>
                <a:effectLst/>
                <a:latin typeface="Times New Roman" panose="02020603050405020304" pitchFamily="18" charset="0"/>
              </a:rPr>
              <a:t>Организация поставляет для определенного заказчика разнообразные (особенно не родственные) ТРУ, или как вариант - сначала побеждает на закупках одних ТРУ, а потом начинает побеждать на закупках иных (особенно не родственных) ТРУ</a:t>
            </a:r>
          </a:p>
          <a:p>
            <a:pPr marL="0" indent="0">
              <a:buNone/>
            </a:pPr>
            <a:endParaRPr lang="ru-RU" sz="3200" i="0" u="none" strike="noStrike" dirty="0">
              <a:solidFill>
                <a:srgbClr val="444444"/>
              </a:solidFill>
              <a:effectLst/>
              <a:latin typeface="Arial" panose="020B0604020202020204" pitchFamily="34" charset="0"/>
            </a:endParaRPr>
          </a:p>
        </p:txBody>
      </p:sp>
    </p:spTree>
    <p:extLst>
      <p:ext uri="{BB962C8B-B14F-4D97-AF65-F5344CB8AC3E}">
        <p14:creationId xmlns:p14="http://schemas.microsoft.com/office/powerpoint/2010/main" val="35767190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2670629" y="379640"/>
            <a:ext cx="8915400" cy="1325563"/>
          </a:xfrm>
        </p:spPr>
        <p:txBody>
          <a:bodyPr/>
          <a:lstStyle/>
          <a:p>
            <a:pPr algn="ctr"/>
            <a:r>
              <a:rPr lang="ru-RU" b="1" dirty="0">
                <a:latin typeface="Calibri" panose="020F0502020204030204" pitchFamily="34" charset="0"/>
                <a:cs typeface="Calibri" panose="020F0502020204030204" pitchFamily="34" charset="0"/>
              </a:rPr>
              <a:t>ВЫЯВЛЕНИЕ КОНФЛИКТА ИНТЕРЕСОВ</a:t>
            </a:r>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sp>
        <p:nvSpPr>
          <p:cNvPr id="6" name="Объект 5">
            <a:extLst>
              <a:ext uri="{FF2B5EF4-FFF2-40B4-BE49-F238E27FC236}">
                <a16:creationId xmlns:a16="http://schemas.microsoft.com/office/drawing/2014/main" id="{0A19F685-F37F-0B56-A383-642166E0381A}"/>
              </a:ext>
            </a:extLst>
          </p:cNvPr>
          <p:cNvSpPr>
            <a:spLocks noGrp="1"/>
          </p:cNvSpPr>
          <p:nvPr>
            <p:ph idx="1"/>
          </p:nvPr>
        </p:nvSpPr>
        <p:spPr>
          <a:xfrm>
            <a:off x="2438400" y="1825625"/>
            <a:ext cx="9484426" cy="4800806"/>
          </a:xfrm>
        </p:spPr>
        <p:txBody>
          <a:bodyPr>
            <a:normAutofit fontScale="92500" lnSpcReduction="10000"/>
          </a:bodyPr>
          <a:lstStyle/>
          <a:p>
            <a:pPr marL="0" indent="0">
              <a:buNone/>
            </a:pPr>
            <a:r>
              <a:rPr lang="ru-RU" sz="2000" dirty="0">
                <a:solidFill>
                  <a:srgbClr val="000000"/>
                </a:solidFill>
                <a:effectLst/>
                <a:latin typeface="Times New Roman" panose="02020603050405020304" pitchFamily="18" charset="0"/>
              </a:rPr>
              <a:t>Для противодействия коррупции в закупках полезно выявление не только связи заказчика с участником, но и связей участников друг с другом. В числе прочего это необходимо для обнаружения лояльного пула.</a:t>
            </a:r>
          </a:p>
          <a:p>
            <a:pPr marL="0" indent="0">
              <a:buNone/>
            </a:pPr>
            <a:r>
              <a:rPr lang="ru-RU" sz="2000" b="1" dirty="0">
                <a:solidFill>
                  <a:srgbClr val="000000"/>
                </a:solidFill>
                <a:effectLst/>
                <a:latin typeface="Times New Roman" panose="02020603050405020304" pitchFamily="18" charset="0"/>
              </a:rPr>
              <a:t>Отдельные основные признаки</a:t>
            </a:r>
            <a:endParaRPr lang="ru-RU" sz="2000" dirty="0">
              <a:solidFill>
                <a:srgbClr val="000000"/>
              </a:solidFill>
              <a:effectLst/>
              <a:latin typeface="Times New Roman" panose="02020603050405020304" pitchFamily="18" charset="0"/>
            </a:endParaRPr>
          </a:p>
          <a:p>
            <a:pPr marL="363538" indent="0">
              <a:buNone/>
            </a:pPr>
            <a:r>
              <a:rPr lang="ru-RU" sz="2000" dirty="0">
                <a:solidFill>
                  <a:srgbClr val="000000"/>
                </a:solidFill>
                <a:effectLst/>
                <a:latin typeface="Times New Roman" panose="02020603050405020304" pitchFamily="18" charset="0"/>
              </a:rPr>
              <a:t>1. Один участник является контролирующим лицом или подконтрольным лицом другого;</a:t>
            </a:r>
          </a:p>
          <a:p>
            <a:pPr marL="363538" indent="0">
              <a:buNone/>
            </a:pPr>
            <a:r>
              <a:rPr lang="ru-RU" sz="2000" dirty="0">
                <a:solidFill>
                  <a:srgbClr val="000000"/>
                </a:solidFill>
                <a:effectLst/>
                <a:latin typeface="Times New Roman" panose="02020603050405020304" pitchFamily="18" charset="0"/>
              </a:rPr>
              <a:t>2. У участников совпадают или </a:t>
            </a:r>
            <a:r>
              <a:rPr lang="ru-RU" sz="2000" i="1" dirty="0">
                <a:solidFill>
                  <a:srgbClr val="000000"/>
                </a:solidFill>
                <a:effectLst/>
                <a:latin typeface="Times New Roman" panose="02020603050405020304" pitchFamily="18" charset="0"/>
              </a:rPr>
              <a:t>пересекаются</a:t>
            </a:r>
            <a:r>
              <a:rPr lang="ru-RU" sz="2000" dirty="0">
                <a:solidFill>
                  <a:srgbClr val="000000"/>
                </a:solidFill>
                <a:effectLst/>
                <a:latin typeface="Times New Roman" panose="02020603050405020304" pitchFamily="18" charset="0"/>
              </a:rPr>
              <a:t> бенефициарный владелец, собственник (собственники), учредитель, единоличный исполнительный орган (в том числе бывшие)</a:t>
            </a:r>
          </a:p>
          <a:p>
            <a:pPr marL="363538" indent="0">
              <a:buNone/>
            </a:pPr>
            <a:r>
              <a:rPr lang="ru-RU" sz="2000" dirty="0">
                <a:solidFill>
                  <a:srgbClr val="000000"/>
                </a:solidFill>
                <a:effectLst/>
                <a:latin typeface="Times New Roman" panose="02020603050405020304" pitchFamily="18" charset="0"/>
              </a:rPr>
              <a:t>3. Бенефициарным владельцем, собственником, учредителем, единоличным исполнительным органом одного участника является родственник бенефициарного владельца, собственника, учредителя, единоличного исполнительного органа другого участника.</a:t>
            </a:r>
          </a:p>
          <a:p>
            <a:pPr marL="0" indent="0">
              <a:buNone/>
            </a:pPr>
            <a:r>
              <a:rPr lang="ru-RU" sz="2000" b="1" dirty="0">
                <a:solidFill>
                  <a:srgbClr val="000000"/>
                </a:solidFill>
                <a:effectLst/>
                <a:latin typeface="Times New Roman" panose="02020603050405020304" pitchFamily="18" charset="0"/>
              </a:rPr>
              <a:t>Отдельные дополнительные признаки</a:t>
            </a:r>
            <a:endParaRPr lang="ru-RU" sz="2000" dirty="0">
              <a:solidFill>
                <a:srgbClr val="000000"/>
              </a:solidFill>
              <a:effectLst/>
              <a:latin typeface="Times New Roman" panose="02020603050405020304" pitchFamily="18" charset="0"/>
            </a:endParaRPr>
          </a:p>
          <a:p>
            <a:pPr marL="0" indent="0">
              <a:buNone/>
            </a:pPr>
            <a:r>
              <a:rPr lang="ru-RU" sz="2000" dirty="0">
                <a:solidFill>
                  <a:srgbClr val="000000"/>
                </a:solidFill>
                <a:effectLst/>
                <a:latin typeface="Times New Roman" panose="02020603050405020304" pitchFamily="18" charset="0"/>
              </a:rPr>
              <a:t>1. Почти совпадающие названия</a:t>
            </a:r>
          </a:p>
          <a:p>
            <a:pPr marL="0" indent="0">
              <a:buNone/>
            </a:pPr>
            <a:r>
              <a:rPr lang="ru-RU" sz="2000" dirty="0">
                <a:solidFill>
                  <a:srgbClr val="000000"/>
                </a:solidFill>
                <a:effectLst/>
                <a:latin typeface="Times New Roman" panose="02020603050405020304" pitchFamily="18" charset="0"/>
              </a:rPr>
              <a:t>2. Совпадающие юридические адреса / телефоны / адреса электронной почты</a:t>
            </a:r>
          </a:p>
        </p:txBody>
      </p:sp>
    </p:spTree>
    <p:extLst>
      <p:ext uri="{BB962C8B-B14F-4D97-AF65-F5344CB8AC3E}">
        <p14:creationId xmlns:p14="http://schemas.microsoft.com/office/powerpoint/2010/main" val="418208167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DBC747FE-1561-6EAE-FD35-2F98B149FCF8}"/>
              </a:ext>
            </a:extLst>
          </p:cNvPr>
          <p:cNvPicPr>
            <a:picLocks noChangeAspect="1"/>
          </p:cNvPicPr>
          <p:nvPr/>
        </p:nvPicPr>
        <p:blipFill>
          <a:blip r:embed="rId2"/>
          <a:stretch>
            <a:fillRect/>
          </a:stretch>
        </p:blipFill>
        <p:spPr>
          <a:xfrm>
            <a:off x="128587" y="0"/>
            <a:ext cx="12192000" cy="6858001"/>
          </a:xfrm>
          <a:prstGeom prst="rect">
            <a:avLst/>
          </a:prstGeom>
        </p:spPr>
      </p:pic>
      <p:sp>
        <p:nvSpPr>
          <p:cNvPr id="3" name="Объект 2">
            <a:extLst>
              <a:ext uri="{FF2B5EF4-FFF2-40B4-BE49-F238E27FC236}">
                <a16:creationId xmlns:a16="http://schemas.microsoft.com/office/drawing/2014/main" id="{0097529D-E1D4-826F-71BC-44311B02FC09}"/>
              </a:ext>
            </a:extLst>
          </p:cNvPr>
          <p:cNvSpPr>
            <a:spLocks noGrp="1"/>
          </p:cNvSpPr>
          <p:nvPr>
            <p:ph idx="1"/>
          </p:nvPr>
        </p:nvSpPr>
        <p:spPr>
          <a:xfrm>
            <a:off x="2204356" y="2817420"/>
            <a:ext cx="7783287" cy="1223159"/>
          </a:xfrm>
          <a:solidFill>
            <a:schemeClr val="bg1"/>
          </a:solidFill>
        </p:spPr>
        <p:txBody>
          <a:bodyPr>
            <a:normAutofit/>
          </a:bodyPr>
          <a:lstStyle/>
          <a:p>
            <a:pPr marL="0" indent="0" algn="ctr">
              <a:buNone/>
            </a:pPr>
            <a:r>
              <a:rPr lang="ru-RU" sz="6600" b="1" dirty="0">
                <a:solidFill>
                  <a:srgbClr val="000000"/>
                </a:solidFill>
                <a:effectLst/>
                <a:latin typeface="Helvetica" pitchFamily="2" charset="0"/>
              </a:rPr>
              <a:t>Ответственность</a:t>
            </a:r>
          </a:p>
          <a:p>
            <a:pPr marL="0" indent="0" algn="r">
              <a:buNone/>
            </a:pPr>
            <a:endParaRPr lang="ru-RU" sz="4800" u="none" strike="noStrike" dirty="0">
              <a:solidFill>
                <a:srgbClr val="000000"/>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8588243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DBC747FE-1561-6EAE-FD35-2F98B149FCF8}"/>
              </a:ext>
            </a:extLst>
          </p:cNvPr>
          <p:cNvPicPr>
            <a:picLocks noChangeAspect="1"/>
          </p:cNvPicPr>
          <p:nvPr/>
        </p:nvPicPr>
        <p:blipFill>
          <a:blip r:embed="rId2"/>
          <a:stretch>
            <a:fillRect/>
          </a:stretch>
        </p:blipFill>
        <p:spPr>
          <a:xfrm>
            <a:off x="128587" y="0"/>
            <a:ext cx="12192000" cy="6858001"/>
          </a:xfrm>
          <a:prstGeom prst="rect">
            <a:avLst/>
          </a:prstGeom>
        </p:spPr>
      </p:pic>
      <p:pic>
        <p:nvPicPr>
          <p:cNvPr id="2" name="Объект 1">
            <a:extLst>
              <a:ext uri="{FF2B5EF4-FFF2-40B4-BE49-F238E27FC236}">
                <a16:creationId xmlns:a16="http://schemas.microsoft.com/office/drawing/2014/main" id="{E322D5F4-A98A-0EBB-871D-49ED017BAA87}"/>
              </a:ext>
            </a:extLst>
          </p:cNvPr>
          <p:cNvPicPr>
            <a:picLocks noGrp="1" noChangeAspect="1"/>
          </p:cNvPicPr>
          <p:nvPr>
            <p:ph idx="1"/>
          </p:nvPr>
        </p:nvPicPr>
        <p:blipFill>
          <a:blip r:embed="rId3"/>
          <a:stretch>
            <a:fillRect/>
          </a:stretch>
        </p:blipFill>
        <p:spPr>
          <a:xfrm>
            <a:off x="700191" y="426645"/>
            <a:ext cx="11032629" cy="6103157"/>
          </a:xfrm>
          <a:prstGeom prst="rect">
            <a:avLst/>
          </a:prstGeom>
        </p:spPr>
      </p:pic>
    </p:spTree>
    <p:extLst>
      <p:ext uri="{BB962C8B-B14F-4D97-AF65-F5344CB8AC3E}">
        <p14:creationId xmlns:p14="http://schemas.microsoft.com/office/powerpoint/2010/main" val="171049496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DBC747FE-1561-6EAE-FD35-2F98B149FCF8}"/>
              </a:ext>
            </a:extLst>
          </p:cNvPr>
          <p:cNvPicPr>
            <a:picLocks noChangeAspect="1"/>
          </p:cNvPicPr>
          <p:nvPr/>
        </p:nvPicPr>
        <p:blipFill>
          <a:blip r:embed="rId2"/>
          <a:stretch>
            <a:fillRect/>
          </a:stretch>
        </p:blipFill>
        <p:spPr>
          <a:xfrm>
            <a:off x="128587" y="0"/>
            <a:ext cx="12192000" cy="6858001"/>
          </a:xfrm>
          <a:prstGeom prst="rect">
            <a:avLst/>
          </a:prstGeom>
        </p:spPr>
      </p:pic>
      <p:sp>
        <p:nvSpPr>
          <p:cNvPr id="4" name="Объект 3">
            <a:extLst>
              <a:ext uri="{FF2B5EF4-FFF2-40B4-BE49-F238E27FC236}">
                <a16:creationId xmlns:a16="http://schemas.microsoft.com/office/drawing/2014/main" id="{D703CEFD-8EBD-BF70-10FF-6E8372069666}"/>
              </a:ext>
            </a:extLst>
          </p:cNvPr>
          <p:cNvSpPr>
            <a:spLocks noGrp="1"/>
          </p:cNvSpPr>
          <p:nvPr>
            <p:ph idx="1"/>
          </p:nvPr>
        </p:nvSpPr>
        <p:spPr/>
        <p:txBody>
          <a:bodyPr/>
          <a:lstStyle/>
          <a:p>
            <a:endParaRPr lang="ru-RU"/>
          </a:p>
        </p:txBody>
      </p:sp>
      <p:pic>
        <p:nvPicPr>
          <p:cNvPr id="6" name="Рисунок 5">
            <a:extLst>
              <a:ext uri="{FF2B5EF4-FFF2-40B4-BE49-F238E27FC236}">
                <a16:creationId xmlns:a16="http://schemas.microsoft.com/office/drawing/2014/main" id="{8BBABB6C-F188-267C-7D2F-2A4DC49C065E}"/>
              </a:ext>
            </a:extLst>
          </p:cNvPr>
          <p:cNvPicPr>
            <a:picLocks noChangeAspect="1"/>
          </p:cNvPicPr>
          <p:nvPr/>
        </p:nvPicPr>
        <p:blipFill>
          <a:blip r:embed="rId3"/>
          <a:stretch>
            <a:fillRect/>
          </a:stretch>
        </p:blipFill>
        <p:spPr>
          <a:xfrm>
            <a:off x="653143" y="441262"/>
            <a:ext cx="11020301" cy="6049353"/>
          </a:xfrm>
          <a:prstGeom prst="rect">
            <a:avLst/>
          </a:prstGeom>
        </p:spPr>
      </p:pic>
    </p:spTree>
    <p:extLst>
      <p:ext uri="{BB962C8B-B14F-4D97-AF65-F5344CB8AC3E}">
        <p14:creationId xmlns:p14="http://schemas.microsoft.com/office/powerpoint/2010/main" val="164757132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EF8292D-CE92-9C61-C63B-DC23E96FD765}"/>
              </a:ext>
            </a:extLst>
          </p:cNvPr>
          <p:cNvPicPr>
            <a:picLocks noChangeAspect="1"/>
          </p:cNvPicPr>
          <p:nvPr/>
        </p:nvPicPr>
        <p:blipFill>
          <a:blip r:embed="rId2"/>
          <a:stretch>
            <a:fillRect/>
          </a:stretch>
        </p:blipFill>
        <p:spPr>
          <a:xfrm>
            <a:off x="0" y="0"/>
            <a:ext cx="12328816" cy="6858000"/>
          </a:xfrm>
          <a:prstGeom prst="rect">
            <a:avLst/>
          </a:prstGeom>
        </p:spPr>
      </p:pic>
      <p:sp>
        <p:nvSpPr>
          <p:cNvPr id="2" name="Заголовок 1">
            <a:extLst>
              <a:ext uri="{FF2B5EF4-FFF2-40B4-BE49-F238E27FC236}">
                <a16:creationId xmlns:a16="http://schemas.microsoft.com/office/drawing/2014/main" id="{29ADFB0E-59BF-FCB4-DD7C-DA21EEDD8278}"/>
              </a:ext>
            </a:extLst>
          </p:cNvPr>
          <p:cNvSpPr>
            <a:spLocks noGrp="1"/>
          </p:cNvSpPr>
          <p:nvPr>
            <p:ph type="title"/>
          </p:nvPr>
        </p:nvSpPr>
        <p:spPr>
          <a:xfrm>
            <a:off x="838200" y="365125"/>
            <a:ext cx="11353800" cy="1325563"/>
          </a:xfrm>
        </p:spPr>
        <p:txBody>
          <a:bodyPr/>
          <a:lstStyle/>
          <a:p>
            <a:pPr algn="r"/>
            <a:r>
              <a:rPr lang="ru-RU" b="1" dirty="0">
                <a:latin typeface="Calibri" panose="020F0502020204030204" pitchFamily="34" charset="0"/>
                <a:cs typeface="Calibri" panose="020F0502020204030204" pitchFamily="34" charset="0"/>
              </a:rPr>
              <a:t>ДИСЦИПЛИНАРНАЯ ОТВЕТСТВЕННОСТЬ</a:t>
            </a:r>
          </a:p>
        </p:txBody>
      </p:sp>
      <p:sp>
        <p:nvSpPr>
          <p:cNvPr id="3" name="Объект 2">
            <a:extLst>
              <a:ext uri="{FF2B5EF4-FFF2-40B4-BE49-F238E27FC236}">
                <a16:creationId xmlns:a16="http://schemas.microsoft.com/office/drawing/2014/main" id="{6BA63C41-C828-B2BA-B67C-3B1D0DAB0533}"/>
              </a:ext>
            </a:extLst>
          </p:cNvPr>
          <p:cNvSpPr>
            <a:spLocks noGrp="1"/>
          </p:cNvSpPr>
          <p:nvPr>
            <p:ph idx="1"/>
          </p:nvPr>
        </p:nvSpPr>
        <p:spPr>
          <a:xfrm>
            <a:off x="838200" y="1911927"/>
            <a:ext cx="10763992" cy="4580948"/>
          </a:xfrm>
          <a:solidFill>
            <a:schemeClr val="bg1"/>
          </a:solidFill>
        </p:spPr>
        <p:txBody>
          <a:bodyPr>
            <a:normAutofit/>
          </a:bodyPr>
          <a:lstStyle/>
          <a:p>
            <a:pPr marL="0" indent="0">
              <a:buNone/>
            </a:pPr>
            <a:r>
              <a:rPr lang="ru-RU" sz="2400" b="1" dirty="0">
                <a:solidFill>
                  <a:srgbClr val="000000"/>
                </a:solidFill>
                <a:effectLst/>
                <a:latin typeface="Times New Roman" panose="02020603050405020304" pitchFamily="18" charset="0"/>
              </a:rPr>
              <a:t>Статья </a:t>
            </a:r>
            <a:r>
              <a:rPr lang="ru-RU" sz="2400" b="1" dirty="0">
                <a:solidFill>
                  <a:srgbClr val="000000"/>
                </a:solidFill>
                <a:effectLst/>
                <a:latin typeface="Arial" panose="020B0604020202020204" pitchFamily="34" charset="0"/>
              </a:rPr>
              <a:t>81 </a:t>
            </a:r>
            <a:r>
              <a:rPr lang="ru-RU" sz="2400" b="1" dirty="0">
                <a:solidFill>
                  <a:srgbClr val="000000"/>
                </a:solidFill>
                <a:effectLst/>
                <a:latin typeface="Times New Roman" panose="02020603050405020304" pitchFamily="18" charset="0"/>
              </a:rPr>
              <a:t>Трудового кодекса Российской Федерации</a:t>
            </a:r>
            <a:r>
              <a:rPr lang="ru-RU" sz="2400" dirty="0">
                <a:solidFill>
                  <a:srgbClr val="000000"/>
                </a:solidFill>
                <a:effectLst/>
                <a:latin typeface="Times New Roman" panose="02020603050405020304" pitchFamily="18" charset="0"/>
              </a:rPr>
              <a:t>.</a:t>
            </a:r>
          </a:p>
          <a:p>
            <a:pPr marL="0" indent="0">
              <a:buNone/>
            </a:pPr>
            <a:r>
              <a:rPr lang="ru-RU" sz="2400" dirty="0">
                <a:solidFill>
                  <a:srgbClr val="000000"/>
                </a:solidFill>
                <a:effectLst/>
                <a:latin typeface="Times New Roman" panose="02020603050405020304" pitchFamily="18" charset="0"/>
              </a:rPr>
              <a:t>Трудовой договор может быть расторгнут работодателем в случаях:</a:t>
            </a:r>
          </a:p>
          <a:p>
            <a:pPr marL="0" indent="0">
              <a:buNone/>
            </a:pPr>
            <a:r>
              <a:rPr lang="ru-RU" sz="2400" dirty="0">
                <a:solidFill>
                  <a:srgbClr val="000000"/>
                </a:solidFill>
                <a:effectLst/>
                <a:latin typeface="Times New Roman" panose="02020603050405020304" pitchFamily="18" charset="0"/>
              </a:rPr>
              <a:t>7.1) непринятия работником мер по предотвращению или урегулированию конфликта интересов, стороной которого он является</a:t>
            </a:r>
          </a:p>
          <a:p>
            <a:pPr marL="0" indent="0">
              <a:buNone/>
            </a:pPr>
            <a:r>
              <a:rPr lang="ru-RU" sz="2400" b="1" dirty="0">
                <a:solidFill>
                  <a:srgbClr val="000000"/>
                </a:solidFill>
                <a:effectLst/>
                <a:latin typeface="Times New Roman" panose="02020603050405020304" pitchFamily="18" charset="0"/>
              </a:rPr>
              <a:t>Статья 59.2 Федеральный закон от 27.07.2004 № 79-ФЗ «О государственной гражданской службе Российской Федерации»</a:t>
            </a:r>
          </a:p>
          <a:p>
            <a:pPr marL="0" indent="0">
              <a:buNone/>
            </a:pPr>
            <a:r>
              <a:rPr lang="ru-RU" sz="2400" dirty="0">
                <a:solidFill>
                  <a:srgbClr val="000000"/>
                </a:solidFill>
                <a:effectLst/>
                <a:latin typeface="Times New Roman" panose="02020603050405020304" pitchFamily="18" charset="0"/>
              </a:rPr>
              <a:t>1. Гражданский служащий подлежит увольнению в связи с утратой доверия в случае:</a:t>
            </a:r>
          </a:p>
          <a:p>
            <a:pPr marL="0" indent="0">
              <a:buNone/>
            </a:pPr>
            <a:r>
              <a:rPr lang="ru-RU" sz="2400" dirty="0">
                <a:solidFill>
                  <a:srgbClr val="000000"/>
                </a:solidFill>
                <a:effectLst/>
                <a:latin typeface="Times New Roman" panose="02020603050405020304" pitchFamily="18" charset="0"/>
              </a:rPr>
              <a:t>1) непринятия гражданским служащим мер по предотвращению и (или) урегулированию конфликта интересов, стороной которого он является.</a:t>
            </a:r>
          </a:p>
          <a:p>
            <a:pPr marL="0" indent="0">
              <a:buNone/>
            </a:pPr>
            <a:endParaRPr lang="ru-RU" sz="3200" i="0" u="none" strike="noStrike" dirty="0">
              <a:solidFill>
                <a:srgbClr val="444444"/>
              </a:solidFill>
              <a:effectLst/>
              <a:latin typeface="Arial" panose="020B0604020202020204" pitchFamily="34" charset="0"/>
            </a:endParaRPr>
          </a:p>
        </p:txBody>
      </p:sp>
    </p:spTree>
    <p:extLst>
      <p:ext uri="{BB962C8B-B14F-4D97-AF65-F5344CB8AC3E}">
        <p14:creationId xmlns:p14="http://schemas.microsoft.com/office/powerpoint/2010/main" val="303563291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DBC747FE-1561-6EAE-FD35-2F98B149FCF8}"/>
              </a:ext>
            </a:extLst>
          </p:cNvPr>
          <p:cNvPicPr>
            <a:picLocks noChangeAspect="1"/>
          </p:cNvPicPr>
          <p:nvPr/>
        </p:nvPicPr>
        <p:blipFill>
          <a:blip r:embed="rId2"/>
          <a:stretch>
            <a:fillRect/>
          </a:stretch>
        </p:blipFill>
        <p:spPr>
          <a:xfrm>
            <a:off x="128587" y="0"/>
            <a:ext cx="12192000" cy="6858001"/>
          </a:xfrm>
          <a:prstGeom prst="rect">
            <a:avLst/>
          </a:prstGeom>
        </p:spPr>
      </p:pic>
      <p:sp>
        <p:nvSpPr>
          <p:cNvPr id="3" name="Объект 2">
            <a:extLst>
              <a:ext uri="{FF2B5EF4-FFF2-40B4-BE49-F238E27FC236}">
                <a16:creationId xmlns:a16="http://schemas.microsoft.com/office/drawing/2014/main" id="{0097529D-E1D4-826F-71BC-44311B02FC09}"/>
              </a:ext>
            </a:extLst>
          </p:cNvPr>
          <p:cNvSpPr>
            <a:spLocks noGrp="1"/>
          </p:cNvSpPr>
          <p:nvPr>
            <p:ph idx="1"/>
          </p:nvPr>
        </p:nvSpPr>
        <p:spPr>
          <a:xfrm>
            <a:off x="4750129" y="580572"/>
            <a:ext cx="6687127" cy="915719"/>
          </a:xfrm>
          <a:solidFill>
            <a:schemeClr val="bg1"/>
          </a:solidFill>
        </p:spPr>
        <p:txBody>
          <a:bodyPr>
            <a:normAutofit/>
          </a:bodyPr>
          <a:lstStyle/>
          <a:p>
            <a:pPr marL="0" indent="0" algn="ctr">
              <a:buNone/>
            </a:pPr>
            <a:r>
              <a:rPr lang="ru-RU" sz="4800" u="none" strike="noStrike" dirty="0">
                <a:solidFill>
                  <a:srgbClr val="000000"/>
                </a:solidFill>
                <a:effectLst/>
                <a:latin typeface="Calibri" panose="020F0502020204030204" pitchFamily="34" charset="0"/>
                <a:cs typeface="Calibri" panose="020F0502020204030204" pitchFamily="34" charset="0"/>
              </a:rPr>
              <a:t>СУДЕБНАЯ ПРАКТИКА</a:t>
            </a:r>
          </a:p>
        </p:txBody>
      </p:sp>
      <p:pic>
        <p:nvPicPr>
          <p:cNvPr id="2" name="Рисунок 1">
            <a:extLst>
              <a:ext uri="{FF2B5EF4-FFF2-40B4-BE49-F238E27FC236}">
                <a16:creationId xmlns:a16="http://schemas.microsoft.com/office/drawing/2014/main" id="{F3D086D5-44A7-5C25-F5AB-F7C79A23599D}"/>
              </a:ext>
            </a:extLst>
          </p:cNvPr>
          <p:cNvPicPr>
            <a:picLocks noChangeAspect="1"/>
          </p:cNvPicPr>
          <p:nvPr/>
        </p:nvPicPr>
        <p:blipFill>
          <a:blip r:embed="rId3"/>
          <a:stretch>
            <a:fillRect/>
          </a:stretch>
        </p:blipFill>
        <p:spPr>
          <a:xfrm>
            <a:off x="638363" y="1888880"/>
            <a:ext cx="11172447" cy="4576532"/>
          </a:xfrm>
          <a:prstGeom prst="rect">
            <a:avLst/>
          </a:prstGeom>
        </p:spPr>
      </p:pic>
    </p:spTree>
    <p:extLst>
      <p:ext uri="{BB962C8B-B14F-4D97-AF65-F5344CB8AC3E}">
        <p14:creationId xmlns:p14="http://schemas.microsoft.com/office/powerpoint/2010/main" val="298396243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DBC747FE-1561-6EAE-FD35-2F98B149FCF8}"/>
              </a:ext>
            </a:extLst>
          </p:cNvPr>
          <p:cNvPicPr>
            <a:picLocks noChangeAspect="1"/>
          </p:cNvPicPr>
          <p:nvPr/>
        </p:nvPicPr>
        <p:blipFill>
          <a:blip r:embed="rId2"/>
          <a:stretch>
            <a:fillRect/>
          </a:stretch>
        </p:blipFill>
        <p:spPr>
          <a:xfrm>
            <a:off x="128587" y="0"/>
            <a:ext cx="12192000" cy="6858001"/>
          </a:xfrm>
          <a:prstGeom prst="rect">
            <a:avLst/>
          </a:prstGeom>
        </p:spPr>
      </p:pic>
      <p:sp>
        <p:nvSpPr>
          <p:cNvPr id="3" name="Объект 2">
            <a:extLst>
              <a:ext uri="{FF2B5EF4-FFF2-40B4-BE49-F238E27FC236}">
                <a16:creationId xmlns:a16="http://schemas.microsoft.com/office/drawing/2014/main" id="{0097529D-E1D4-826F-71BC-44311B02FC09}"/>
              </a:ext>
            </a:extLst>
          </p:cNvPr>
          <p:cNvSpPr>
            <a:spLocks noGrp="1"/>
          </p:cNvSpPr>
          <p:nvPr>
            <p:ph idx="1"/>
          </p:nvPr>
        </p:nvSpPr>
        <p:spPr>
          <a:xfrm>
            <a:off x="4750129" y="580572"/>
            <a:ext cx="6687127" cy="915719"/>
          </a:xfrm>
          <a:solidFill>
            <a:schemeClr val="bg1"/>
          </a:solidFill>
        </p:spPr>
        <p:txBody>
          <a:bodyPr>
            <a:normAutofit/>
          </a:bodyPr>
          <a:lstStyle/>
          <a:p>
            <a:pPr marL="0" indent="0" algn="ctr">
              <a:buNone/>
            </a:pPr>
            <a:r>
              <a:rPr lang="ru-RU" sz="4800" u="none" strike="noStrike" dirty="0">
                <a:solidFill>
                  <a:srgbClr val="000000"/>
                </a:solidFill>
                <a:effectLst/>
                <a:latin typeface="Calibri" panose="020F0502020204030204" pitchFamily="34" charset="0"/>
                <a:cs typeface="Calibri" panose="020F0502020204030204" pitchFamily="34" charset="0"/>
              </a:rPr>
              <a:t>СУДЕБНАЯ ПРАКТИКА</a:t>
            </a:r>
          </a:p>
        </p:txBody>
      </p:sp>
      <p:pic>
        <p:nvPicPr>
          <p:cNvPr id="4" name="Рисунок 3">
            <a:extLst>
              <a:ext uri="{FF2B5EF4-FFF2-40B4-BE49-F238E27FC236}">
                <a16:creationId xmlns:a16="http://schemas.microsoft.com/office/drawing/2014/main" id="{946BC5E8-AB3A-A847-7BCE-BBAD3B333551}"/>
              </a:ext>
            </a:extLst>
          </p:cNvPr>
          <p:cNvPicPr>
            <a:picLocks noChangeAspect="1"/>
          </p:cNvPicPr>
          <p:nvPr/>
        </p:nvPicPr>
        <p:blipFill>
          <a:blip r:embed="rId3"/>
          <a:stretch>
            <a:fillRect/>
          </a:stretch>
        </p:blipFill>
        <p:spPr>
          <a:xfrm>
            <a:off x="677882" y="1884198"/>
            <a:ext cx="11481745" cy="4564103"/>
          </a:xfrm>
          <a:prstGeom prst="rect">
            <a:avLst/>
          </a:prstGeom>
        </p:spPr>
      </p:pic>
    </p:spTree>
    <p:extLst>
      <p:ext uri="{BB962C8B-B14F-4D97-AF65-F5344CB8AC3E}">
        <p14:creationId xmlns:p14="http://schemas.microsoft.com/office/powerpoint/2010/main" val="106971167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2670629" y="379640"/>
            <a:ext cx="8915400" cy="1325563"/>
          </a:xfrm>
        </p:spPr>
        <p:txBody>
          <a:bodyPr/>
          <a:lstStyle/>
          <a:p>
            <a:pPr algn="ctr"/>
            <a:r>
              <a:rPr lang="ru-RU" b="1" dirty="0">
                <a:latin typeface="Calibri" panose="020F0502020204030204" pitchFamily="34" charset="0"/>
                <a:cs typeface="Calibri" panose="020F0502020204030204" pitchFamily="34" charset="0"/>
              </a:rPr>
              <a:t>УГОЛОВНАЯ ОТВЕТСТВЕННОСТЬ</a:t>
            </a:r>
          </a:p>
        </p:txBody>
      </p:sp>
      <p:sp>
        <p:nvSpPr>
          <p:cNvPr id="3" name="Объект 2">
            <a:extLst>
              <a:ext uri="{FF2B5EF4-FFF2-40B4-BE49-F238E27FC236}">
                <a16:creationId xmlns:a16="http://schemas.microsoft.com/office/drawing/2014/main" id="{26AA7FD8-3697-FC28-6CAD-B7E4B9AAB01C}"/>
              </a:ext>
            </a:extLst>
          </p:cNvPr>
          <p:cNvSpPr>
            <a:spLocks noGrp="1"/>
          </p:cNvSpPr>
          <p:nvPr>
            <p:ph idx="1"/>
          </p:nvPr>
        </p:nvSpPr>
        <p:spPr>
          <a:xfrm>
            <a:off x="2670629" y="1705203"/>
            <a:ext cx="9275948" cy="4921228"/>
          </a:xfrm>
        </p:spPr>
        <p:txBody>
          <a:bodyPr>
            <a:normAutofit fontScale="85000" lnSpcReduction="20000"/>
          </a:bodyPr>
          <a:lstStyle/>
          <a:p>
            <a:pPr marL="0" indent="0" algn="r">
              <a:buNone/>
            </a:pPr>
            <a:r>
              <a:rPr lang="ru-RU" sz="2400" b="1" dirty="0">
                <a:solidFill>
                  <a:srgbClr val="000000"/>
                </a:solidFill>
                <a:effectLst/>
                <a:latin typeface="Times New Roman" panose="02020603050405020304" pitchFamily="18" charset="0"/>
              </a:rPr>
              <a:t>Статья 290 УК РФ – Получение взятки</a:t>
            </a:r>
          </a:p>
          <a:p>
            <a:pPr marL="222250" indent="493713">
              <a:buNone/>
            </a:pPr>
            <a:r>
              <a:rPr lang="ru-RU" sz="2100" dirty="0">
                <a:solidFill>
                  <a:srgbClr val="000000"/>
                </a:solidFill>
                <a:effectLst/>
                <a:latin typeface="Times New Roman" panose="02020603050405020304" pitchFamily="18" charset="0"/>
              </a:rPr>
              <a:t>1. Получение должностным лицом…лично или через посредника взятки в виде денег, ценных бумаг, иного имущества либо в виде незаконных оказания ему услуг имущественного характера, предоставления иных имущественных прав (в том числе когда взятка по указанию должностного лица передается иному физическому или юридическому лицу) за совершение действий (бездействие) в пользу взяткодателя или представляемых им лиц, если указанные действия (бездействие) входят в служебные полномочия должностного лица либо если оно в силу должностного положения может способствовать указанным действиям (бездействию), а равно за общее покровительство или попустительство по службе </a:t>
            </a:r>
          </a:p>
          <a:p>
            <a:pPr marL="222250" indent="493713">
              <a:buNone/>
            </a:pPr>
            <a:r>
              <a:rPr lang="ru-RU" sz="2100" dirty="0">
                <a:solidFill>
                  <a:srgbClr val="000000"/>
                </a:solidFill>
                <a:effectLst/>
                <a:latin typeface="Times New Roman" panose="02020603050405020304" pitchFamily="18" charset="0"/>
              </a:rPr>
              <a:t>– наказывается </a:t>
            </a:r>
            <a:r>
              <a:rPr lang="ru-RU" sz="2100" b="1" i="1" dirty="0">
                <a:solidFill>
                  <a:srgbClr val="000000"/>
                </a:solidFill>
                <a:effectLst/>
                <a:latin typeface="Times New Roman" panose="02020603050405020304" pitchFamily="18" charset="0"/>
              </a:rPr>
              <a:t>штрафом в размере до одного миллиона рублей, или в размере заработной платы или иного дохода осужденного</a:t>
            </a:r>
            <a:r>
              <a:rPr lang="ru-RU" sz="2100" dirty="0">
                <a:solidFill>
                  <a:srgbClr val="000000"/>
                </a:solidFill>
                <a:latin typeface="Times New Roman" panose="02020603050405020304" pitchFamily="18" charset="0"/>
              </a:rPr>
              <a:t> </a:t>
            </a:r>
            <a:r>
              <a:rPr lang="ru-RU" sz="2100" b="1" i="1" dirty="0">
                <a:solidFill>
                  <a:srgbClr val="000000"/>
                </a:solidFill>
                <a:effectLst/>
                <a:latin typeface="Times New Roman" panose="02020603050405020304" pitchFamily="18" charset="0"/>
              </a:rPr>
              <a:t>за период до двух лет, или в размере от десятикратной до пятидесятикратной суммы взятки с лишением права занимать определенные должности или заниматься определенной деятельностью на срок до трех лет</a:t>
            </a:r>
            <a:r>
              <a:rPr lang="ru-RU" sz="2100" dirty="0">
                <a:solidFill>
                  <a:srgbClr val="000000"/>
                </a:solidFill>
                <a:effectLst/>
                <a:latin typeface="Times New Roman" panose="02020603050405020304" pitchFamily="18" charset="0"/>
              </a:rPr>
              <a:t>, либо </a:t>
            </a:r>
            <a:r>
              <a:rPr lang="ru-RU" sz="2100" b="1" i="1" dirty="0">
                <a:solidFill>
                  <a:srgbClr val="000000"/>
                </a:solidFill>
                <a:effectLst/>
                <a:latin typeface="Times New Roman" panose="02020603050405020304" pitchFamily="18" charset="0"/>
              </a:rPr>
              <a:t>исправительными</a:t>
            </a:r>
            <a:r>
              <a:rPr lang="ru-RU" sz="2100" dirty="0">
                <a:solidFill>
                  <a:srgbClr val="000000"/>
                </a:solidFill>
                <a:latin typeface="Times New Roman" panose="02020603050405020304" pitchFamily="18" charset="0"/>
              </a:rPr>
              <a:t> </a:t>
            </a:r>
            <a:r>
              <a:rPr lang="ru-RU" sz="2100" b="1" i="1" dirty="0">
                <a:solidFill>
                  <a:srgbClr val="000000"/>
                </a:solidFill>
                <a:effectLst/>
                <a:latin typeface="Times New Roman" panose="02020603050405020304" pitchFamily="18" charset="0"/>
              </a:rPr>
              <a:t>работами на срок от одного года до двух лет с лишением права занимать определенные должности или заниматься определенной деятельностью на срок до трех лет</a:t>
            </a:r>
            <a:r>
              <a:rPr lang="ru-RU" sz="2100" dirty="0">
                <a:solidFill>
                  <a:srgbClr val="000000"/>
                </a:solidFill>
                <a:effectLst/>
                <a:latin typeface="Times New Roman" panose="02020603050405020304" pitchFamily="18" charset="0"/>
              </a:rPr>
              <a:t>, либо </a:t>
            </a:r>
            <a:r>
              <a:rPr lang="ru-RU" sz="2100" b="1" i="1" dirty="0">
                <a:solidFill>
                  <a:srgbClr val="000000"/>
                </a:solidFill>
                <a:effectLst/>
                <a:latin typeface="Times New Roman" panose="02020603050405020304" pitchFamily="18" charset="0"/>
              </a:rPr>
              <a:t>принудительными работами на срок до пяти лет с лишением права</a:t>
            </a:r>
            <a:r>
              <a:rPr lang="ru-RU" sz="2100" dirty="0">
                <a:solidFill>
                  <a:srgbClr val="000000"/>
                </a:solidFill>
                <a:latin typeface="Times New Roman" panose="02020603050405020304" pitchFamily="18" charset="0"/>
              </a:rPr>
              <a:t> </a:t>
            </a:r>
            <a:r>
              <a:rPr lang="ru-RU" sz="2100" b="1" i="1" dirty="0">
                <a:solidFill>
                  <a:srgbClr val="000000"/>
                </a:solidFill>
                <a:effectLst/>
                <a:latin typeface="Times New Roman" panose="02020603050405020304" pitchFamily="18" charset="0"/>
              </a:rPr>
              <a:t>занимать определенные должности или заниматься определенной деятельностью на срок до трех лет</a:t>
            </a:r>
            <a:r>
              <a:rPr lang="ru-RU" sz="2100" dirty="0">
                <a:solidFill>
                  <a:srgbClr val="000000"/>
                </a:solidFill>
                <a:effectLst/>
                <a:latin typeface="Times New Roman" panose="02020603050405020304" pitchFamily="18" charset="0"/>
              </a:rPr>
              <a:t>, либо </a:t>
            </a:r>
            <a:r>
              <a:rPr lang="ru-RU" sz="2100" b="1" dirty="0">
                <a:solidFill>
                  <a:srgbClr val="000000"/>
                </a:solidFill>
                <a:effectLst/>
                <a:latin typeface="Times New Roman" panose="02020603050405020304" pitchFamily="18" charset="0"/>
              </a:rPr>
              <a:t>лишением</a:t>
            </a:r>
            <a:r>
              <a:rPr lang="ru-RU" sz="2100" dirty="0">
                <a:solidFill>
                  <a:srgbClr val="000000"/>
                </a:solidFill>
                <a:latin typeface="Times New Roman" panose="02020603050405020304" pitchFamily="18" charset="0"/>
              </a:rPr>
              <a:t> </a:t>
            </a:r>
            <a:r>
              <a:rPr lang="ru-RU" sz="2100" b="1" dirty="0">
                <a:solidFill>
                  <a:srgbClr val="000000"/>
                </a:solidFill>
                <a:effectLst/>
                <a:latin typeface="Times New Roman" panose="02020603050405020304" pitchFamily="18" charset="0"/>
              </a:rPr>
              <a:t>свободы на срок до трех лет со штрафом в размере от десятикратной до двадцатикратной суммы взятки или без такового</a:t>
            </a:r>
            <a:r>
              <a:rPr lang="ru-RU" sz="2100" dirty="0">
                <a:solidFill>
                  <a:srgbClr val="000000"/>
                </a:solidFill>
                <a:effectLst/>
                <a:latin typeface="Times New Roman" panose="02020603050405020304" pitchFamily="18" charset="0"/>
              </a:rPr>
              <a:t>.</a:t>
            </a:r>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spTree>
    <p:extLst>
      <p:ext uri="{BB962C8B-B14F-4D97-AF65-F5344CB8AC3E}">
        <p14:creationId xmlns:p14="http://schemas.microsoft.com/office/powerpoint/2010/main" val="209713155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2670629" y="379640"/>
            <a:ext cx="8915400" cy="1325563"/>
          </a:xfrm>
        </p:spPr>
        <p:txBody>
          <a:bodyPr/>
          <a:lstStyle/>
          <a:p>
            <a:pPr algn="ctr"/>
            <a:r>
              <a:rPr lang="ru-RU" b="1" dirty="0">
                <a:latin typeface="Calibri" panose="020F0502020204030204" pitchFamily="34" charset="0"/>
                <a:cs typeface="Calibri" panose="020F0502020204030204" pitchFamily="34" charset="0"/>
              </a:rPr>
              <a:t>УГОЛОВНАЯ ОТВЕТСТВЕННОСТЬ</a:t>
            </a:r>
          </a:p>
        </p:txBody>
      </p:sp>
      <p:sp>
        <p:nvSpPr>
          <p:cNvPr id="3" name="Объект 2">
            <a:extLst>
              <a:ext uri="{FF2B5EF4-FFF2-40B4-BE49-F238E27FC236}">
                <a16:creationId xmlns:a16="http://schemas.microsoft.com/office/drawing/2014/main" id="{26AA7FD8-3697-FC28-6CAD-B7E4B9AAB01C}"/>
              </a:ext>
            </a:extLst>
          </p:cNvPr>
          <p:cNvSpPr>
            <a:spLocks noGrp="1"/>
          </p:cNvSpPr>
          <p:nvPr>
            <p:ph idx="1"/>
          </p:nvPr>
        </p:nvSpPr>
        <p:spPr>
          <a:xfrm>
            <a:off x="2670629" y="1705203"/>
            <a:ext cx="9275948" cy="4921228"/>
          </a:xfrm>
        </p:spPr>
        <p:txBody>
          <a:bodyPr>
            <a:normAutofit/>
          </a:bodyPr>
          <a:lstStyle/>
          <a:p>
            <a:pPr marL="0" indent="0" algn="r">
              <a:buNone/>
            </a:pPr>
            <a:r>
              <a:rPr lang="ru-RU" sz="2400" b="1" dirty="0">
                <a:solidFill>
                  <a:srgbClr val="000000"/>
                </a:solidFill>
                <a:effectLst/>
                <a:latin typeface="Times New Roman" panose="02020603050405020304" pitchFamily="18" charset="0"/>
              </a:rPr>
              <a:t>Статья 290 УК РФ – Получение взятки</a:t>
            </a:r>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pic>
        <p:nvPicPr>
          <p:cNvPr id="4" name="Рисунок 3">
            <a:extLst>
              <a:ext uri="{FF2B5EF4-FFF2-40B4-BE49-F238E27FC236}">
                <a16:creationId xmlns:a16="http://schemas.microsoft.com/office/drawing/2014/main" id="{F6C4C0CE-A4DC-5D42-B69F-8E2CA5BBDD5A}"/>
              </a:ext>
            </a:extLst>
          </p:cNvPr>
          <p:cNvPicPr>
            <a:picLocks noChangeAspect="1"/>
          </p:cNvPicPr>
          <p:nvPr/>
        </p:nvPicPr>
        <p:blipFill>
          <a:blip r:embed="rId3"/>
          <a:stretch>
            <a:fillRect/>
          </a:stretch>
        </p:blipFill>
        <p:spPr>
          <a:xfrm>
            <a:off x="1858126" y="2169003"/>
            <a:ext cx="10088451" cy="4688997"/>
          </a:xfrm>
          <a:prstGeom prst="rect">
            <a:avLst/>
          </a:prstGeom>
        </p:spPr>
      </p:pic>
    </p:spTree>
    <p:extLst>
      <p:ext uri="{BB962C8B-B14F-4D97-AF65-F5344CB8AC3E}">
        <p14:creationId xmlns:p14="http://schemas.microsoft.com/office/powerpoint/2010/main" val="257794000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2670629" y="379640"/>
            <a:ext cx="8915400" cy="1325563"/>
          </a:xfrm>
        </p:spPr>
        <p:txBody>
          <a:bodyPr/>
          <a:lstStyle/>
          <a:p>
            <a:pPr algn="ctr"/>
            <a:r>
              <a:rPr lang="ru-RU" b="1" dirty="0">
                <a:latin typeface="Calibri" panose="020F0502020204030204" pitchFamily="34" charset="0"/>
                <a:cs typeface="Calibri" panose="020F0502020204030204" pitchFamily="34" charset="0"/>
              </a:rPr>
              <a:t>УГОЛОВНАЯ ОТВЕТСТВЕННОСТЬ</a:t>
            </a:r>
          </a:p>
        </p:txBody>
      </p:sp>
      <p:sp>
        <p:nvSpPr>
          <p:cNvPr id="3" name="Объект 2">
            <a:extLst>
              <a:ext uri="{FF2B5EF4-FFF2-40B4-BE49-F238E27FC236}">
                <a16:creationId xmlns:a16="http://schemas.microsoft.com/office/drawing/2014/main" id="{26AA7FD8-3697-FC28-6CAD-B7E4B9AAB01C}"/>
              </a:ext>
            </a:extLst>
          </p:cNvPr>
          <p:cNvSpPr>
            <a:spLocks noGrp="1"/>
          </p:cNvSpPr>
          <p:nvPr>
            <p:ph idx="1"/>
          </p:nvPr>
        </p:nvSpPr>
        <p:spPr>
          <a:xfrm>
            <a:off x="2670629" y="1705203"/>
            <a:ext cx="9275948" cy="4921228"/>
          </a:xfrm>
        </p:spPr>
        <p:txBody>
          <a:bodyPr>
            <a:normAutofit fontScale="92500" lnSpcReduction="10000"/>
          </a:bodyPr>
          <a:lstStyle/>
          <a:p>
            <a:pPr marL="0" indent="0" algn="r">
              <a:buNone/>
            </a:pPr>
            <a:r>
              <a:rPr lang="ru-RU" sz="2400" b="1" dirty="0">
                <a:solidFill>
                  <a:srgbClr val="000000"/>
                </a:solidFill>
                <a:effectLst/>
                <a:latin typeface="Times New Roman" panose="02020603050405020304" pitchFamily="18" charset="0"/>
              </a:rPr>
              <a:t>Статья 290 УК РФ – Получение взятки</a:t>
            </a:r>
          </a:p>
          <a:p>
            <a:pPr marL="0" indent="0" algn="just">
              <a:buNone/>
            </a:pPr>
            <a:r>
              <a:rPr lang="ru-RU" sz="2400" b="1" dirty="0">
                <a:solidFill>
                  <a:srgbClr val="000000"/>
                </a:solidFill>
                <a:effectLst/>
                <a:latin typeface="Times New Roman" panose="02020603050405020304" pitchFamily="18" charset="0"/>
              </a:rPr>
              <a:t>4. Деяния, предусмотренные частями первой - третьей настоящей статьи, совершенные лицом, занимающим государственную должность Российской Федерации или государственную должность субъекта Российской Федерации, а равно главой органа местного самоуправления, -</a:t>
            </a:r>
          </a:p>
          <a:p>
            <a:pPr marL="0" indent="0" algn="just">
              <a:buNone/>
            </a:pPr>
            <a:r>
              <a:rPr lang="ru-RU" sz="2400" b="1" dirty="0">
                <a:solidFill>
                  <a:srgbClr val="000000"/>
                </a:solidFill>
                <a:effectLst/>
                <a:latin typeface="Times New Roman" panose="02020603050405020304" pitchFamily="18" charset="0"/>
              </a:rPr>
              <a:t>наказываются штрафом в размере от одного миллиона до трех миллионов рублей, или в размере заработной платы или иного дохода осужденного за период от одного года до трех лет, или в размере от шестидесятикратной до восьмидесятикратной суммы взятки с лишением права занимать определенные должности или заниматься определенной деятельностью на срок до семи лет либо лишением свободы на срок от пяти до десяти лет со штрафом в размере до пятидесятикратной суммы взятки или без такового и с лишением права занимать определенные должности или заниматься определенной деятельностью на срок до семи лет или без такового.</a:t>
            </a:r>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spTree>
    <p:extLst>
      <p:ext uri="{BB962C8B-B14F-4D97-AF65-F5344CB8AC3E}">
        <p14:creationId xmlns:p14="http://schemas.microsoft.com/office/powerpoint/2010/main" val="384419339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2670629" y="379640"/>
            <a:ext cx="8915400" cy="1325563"/>
          </a:xfrm>
        </p:spPr>
        <p:txBody>
          <a:bodyPr/>
          <a:lstStyle/>
          <a:p>
            <a:pPr algn="ctr"/>
            <a:r>
              <a:rPr lang="ru-RU" b="1" dirty="0">
                <a:latin typeface="Calibri" panose="020F0502020204030204" pitchFamily="34" charset="0"/>
                <a:cs typeface="Calibri" panose="020F0502020204030204" pitchFamily="34" charset="0"/>
              </a:rPr>
              <a:t>УГОЛОВНАЯ ОТВЕТСТВЕННОСТЬ</a:t>
            </a:r>
          </a:p>
        </p:txBody>
      </p:sp>
      <p:sp>
        <p:nvSpPr>
          <p:cNvPr id="3" name="Объект 2">
            <a:extLst>
              <a:ext uri="{FF2B5EF4-FFF2-40B4-BE49-F238E27FC236}">
                <a16:creationId xmlns:a16="http://schemas.microsoft.com/office/drawing/2014/main" id="{26AA7FD8-3697-FC28-6CAD-B7E4B9AAB01C}"/>
              </a:ext>
            </a:extLst>
          </p:cNvPr>
          <p:cNvSpPr>
            <a:spLocks noGrp="1"/>
          </p:cNvSpPr>
          <p:nvPr>
            <p:ph idx="1"/>
          </p:nvPr>
        </p:nvSpPr>
        <p:spPr>
          <a:xfrm>
            <a:off x="2670629" y="1705203"/>
            <a:ext cx="9275948" cy="4921228"/>
          </a:xfrm>
        </p:spPr>
        <p:txBody>
          <a:bodyPr>
            <a:normAutofit/>
          </a:bodyPr>
          <a:lstStyle/>
          <a:p>
            <a:pPr marL="0" indent="0" algn="r">
              <a:buNone/>
            </a:pPr>
            <a:r>
              <a:rPr lang="ru-RU" sz="2400" b="1" dirty="0">
                <a:solidFill>
                  <a:srgbClr val="000000"/>
                </a:solidFill>
                <a:effectLst/>
                <a:latin typeface="Times New Roman" panose="02020603050405020304" pitchFamily="18" charset="0"/>
              </a:rPr>
              <a:t>Статья 290 УК РФ – Получение взятки</a:t>
            </a:r>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pic>
        <p:nvPicPr>
          <p:cNvPr id="6" name="Рисунок 5">
            <a:extLst>
              <a:ext uri="{FF2B5EF4-FFF2-40B4-BE49-F238E27FC236}">
                <a16:creationId xmlns:a16="http://schemas.microsoft.com/office/drawing/2014/main" id="{976D9B68-3720-4B84-24D1-592E7570ED2D}"/>
              </a:ext>
            </a:extLst>
          </p:cNvPr>
          <p:cNvPicPr>
            <a:picLocks noChangeAspect="1"/>
          </p:cNvPicPr>
          <p:nvPr/>
        </p:nvPicPr>
        <p:blipFill>
          <a:blip r:embed="rId3"/>
          <a:stretch>
            <a:fillRect/>
          </a:stretch>
        </p:blipFill>
        <p:spPr>
          <a:xfrm>
            <a:off x="1128156" y="2237678"/>
            <a:ext cx="10909660" cy="4620322"/>
          </a:xfrm>
          <a:prstGeom prst="rect">
            <a:avLst/>
          </a:prstGeom>
        </p:spPr>
      </p:pic>
    </p:spTree>
    <p:extLst>
      <p:ext uri="{BB962C8B-B14F-4D97-AF65-F5344CB8AC3E}">
        <p14:creationId xmlns:p14="http://schemas.microsoft.com/office/powerpoint/2010/main" val="107293530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2670629" y="379640"/>
            <a:ext cx="8915400" cy="1325563"/>
          </a:xfrm>
        </p:spPr>
        <p:txBody>
          <a:bodyPr/>
          <a:lstStyle/>
          <a:p>
            <a:pPr algn="ctr"/>
            <a:r>
              <a:rPr lang="ru-RU" b="1" dirty="0">
                <a:latin typeface="Calibri" panose="020F0502020204030204" pitchFamily="34" charset="0"/>
                <a:cs typeface="Calibri" panose="020F0502020204030204" pitchFamily="34" charset="0"/>
              </a:rPr>
              <a:t>УГОЛОВНАЯ ОТВЕТСТВЕННОСТЬ</a:t>
            </a:r>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pic>
        <p:nvPicPr>
          <p:cNvPr id="4" name="Объект 3">
            <a:extLst>
              <a:ext uri="{FF2B5EF4-FFF2-40B4-BE49-F238E27FC236}">
                <a16:creationId xmlns:a16="http://schemas.microsoft.com/office/drawing/2014/main" id="{F5786549-461A-C0C4-0542-5B09BA131A06}"/>
              </a:ext>
            </a:extLst>
          </p:cNvPr>
          <p:cNvPicPr>
            <a:picLocks noGrp="1" noChangeAspect="1"/>
          </p:cNvPicPr>
          <p:nvPr>
            <p:ph idx="1"/>
          </p:nvPr>
        </p:nvPicPr>
        <p:blipFill>
          <a:blip r:embed="rId3"/>
          <a:stretch>
            <a:fillRect/>
          </a:stretch>
        </p:blipFill>
        <p:spPr>
          <a:xfrm>
            <a:off x="270147" y="1420109"/>
            <a:ext cx="11675792" cy="5437891"/>
          </a:xfrm>
          <a:prstGeom prst="rect">
            <a:avLst/>
          </a:prstGeom>
        </p:spPr>
      </p:pic>
    </p:spTree>
    <p:extLst>
      <p:ext uri="{BB962C8B-B14F-4D97-AF65-F5344CB8AC3E}">
        <p14:creationId xmlns:p14="http://schemas.microsoft.com/office/powerpoint/2010/main" val="225181515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2670629" y="379640"/>
            <a:ext cx="8915400" cy="1325563"/>
          </a:xfrm>
        </p:spPr>
        <p:txBody>
          <a:bodyPr/>
          <a:lstStyle/>
          <a:p>
            <a:pPr algn="ctr"/>
            <a:r>
              <a:rPr lang="ru-RU" b="1" dirty="0">
                <a:latin typeface="Calibri" panose="020F0502020204030204" pitchFamily="34" charset="0"/>
                <a:cs typeface="Calibri" panose="020F0502020204030204" pitchFamily="34" charset="0"/>
              </a:rPr>
              <a:t>УГОЛОВНАЯ ОТВЕТСТВЕННОСТЬ</a:t>
            </a:r>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sp>
        <p:nvSpPr>
          <p:cNvPr id="6" name="Объект 5">
            <a:extLst>
              <a:ext uri="{FF2B5EF4-FFF2-40B4-BE49-F238E27FC236}">
                <a16:creationId xmlns:a16="http://schemas.microsoft.com/office/drawing/2014/main" id="{25BF34B9-BBEC-D94F-85D5-AAF42EEF5FE4}"/>
              </a:ext>
            </a:extLst>
          </p:cNvPr>
          <p:cNvSpPr>
            <a:spLocks noGrp="1"/>
          </p:cNvSpPr>
          <p:nvPr>
            <p:ph idx="1"/>
          </p:nvPr>
        </p:nvSpPr>
        <p:spPr/>
        <p:txBody>
          <a:bodyPr/>
          <a:lstStyle/>
          <a:p>
            <a:endParaRPr lang="ru-RU"/>
          </a:p>
        </p:txBody>
      </p:sp>
      <p:pic>
        <p:nvPicPr>
          <p:cNvPr id="7" name="Рисунок 6">
            <a:extLst>
              <a:ext uri="{FF2B5EF4-FFF2-40B4-BE49-F238E27FC236}">
                <a16:creationId xmlns:a16="http://schemas.microsoft.com/office/drawing/2014/main" id="{005C1ABD-02A9-A482-FF0A-96DEB7D70672}"/>
              </a:ext>
            </a:extLst>
          </p:cNvPr>
          <p:cNvPicPr>
            <a:picLocks noChangeAspect="1"/>
          </p:cNvPicPr>
          <p:nvPr/>
        </p:nvPicPr>
        <p:blipFill>
          <a:blip r:embed="rId3"/>
          <a:stretch>
            <a:fillRect/>
          </a:stretch>
        </p:blipFill>
        <p:spPr>
          <a:xfrm>
            <a:off x="311882" y="1849736"/>
            <a:ext cx="11568235" cy="5008264"/>
          </a:xfrm>
          <a:prstGeom prst="rect">
            <a:avLst/>
          </a:prstGeom>
        </p:spPr>
      </p:pic>
    </p:spTree>
    <p:extLst>
      <p:ext uri="{BB962C8B-B14F-4D97-AF65-F5344CB8AC3E}">
        <p14:creationId xmlns:p14="http://schemas.microsoft.com/office/powerpoint/2010/main" val="349994024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2670629" y="379640"/>
            <a:ext cx="8915400" cy="1325563"/>
          </a:xfrm>
        </p:spPr>
        <p:txBody>
          <a:bodyPr/>
          <a:lstStyle/>
          <a:p>
            <a:pPr algn="ctr"/>
            <a:r>
              <a:rPr lang="ru-RU" b="1" dirty="0">
                <a:latin typeface="Calibri" panose="020F0502020204030204" pitchFamily="34" charset="0"/>
                <a:cs typeface="Calibri" panose="020F0502020204030204" pitchFamily="34" charset="0"/>
              </a:rPr>
              <a:t>УГОЛОВНАЯ ОТВЕТСТВЕННОСТЬ</a:t>
            </a:r>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pic>
        <p:nvPicPr>
          <p:cNvPr id="8" name="Рисунок 7">
            <a:extLst>
              <a:ext uri="{FF2B5EF4-FFF2-40B4-BE49-F238E27FC236}">
                <a16:creationId xmlns:a16="http://schemas.microsoft.com/office/drawing/2014/main" id="{42EC9E2F-A6DD-3364-54E1-A2A90EB2F24B}"/>
              </a:ext>
            </a:extLst>
          </p:cNvPr>
          <p:cNvPicPr>
            <a:picLocks noChangeAspect="1"/>
          </p:cNvPicPr>
          <p:nvPr/>
        </p:nvPicPr>
        <p:blipFill>
          <a:blip r:embed="rId3"/>
          <a:stretch>
            <a:fillRect/>
          </a:stretch>
        </p:blipFill>
        <p:spPr>
          <a:xfrm>
            <a:off x="258979" y="2455914"/>
            <a:ext cx="11933021" cy="3090759"/>
          </a:xfrm>
          <a:prstGeom prst="rect">
            <a:avLst/>
          </a:prstGeom>
        </p:spPr>
      </p:pic>
    </p:spTree>
    <p:extLst>
      <p:ext uri="{BB962C8B-B14F-4D97-AF65-F5344CB8AC3E}">
        <p14:creationId xmlns:p14="http://schemas.microsoft.com/office/powerpoint/2010/main" val="36979213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2670629" y="379640"/>
            <a:ext cx="8915400" cy="1325563"/>
          </a:xfrm>
        </p:spPr>
        <p:txBody>
          <a:bodyPr/>
          <a:lstStyle/>
          <a:p>
            <a:pPr algn="ctr"/>
            <a:r>
              <a:rPr lang="ru-RU" b="1" dirty="0">
                <a:latin typeface="Calibri" panose="020F0502020204030204" pitchFamily="34" charset="0"/>
                <a:cs typeface="Calibri" panose="020F0502020204030204" pitchFamily="34" charset="0"/>
              </a:rPr>
              <a:t>УГОЛОВНАЯ ОТВЕТСТВЕННОСТЬ</a:t>
            </a:r>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sp>
        <p:nvSpPr>
          <p:cNvPr id="6" name="Объект 5">
            <a:extLst>
              <a:ext uri="{FF2B5EF4-FFF2-40B4-BE49-F238E27FC236}">
                <a16:creationId xmlns:a16="http://schemas.microsoft.com/office/drawing/2014/main" id="{25BF34B9-BBEC-D94F-85D5-AAF42EEF5FE4}"/>
              </a:ext>
            </a:extLst>
          </p:cNvPr>
          <p:cNvSpPr>
            <a:spLocks noGrp="1"/>
          </p:cNvSpPr>
          <p:nvPr>
            <p:ph idx="1"/>
          </p:nvPr>
        </p:nvSpPr>
        <p:spPr/>
        <p:txBody>
          <a:bodyPr/>
          <a:lstStyle/>
          <a:p>
            <a:endParaRPr lang="ru-RU"/>
          </a:p>
        </p:txBody>
      </p:sp>
      <p:pic>
        <p:nvPicPr>
          <p:cNvPr id="4" name="Рисунок 3">
            <a:extLst>
              <a:ext uri="{FF2B5EF4-FFF2-40B4-BE49-F238E27FC236}">
                <a16:creationId xmlns:a16="http://schemas.microsoft.com/office/drawing/2014/main" id="{385081D8-1D2F-A86B-66CE-B002A02198D8}"/>
              </a:ext>
            </a:extLst>
          </p:cNvPr>
          <p:cNvPicPr>
            <a:picLocks noChangeAspect="1"/>
          </p:cNvPicPr>
          <p:nvPr/>
        </p:nvPicPr>
        <p:blipFill>
          <a:blip r:embed="rId3"/>
          <a:stretch>
            <a:fillRect/>
          </a:stretch>
        </p:blipFill>
        <p:spPr>
          <a:xfrm>
            <a:off x="2172527" y="1261678"/>
            <a:ext cx="10002650" cy="5596322"/>
          </a:xfrm>
          <a:prstGeom prst="rect">
            <a:avLst/>
          </a:prstGeom>
        </p:spPr>
      </p:pic>
    </p:spTree>
    <p:extLst>
      <p:ext uri="{BB962C8B-B14F-4D97-AF65-F5344CB8AC3E}">
        <p14:creationId xmlns:p14="http://schemas.microsoft.com/office/powerpoint/2010/main" val="343411551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2670629" y="379640"/>
            <a:ext cx="8915400" cy="1325563"/>
          </a:xfrm>
        </p:spPr>
        <p:txBody>
          <a:bodyPr/>
          <a:lstStyle/>
          <a:p>
            <a:pPr algn="ctr"/>
            <a:r>
              <a:rPr lang="ru-RU" b="1" dirty="0">
                <a:latin typeface="Calibri" panose="020F0502020204030204" pitchFamily="34" charset="0"/>
                <a:cs typeface="Calibri" panose="020F0502020204030204" pitchFamily="34" charset="0"/>
              </a:rPr>
              <a:t>УГОЛОВНАЯ ОТВЕТСТВЕННОСТЬ</a:t>
            </a:r>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pic>
        <p:nvPicPr>
          <p:cNvPr id="3" name="Рисунок 2">
            <a:extLst>
              <a:ext uri="{FF2B5EF4-FFF2-40B4-BE49-F238E27FC236}">
                <a16:creationId xmlns:a16="http://schemas.microsoft.com/office/drawing/2014/main" id="{D8F704AC-3D0A-98A6-8EF9-495412FFD19A}"/>
              </a:ext>
            </a:extLst>
          </p:cNvPr>
          <p:cNvPicPr>
            <a:picLocks noChangeAspect="1"/>
          </p:cNvPicPr>
          <p:nvPr/>
        </p:nvPicPr>
        <p:blipFill>
          <a:blip r:embed="rId3"/>
          <a:stretch>
            <a:fillRect/>
          </a:stretch>
        </p:blipFill>
        <p:spPr>
          <a:xfrm>
            <a:off x="838200" y="2231052"/>
            <a:ext cx="11330988" cy="3492854"/>
          </a:xfrm>
          <a:prstGeom prst="rect">
            <a:avLst/>
          </a:prstGeom>
        </p:spPr>
      </p:pic>
    </p:spTree>
    <p:extLst>
      <p:ext uri="{BB962C8B-B14F-4D97-AF65-F5344CB8AC3E}">
        <p14:creationId xmlns:p14="http://schemas.microsoft.com/office/powerpoint/2010/main" val="193878626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2670629" y="379640"/>
            <a:ext cx="8915400" cy="1325563"/>
          </a:xfrm>
        </p:spPr>
        <p:txBody>
          <a:bodyPr/>
          <a:lstStyle/>
          <a:p>
            <a:pPr algn="ctr"/>
            <a:r>
              <a:rPr lang="ru-RU" b="1" dirty="0">
                <a:latin typeface="Calibri" panose="020F0502020204030204" pitchFamily="34" charset="0"/>
                <a:cs typeface="Calibri" panose="020F0502020204030204" pitchFamily="34" charset="0"/>
              </a:rPr>
              <a:t>УГОЛОВНАЯ ОТВЕТСТВЕННОСТЬ</a:t>
            </a:r>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pic>
        <p:nvPicPr>
          <p:cNvPr id="3" name="Рисунок 2">
            <a:extLst>
              <a:ext uri="{FF2B5EF4-FFF2-40B4-BE49-F238E27FC236}">
                <a16:creationId xmlns:a16="http://schemas.microsoft.com/office/drawing/2014/main" id="{9EC59D54-281D-2AF0-841A-826D39045D0B}"/>
              </a:ext>
            </a:extLst>
          </p:cNvPr>
          <p:cNvPicPr>
            <a:picLocks noChangeAspect="1"/>
          </p:cNvPicPr>
          <p:nvPr/>
        </p:nvPicPr>
        <p:blipFill>
          <a:blip r:embed="rId3"/>
          <a:stretch>
            <a:fillRect/>
          </a:stretch>
        </p:blipFill>
        <p:spPr>
          <a:xfrm>
            <a:off x="2172527" y="1386646"/>
            <a:ext cx="10019473" cy="5091714"/>
          </a:xfrm>
          <a:prstGeom prst="rect">
            <a:avLst/>
          </a:prstGeom>
        </p:spPr>
      </p:pic>
    </p:spTree>
    <p:extLst>
      <p:ext uri="{BB962C8B-B14F-4D97-AF65-F5344CB8AC3E}">
        <p14:creationId xmlns:p14="http://schemas.microsoft.com/office/powerpoint/2010/main" val="365505137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2670629" y="379640"/>
            <a:ext cx="8915400" cy="1325563"/>
          </a:xfrm>
        </p:spPr>
        <p:txBody>
          <a:bodyPr/>
          <a:lstStyle/>
          <a:p>
            <a:pPr algn="ctr"/>
            <a:r>
              <a:rPr lang="ru-RU" b="1" dirty="0">
                <a:latin typeface="Calibri" panose="020F0502020204030204" pitchFamily="34" charset="0"/>
                <a:cs typeface="Calibri" panose="020F0502020204030204" pitchFamily="34" charset="0"/>
              </a:rPr>
              <a:t>УГОЛОВНАЯ ОТВЕТСТВЕННОСТЬ</a:t>
            </a:r>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sp>
        <p:nvSpPr>
          <p:cNvPr id="6" name="Объект 5">
            <a:extLst>
              <a:ext uri="{FF2B5EF4-FFF2-40B4-BE49-F238E27FC236}">
                <a16:creationId xmlns:a16="http://schemas.microsoft.com/office/drawing/2014/main" id="{25BF34B9-BBEC-D94F-85D5-AAF42EEF5FE4}"/>
              </a:ext>
            </a:extLst>
          </p:cNvPr>
          <p:cNvSpPr>
            <a:spLocks noGrp="1"/>
          </p:cNvSpPr>
          <p:nvPr>
            <p:ph idx="1"/>
          </p:nvPr>
        </p:nvSpPr>
        <p:spPr>
          <a:xfrm>
            <a:off x="605971" y="1496290"/>
            <a:ext cx="11162476" cy="5142015"/>
          </a:xfrm>
          <a:solidFill>
            <a:schemeClr val="bg1"/>
          </a:solidFill>
        </p:spPr>
        <p:txBody>
          <a:bodyPr>
            <a:normAutofit fontScale="55000" lnSpcReduction="20000"/>
          </a:bodyPr>
          <a:lstStyle/>
          <a:p>
            <a:pPr marL="0" indent="0" algn="r">
              <a:buNone/>
            </a:pPr>
            <a:r>
              <a:rPr lang="ru-RU" sz="5100" b="1" i="0" u="none" strike="noStrike" dirty="0">
                <a:solidFill>
                  <a:srgbClr val="000000"/>
                </a:solidFill>
                <a:effectLst/>
                <a:latin typeface="Arial" panose="020B0604020202020204" pitchFamily="34" charset="0"/>
              </a:rPr>
              <a:t>Статья 200.4. Злоупотребления в сфере закупок товаров, работ, услуг для обеспечения государственных или муниципальных нужд</a:t>
            </a:r>
          </a:p>
          <a:p>
            <a:pPr marL="139700" indent="271463" algn="l">
              <a:buNone/>
            </a:pPr>
            <a:r>
              <a:rPr lang="ru-RU" dirty="0"/>
              <a:t>1. Нарушение </a:t>
            </a:r>
            <a:r>
              <a:rPr lang="ru-RU" u="sng" dirty="0">
                <a:solidFill>
                  <a:srgbClr val="1A0DAB"/>
                </a:solidFill>
                <a:effectLst/>
                <a:hlinkClick r:id="rId3"/>
              </a:rPr>
              <a:t>законодательства</a:t>
            </a:r>
            <a:r>
              <a:rPr lang="ru-RU" dirty="0"/>
              <a:t> Российской Федерации о контрактной системе в сфере закупок товаров, работ, услуг для обеспечения государственных и муниципальных нужд работником контрактной службы, контрактным управляющим, членом комиссии по осуществлению закупок, лицом, осуществляющим приемку поставленных товаров, выполненных работ или оказанных услуг, либо иным уполномоченным лицом, представляющим интересы заказчика в сфере закупок товаров, работ, услуг для обеспечения государственных или муниципальных нужд, которые не являются должностными лицами или лицами, выполняющими управленческие функции в коммерческой или иной организации, если это деяние совершено из корыстной заинтересованности и причинило крупный ущерб,</a:t>
            </a:r>
            <a:endParaRPr lang="ru-RU" b="0" i="0" u="none" strike="noStrike" dirty="0">
              <a:solidFill>
                <a:srgbClr val="828282"/>
              </a:solidFill>
              <a:effectLst/>
              <a:latin typeface="Times New Roman" panose="02020603050405020304" pitchFamily="18" charset="0"/>
            </a:endParaRPr>
          </a:p>
          <a:p>
            <a:pPr marL="139700" indent="271463" algn="l">
              <a:buNone/>
            </a:pPr>
            <a:r>
              <a:rPr lang="ru-RU" b="0" i="0" u="none" strike="noStrike" dirty="0">
                <a:solidFill>
                  <a:srgbClr val="000000"/>
                </a:solidFill>
                <a:effectLst/>
                <a:latin typeface="Times New Roman" panose="02020603050405020304" pitchFamily="18" charset="0"/>
              </a:rPr>
              <a:t>наказывается штрафом в размере до двухсот тысяч рублей или в размере заработной платы или иного дохода осужденного за период до восемнадцати месяцев, либо принудительными работами на срок до трех лет с лишением права занимать определенные должности или заниматься определенной деятельностью на срок до трех лет или без такового, либо лишением свободы на срок до трех лет с лишением права занимать определенные должности или заниматься определенной деятельностью на срок до трех лет или без такового.</a:t>
            </a:r>
          </a:p>
          <a:p>
            <a:pPr marL="139700" indent="271463" algn="l">
              <a:buNone/>
            </a:pPr>
            <a:r>
              <a:rPr lang="ru-RU" dirty="0"/>
              <a:t>2. Деяние, предусмотренное </a:t>
            </a:r>
            <a:r>
              <a:rPr lang="ru-RU" u="sng" dirty="0">
                <a:solidFill>
                  <a:srgbClr val="1A0DAB"/>
                </a:solidFill>
                <a:effectLst/>
                <a:hlinkClick r:id="rId4"/>
              </a:rPr>
              <a:t>частью первой</a:t>
            </a:r>
            <a:r>
              <a:rPr lang="ru-RU" dirty="0"/>
              <a:t> настоящей статьи:</a:t>
            </a:r>
            <a:endParaRPr lang="ru-RU" b="0" i="0" u="none" strike="noStrike" dirty="0">
              <a:solidFill>
                <a:srgbClr val="000000"/>
              </a:solidFill>
              <a:effectLst/>
              <a:latin typeface="Times New Roman" panose="02020603050405020304" pitchFamily="18" charset="0"/>
            </a:endParaRPr>
          </a:p>
          <a:p>
            <a:pPr marL="139700" indent="271463" algn="l">
              <a:buNone/>
            </a:pPr>
            <a:r>
              <a:rPr lang="ru-RU" dirty="0"/>
              <a:t>а) совершенное группой лиц по предварительному сговору;</a:t>
            </a:r>
            <a:endParaRPr lang="ru-RU" b="0" i="0" u="none" strike="noStrike" dirty="0">
              <a:solidFill>
                <a:srgbClr val="000000"/>
              </a:solidFill>
              <a:effectLst/>
              <a:latin typeface="Times New Roman" panose="02020603050405020304" pitchFamily="18" charset="0"/>
            </a:endParaRPr>
          </a:p>
          <a:p>
            <a:pPr marL="139700" indent="271463" algn="l">
              <a:buNone/>
            </a:pPr>
            <a:r>
              <a:rPr lang="ru-RU" dirty="0"/>
              <a:t>б) причинившее особо крупный ущерб, </a:t>
            </a:r>
          </a:p>
          <a:p>
            <a:pPr marL="139700" indent="271463" algn="l">
              <a:buNone/>
            </a:pPr>
            <a:r>
              <a:rPr lang="ru-RU" dirty="0"/>
              <a:t>-</a:t>
            </a:r>
            <a:r>
              <a:rPr lang="ru-RU" b="0" i="0" u="none" strike="noStrike" dirty="0">
                <a:solidFill>
                  <a:srgbClr val="000000"/>
                </a:solidFill>
                <a:effectLst/>
                <a:latin typeface="Times New Roman" panose="02020603050405020304" pitchFamily="18" charset="0"/>
              </a:rPr>
              <a:t>наказывается штрафом в размере от двухсот тысяч до одного миллиона рублей или в размере заработной платы или иного дохода осужденного за период от шести месяцев до трех лет, либо принудительными работами на срок до пяти лет с лишением права занимать определенные должности или заниматься определенной деятельностью на срок до трех лет или без такового, либо лишением свободы на срок до семи лет с лишением права занимать определенные должности или заниматься определенной деятельностью на срок до трех лет или без такового.</a:t>
            </a:r>
          </a:p>
          <a:p>
            <a:endParaRPr lang="ru-RU" dirty="0"/>
          </a:p>
        </p:txBody>
      </p:sp>
    </p:spTree>
    <p:extLst>
      <p:ext uri="{BB962C8B-B14F-4D97-AF65-F5344CB8AC3E}">
        <p14:creationId xmlns:p14="http://schemas.microsoft.com/office/powerpoint/2010/main" val="345473811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3193143" y="47130"/>
            <a:ext cx="8915400" cy="701015"/>
          </a:xfrm>
        </p:spPr>
        <p:txBody>
          <a:bodyPr/>
          <a:lstStyle/>
          <a:p>
            <a:pPr algn="ctr"/>
            <a:r>
              <a:rPr lang="ru-RU" b="1" dirty="0">
                <a:latin typeface="Calibri" panose="020F0502020204030204" pitchFamily="34" charset="0"/>
                <a:cs typeface="Calibri" panose="020F0502020204030204" pitchFamily="34" charset="0"/>
              </a:rPr>
              <a:t>УГОЛОВНАЯ ОТВЕТСТВЕННОСТЬ</a:t>
            </a:r>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sp>
        <p:nvSpPr>
          <p:cNvPr id="6" name="Объект 5">
            <a:extLst>
              <a:ext uri="{FF2B5EF4-FFF2-40B4-BE49-F238E27FC236}">
                <a16:creationId xmlns:a16="http://schemas.microsoft.com/office/drawing/2014/main" id="{25BF34B9-BBEC-D94F-85D5-AAF42EEF5FE4}"/>
              </a:ext>
            </a:extLst>
          </p:cNvPr>
          <p:cNvSpPr>
            <a:spLocks noGrp="1"/>
          </p:cNvSpPr>
          <p:nvPr>
            <p:ph idx="1"/>
          </p:nvPr>
        </p:nvSpPr>
        <p:spPr>
          <a:xfrm>
            <a:off x="605971" y="938152"/>
            <a:ext cx="11162476" cy="5700154"/>
          </a:xfrm>
          <a:solidFill>
            <a:schemeClr val="bg1"/>
          </a:solidFill>
        </p:spPr>
        <p:txBody>
          <a:bodyPr>
            <a:normAutofit fontScale="92500" lnSpcReduction="10000"/>
          </a:bodyPr>
          <a:lstStyle/>
          <a:p>
            <a:pPr marL="139700" indent="576263" algn="r">
              <a:buNone/>
            </a:pPr>
            <a:r>
              <a:rPr lang="ru-RU" sz="2200" b="1" i="0" u="none" strike="noStrike" dirty="0">
                <a:solidFill>
                  <a:srgbClr val="000000"/>
                </a:solidFill>
                <a:effectLst/>
                <a:latin typeface="Arial" panose="020B0604020202020204" pitchFamily="34" charset="0"/>
              </a:rPr>
              <a:t>УК РФ Статья 200.5. Подкуп работника контрактной службы, контрактного управляющего, члена комиссии по осуществлению закупок</a:t>
            </a:r>
          </a:p>
          <a:p>
            <a:pPr marL="139700" indent="576263" algn="l">
              <a:buNone/>
            </a:pPr>
            <a:r>
              <a:rPr lang="ru-RU" sz="1600" dirty="0"/>
              <a:t>1. Незаконная передача работнику контрактной службы, контрактному управляющему, члену комиссии по осуществлению закупок, лицу, осуществляющему приемку поставленных товаров, выполненных работ или оказанных услуг, либо иному уполномоченному лицу, представляющему интересы заказчика в сфере закупок товаров, работ, услуг для обеспечения государственных или муниципальных нужд, денег, ценных бумаг, иного имущества, а также незаконные оказание ему услуг имущественного характера, предоставление других имущественных прав (в том числе когда по указанию такого лица имущество передается, или услуги имущественного характера оказываются, или имущественные права предоставляются иному физическому или юридическому лицу) за совершение действий (бездействие) в интересах дающего или иных лиц в связи с закупкой товаров, работ, услуг для обеспечения государственных или муниципальных нужд (при отсутствии признаков преступлений, предусмотренных </a:t>
            </a:r>
            <a:r>
              <a:rPr lang="ru-RU" sz="1600" u="sng" dirty="0">
                <a:solidFill>
                  <a:srgbClr val="1A0DAB"/>
                </a:solidFill>
                <a:effectLst/>
                <a:hlinkClick r:id="rId3"/>
              </a:rPr>
              <a:t>частями первой</a:t>
            </a:r>
            <a:r>
              <a:rPr lang="ru-RU" sz="1600" dirty="0"/>
              <a:t> - </a:t>
            </a:r>
            <a:r>
              <a:rPr lang="ru-RU" sz="1600" u="sng" dirty="0">
                <a:solidFill>
                  <a:srgbClr val="1A0DAB"/>
                </a:solidFill>
                <a:effectLst/>
                <a:hlinkClick r:id="rId4"/>
              </a:rPr>
              <a:t>четвертой статьи 204</a:t>
            </a:r>
            <a:r>
              <a:rPr lang="ru-RU" sz="1600" dirty="0"/>
              <a:t> и </a:t>
            </a:r>
            <a:r>
              <a:rPr lang="ru-RU" sz="1600" u="sng" dirty="0">
                <a:solidFill>
                  <a:srgbClr val="1A0DAB"/>
                </a:solidFill>
                <a:effectLst/>
                <a:hlinkClick r:id="rId5"/>
              </a:rPr>
              <a:t>статьей 291</a:t>
            </a:r>
            <a:r>
              <a:rPr lang="ru-RU" sz="1600" dirty="0"/>
              <a:t> настоящего Кодекса) -</a:t>
            </a:r>
            <a:r>
              <a:rPr lang="ru-RU" sz="1600" b="0" i="0" u="none" strike="noStrike" dirty="0">
                <a:solidFill>
                  <a:srgbClr val="000000"/>
                </a:solidFill>
                <a:effectLst/>
                <a:latin typeface="Times New Roman" panose="02020603050405020304" pitchFamily="18" charset="0"/>
              </a:rPr>
              <a:t>наказываются штрафом в размере от трехсот тысяч до пятисот тысяч рублей или в размере заработной платы или иного дохода осужденного за период от шести месяцев до двух лет, либо ограничением свободы на срок до двух лет, либо исправительными работами на срок до двух лет, либо принудительными работами на срок до трех лет со штрафом в размере до десятикратной суммы подкупа или без такового, либо лишением свободы на срок до трех лет со штрафом в размере до десятикратной суммы подкупа или без такового.</a:t>
            </a:r>
          </a:p>
          <a:p>
            <a:pPr marL="139700" indent="576263" algn="l">
              <a:buNone/>
            </a:pPr>
            <a:r>
              <a:rPr lang="ru-RU" sz="1600" dirty="0"/>
              <a:t>2. Деяния, предусмотренные </a:t>
            </a:r>
            <a:r>
              <a:rPr lang="ru-RU" sz="1600" u="sng" dirty="0">
                <a:solidFill>
                  <a:srgbClr val="1A0DAB"/>
                </a:solidFill>
                <a:effectLst/>
                <a:hlinkClick r:id="rId6"/>
              </a:rPr>
              <a:t>частью первой</a:t>
            </a:r>
            <a:r>
              <a:rPr lang="ru-RU" sz="1600" dirty="0"/>
              <a:t> настоящей статьи, совершенные:</a:t>
            </a:r>
          </a:p>
          <a:p>
            <a:pPr marL="139700" indent="576263" algn="l">
              <a:buNone/>
            </a:pPr>
            <a:r>
              <a:rPr lang="ru-RU" sz="1600" b="0" i="0" u="none" strike="noStrike" dirty="0">
                <a:solidFill>
                  <a:srgbClr val="000000"/>
                </a:solidFill>
                <a:effectLst/>
                <a:latin typeface="Times New Roman" panose="02020603050405020304" pitchFamily="18" charset="0"/>
              </a:rPr>
              <a:t>а) группой лиц по предварительному сговору;</a:t>
            </a:r>
          </a:p>
          <a:p>
            <a:pPr marL="139700" indent="576263" algn="l">
              <a:buNone/>
            </a:pPr>
            <a:r>
              <a:rPr lang="ru-RU" sz="1600" b="0" i="0" u="none" strike="noStrike" dirty="0">
                <a:solidFill>
                  <a:srgbClr val="000000"/>
                </a:solidFill>
                <a:effectLst/>
                <a:latin typeface="Times New Roman" panose="02020603050405020304" pitchFamily="18" charset="0"/>
              </a:rPr>
              <a:t>б) в крупном размере, -</a:t>
            </a:r>
          </a:p>
          <a:p>
            <a:pPr marL="139700" indent="576263" algn="l">
              <a:buNone/>
            </a:pPr>
            <a:r>
              <a:rPr lang="ru-RU" sz="1600" b="0" i="0" u="none" strike="noStrike" dirty="0">
                <a:solidFill>
                  <a:srgbClr val="000000"/>
                </a:solidFill>
                <a:effectLst/>
                <a:latin typeface="Times New Roman" panose="02020603050405020304" pitchFamily="18" charset="0"/>
              </a:rPr>
              <a:t>наказываются штрафом в размере от пятисот тысяч до одного миллиона рублей или в размере заработной платы или иного дохода осужденного за период от одного года до трех лет, либо принудительными работами на срок до пяти лет со штрафом в размере до тридцатикратной суммы подкупа или без такового и с лишением права занимать определенные должности или заниматься определенной деятельностью на срок до двух лет или без такового, либо лишением свободы на срок до семи лет со штрафом в размере до тридцатикратной суммы подкупа или без такового и с лишением права занимать определенные должности или заниматься определенной деятельностью на срок до двух лет или без такового.</a:t>
            </a:r>
          </a:p>
        </p:txBody>
      </p:sp>
    </p:spTree>
    <p:extLst>
      <p:ext uri="{BB962C8B-B14F-4D97-AF65-F5344CB8AC3E}">
        <p14:creationId xmlns:p14="http://schemas.microsoft.com/office/powerpoint/2010/main" val="43975606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3193143" y="47130"/>
            <a:ext cx="8915400" cy="701015"/>
          </a:xfrm>
        </p:spPr>
        <p:txBody>
          <a:bodyPr/>
          <a:lstStyle/>
          <a:p>
            <a:pPr algn="ctr"/>
            <a:r>
              <a:rPr lang="ru-RU" b="1" dirty="0">
                <a:latin typeface="Calibri" panose="020F0502020204030204" pitchFamily="34" charset="0"/>
                <a:cs typeface="Calibri" panose="020F0502020204030204" pitchFamily="34" charset="0"/>
              </a:rPr>
              <a:t>УГОЛОВНАЯ ОТВЕТСТВЕННОСТЬ</a:t>
            </a:r>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sp>
        <p:nvSpPr>
          <p:cNvPr id="6" name="Объект 5">
            <a:extLst>
              <a:ext uri="{FF2B5EF4-FFF2-40B4-BE49-F238E27FC236}">
                <a16:creationId xmlns:a16="http://schemas.microsoft.com/office/drawing/2014/main" id="{25BF34B9-BBEC-D94F-85D5-AAF42EEF5FE4}"/>
              </a:ext>
            </a:extLst>
          </p:cNvPr>
          <p:cNvSpPr>
            <a:spLocks noGrp="1"/>
          </p:cNvSpPr>
          <p:nvPr>
            <p:ph idx="1"/>
          </p:nvPr>
        </p:nvSpPr>
        <p:spPr>
          <a:xfrm>
            <a:off x="605971" y="938152"/>
            <a:ext cx="11162476" cy="5700154"/>
          </a:xfrm>
          <a:solidFill>
            <a:schemeClr val="bg1"/>
          </a:solidFill>
        </p:spPr>
        <p:txBody>
          <a:bodyPr>
            <a:normAutofit fontScale="70000" lnSpcReduction="20000"/>
          </a:bodyPr>
          <a:lstStyle/>
          <a:p>
            <a:pPr marL="46038" indent="306388" algn="r">
              <a:buNone/>
            </a:pPr>
            <a:r>
              <a:rPr lang="ru-RU" sz="2800" b="1" i="0" u="none" strike="noStrike" dirty="0">
                <a:solidFill>
                  <a:srgbClr val="000000"/>
                </a:solidFill>
                <a:effectLst/>
                <a:latin typeface="Arial" panose="020B0604020202020204" pitchFamily="34" charset="0"/>
              </a:rPr>
              <a:t>УК РФ Статья 200.5. Подкуп работника контрактной службы, контрактного управляющего, члена комиссии по осуществлению закупок</a:t>
            </a:r>
            <a:endParaRPr lang="ru-RU" dirty="0"/>
          </a:p>
          <a:p>
            <a:pPr marL="46038" indent="306388" algn="l">
              <a:buNone/>
            </a:pPr>
            <a:r>
              <a:rPr lang="ru-RU" dirty="0"/>
              <a:t>3. Деяния, предусмотренные </a:t>
            </a:r>
            <a:r>
              <a:rPr lang="ru-RU" u="sng" dirty="0">
                <a:solidFill>
                  <a:srgbClr val="1A0DAB"/>
                </a:solidFill>
                <a:effectLst/>
                <a:hlinkClick r:id="rId3"/>
              </a:rPr>
              <a:t>частью первой</a:t>
            </a:r>
            <a:r>
              <a:rPr lang="ru-RU" dirty="0"/>
              <a:t>, </a:t>
            </a:r>
            <a:r>
              <a:rPr lang="ru-RU" u="sng" dirty="0">
                <a:solidFill>
                  <a:srgbClr val="1A0DAB"/>
                </a:solidFill>
                <a:effectLst/>
                <a:hlinkClick r:id="rId4"/>
              </a:rPr>
              <a:t>пунктом "а" части второй</a:t>
            </a:r>
            <a:r>
              <a:rPr lang="ru-RU" dirty="0"/>
              <a:t> настоящей статьи, совершенные в особо крупном размере, -</a:t>
            </a:r>
            <a:r>
              <a:rPr lang="ru-RU" b="0" i="0" u="none" strike="noStrike" dirty="0">
                <a:solidFill>
                  <a:srgbClr val="000000"/>
                </a:solidFill>
                <a:effectLst/>
                <a:latin typeface="Times New Roman" panose="02020603050405020304" pitchFamily="18" charset="0"/>
              </a:rPr>
              <a:t>наказываются штрафом в размере от одного миллиона до двух миллионов пятисот тысяч рублей или в размере заработной платы или иного дохода осужденного за период от одного года до трех лет либо лишением свободы на срок до восьми лет со штрафом в размере до сорокакратной суммы подкупа или без такового и с лишением права занимать определенные должности или заниматься определенной деятельностью на срок до пяти лет или без такового.</a:t>
            </a:r>
          </a:p>
          <a:p>
            <a:pPr marL="46038" indent="306388" algn="l">
              <a:buNone/>
            </a:pPr>
            <a:r>
              <a:rPr lang="ru-RU" dirty="0"/>
              <a:t>4. Незаконное получение лицами, указанными в </a:t>
            </a:r>
            <a:r>
              <a:rPr lang="ru-RU" u="sng" dirty="0">
                <a:solidFill>
                  <a:srgbClr val="1A0DAB"/>
                </a:solidFill>
                <a:effectLst/>
                <a:hlinkClick r:id="rId3"/>
              </a:rPr>
              <a:t>части первой</a:t>
            </a:r>
            <a:r>
              <a:rPr lang="ru-RU" dirty="0"/>
              <a:t> настоящей статьи, денег, ценных бумаг, иного имущества, а также незаконное пользование ими услугами имущественного характера или иными имущественными правами (в том числе когда по указанию таких лиц имущество передается, или услуги имущественного характера оказываются, или имущественные права предоставляются иному физическому или юридическому лицу) за совершение действий (бездействие) в интересах дающего или иных лиц в связи с закупкой товаров, работ, услуг для обеспечения государственных или муниципальных нужд (при отсутствии признаков преступлений, предусмотренных </a:t>
            </a:r>
            <a:r>
              <a:rPr lang="ru-RU" u="sng" dirty="0">
                <a:solidFill>
                  <a:srgbClr val="1A0DAB"/>
                </a:solidFill>
                <a:effectLst/>
                <a:hlinkClick r:id="rId5"/>
              </a:rPr>
              <a:t>частями пятой</a:t>
            </a:r>
            <a:r>
              <a:rPr lang="ru-RU" dirty="0"/>
              <a:t> - </a:t>
            </a:r>
            <a:r>
              <a:rPr lang="ru-RU" u="sng" dirty="0">
                <a:solidFill>
                  <a:srgbClr val="1A0DAB"/>
                </a:solidFill>
                <a:effectLst/>
                <a:hlinkClick r:id="rId6"/>
              </a:rPr>
              <a:t>восьмой статьи 204</a:t>
            </a:r>
            <a:r>
              <a:rPr lang="ru-RU" dirty="0"/>
              <a:t> и </a:t>
            </a:r>
            <a:r>
              <a:rPr lang="ru-RU" u="sng" dirty="0">
                <a:solidFill>
                  <a:srgbClr val="1A0DAB"/>
                </a:solidFill>
                <a:effectLst/>
                <a:hlinkClick r:id="rId7"/>
              </a:rPr>
              <a:t>статьей 290</a:t>
            </a:r>
            <a:r>
              <a:rPr lang="ru-RU" dirty="0"/>
              <a:t> настоящего Кодекса) -</a:t>
            </a:r>
            <a:r>
              <a:rPr lang="ru-RU" b="0" i="0" u="none" strike="noStrike" dirty="0">
                <a:solidFill>
                  <a:srgbClr val="000000"/>
                </a:solidFill>
                <a:effectLst/>
                <a:latin typeface="Times New Roman" panose="02020603050405020304" pitchFamily="18" charset="0"/>
              </a:rPr>
              <a:t>наказываются штрафом в размере от четырехсот тысяч до одного миллиона рублей или в размере заработной платы или иного дохода осужденного за период от одного года до трех лет, либо принудительными работами на срок до трех лет со штрафом в размере до двадцатикратной суммы подкупа или без такового и с лишением права занимать определенные должности или заниматься определенной деятельностью на срок до трех лет или без такового, либо лишением свободы на срок до трех лет со штрафом в размере до двадцатикратной суммы подкупа или без такового и с лишением права занимать определенные должности или заниматься определенной деятельностью на срок до трех лет или без такового.</a:t>
            </a:r>
          </a:p>
        </p:txBody>
      </p:sp>
    </p:spTree>
    <p:extLst>
      <p:ext uri="{BB962C8B-B14F-4D97-AF65-F5344CB8AC3E}">
        <p14:creationId xmlns:p14="http://schemas.microsoft.com/office/powerpoint/2010/main" val="275314649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3193143" y="47130"/>
            <a:ext cx="8915400" cy="701015"/>
          </a:xfrm>
        </p:spPr>
        <p:txBody>
          <a:bodyPr/>
          <a:lstStyle/>
          <a:p>
            <a:pPr algn="ctr"/>
            <a:r>
              <a:rPr lang="ru-RU" b="1" dirty="0">
                <a:latin typeface="Calibri" panose="020F0502020204030204" pitchFamily="34" charset="0"/>
                <a:cs typeface="Calibri" panose="020F0502020204030204" pitchFamily="34" charset="0"/>
              </a:rPr>
              <a:t>УГОЛОВНАЯ ОТВЕТСТВЕННОСТЬ</a:t>
            </a:r>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sp>
        <p:nvSpPr>
          <p:cNvPr id="6" name="Объект 5">
            <a:extLst>
              <a:ext uri="{FF2B5EF4-FFF2-40B4-BE49-F238E27FC236}">
                <a16:creationId xmlns:a16="http://schemas.microsoft.com/office/drawing/2014/main" id="{25BF34B9-BBEC-D94F-85D5-AAF42EEF5FE4}"/>
              </a:ext>
            </a:extLst>
          </p:cNvPr>
          <p:cNvSpPr>
            <a:spLocks noGrp="1"/>
          </p:cNvSpPr>
          <p:nvPr>
            <p:ph idx="1"/>
          </p:nvPr>
        </p:nvSpPr>
        <p:spPr>
          <a:xfrm>
            <a:off x="605971" y="938152"/>
            <a:ext cx="11162476" cy="5700154"/>
          </a:xfrm>
          <a:solidFill>
            <a:schemeClr val="bg1"/>
          </a:solidFill>
        </p:spPr>
        <p:txBody>
          <a:bodyPr>
            <a:normAutofit fontScale="55000" lnSpcReduction="20000"/>
          </a:bodyPr>
          <a:lstStyle/>
          <a:p>
            <a:pPr marL="46038" indent="306388" algn="r">
              <a:buNone/>
            </a:pPr>
            <a:r>
              <a:rPr lang="ru-RU" sz="2800" b="1" i="0" u="none" strike="noStrike" dirty="0">
                <a:solidFill>
                  <a:srgbClr val="000000"/>
                </a:solidFill>
                <a:effectLst/>
                <a:latin typeface="Arial" panose="020B0604020202020204" pitchFamily="34" charset="0"/>
              </a:rPr>
              <a:t>УК РФ Статья 200.5. Подкуп работника контрактной службы, контрактного управляющего, члена комиссии по осуществлению закупок</a:t>
            </a:r>
            <a:endParaRPr lang="ru-RU" dirty="0"/>
          </a:p>
          <a:p>
            <a:pPr marL="46038" indent="447675" algn="l">
              <a:buNone/>
            </a:pPr>
            <a:r>
              <a:rPr lang="ru-RU" dirty="0"/>
              <a:t>5. Деяния, предусмотренные </a:t>
            </a:r>
            <a:r>
              <a:rPr lang="ru-RU" u="sng" dirty="0">
                <a:solidFill>
                  <a:srgbClr val="1A0DAB"/>
                </a:solidFill>
                <a:effectLst/>
                <a:hlinkClick r:id="rId3"/>
              </a:rPr>
              <a:t>частью четвертой</a:t>
            </a:r>
            <a:r>
              <a:rPr lang="ru-RU" dirty="0"/>
              <a:t> настоящей статьи, если они:</a:t>
            </a:r>
          </a:p>
          <a:p>
            <a:pPr marL="46038" indent="447675" algn="l">
              <a:buNone/>
            </a:pPr>
            <a:r>
              <a:rPr lang="ru-RU" b="0" i="0" u="none" strike="noStrike" dirty="0">
                <a:solidFill>
                  <a:srgbClr val="000000"/>
                </a:solidFill>
                <a:effectLst/>
                <a:latin typeface="Times New Roman" panose="02020603050405020304" pitchFamily="18" charset="0"/>
              </a:rPr>
              <a:t>а) совершены группой лиц по предварительному сговору;</a:t>
            </a:r>
          </a:p>
          <a:p>
            <a:pPr marL="46038" indent="447675" algn="l">
              <a:buNone/>
            </a:pPr>
            <a:r>
              <a:rPr lang="ru-RU" b="0" i="0" u="none" strike="noStrike" dirty="0">
                <a:solidFill>
                  <a:srgbClr val="000000"/>
                </a:solidFill>
                <a:effectLst/>
                <a:latin typeface="Times New Roman" panose="02020603050405020304" pitchFamily="18" charset="0"/>
              </a:rPr>
              <a:t>б) сопряжены с вымогательством предмета подкупа;</a:t>
            </a:r>
          </a:p>
          <a:p>
            <a:pPr marL="46038" indent="447675" algn="l">
              <a:buNone/>
            </a:pPr>
            <a:r>
              <a:rPr lang="ru-RU" b="0" i="0" u="none" strike="noStrike" dirty="0">
                <a:solidFill>
                  <a:srgbClr val="000000"/>
                </a:solidFill>
                <a:effectLst/>
                <a:latin typeface="Times New Roman" panose="02020603050405020304" pitchFamily="18" charset="0"/>
              </a:rPr>
              <a:t>в) совершены в крупном размере, -</a:t>
            </a:r>
          </a:p>
          <a:p>
            <a:pPr marL="46038" indent="447675" algn="l">
              <a:buNone/>
            </a:pPr>
            <a:r>
              <a:rPr lang="ru-RU" b="0" i="0" u="none" strike="noStrike" dirty="0">
                <a:solidFill>
                  <a:srgbClr val="000000"/>
                </a:solidFill>
                <a:effectLst/>
                <a:latin typeface="Times New Roman" panose="02020603050405020304" pitchFamily="18" charset="0"/>
              </a:rPr>
              <a:t>наказываются штрафом в размере от одного миллиона до двух миллионов рублей или в размере заработной платы или иного дохода осужденного за период от одного года до трех лет с лишением права занимать определенные должности или заниматься определенной деятельностью на срок до пяти лет либо лишением свободы на срок до десяти лет со штрафом в размере до пятидесятикратной суммы подкупа или без такового и с лишением права занимать определенные должности или заниматься определенной деятельностью на срок до пяти лет или без такового.</a:t>
            </a:r>
          </a:p>
          <a:p>
            <a:pPr marL="46038" indent="447675" algn="l">
              <a:buNone/>
            </a:pPr>
            <a:r>
              <a:rPr lang="ru-RU" dirty="0"/>
              <a:t>6. Деяния, предусмотренные </a:t>
            </a:r>
            <a:r>
              <a:rPr lang="ru-RU" u="sng" dirty="0">
                <a:solidFill>
                  <a:srgbClr val="1A0DAB"/>
                </a:solidFill>
                <a:effectLst/>
                <a:hlinkClick r:id="rId4"/>
              </a:rPr>
              <a:t>пунктами "а"</a:t>
            </a:r>
            <a:r>
              <a:rPr lang="ru-RU" dirty="0"/>
              <a:t> и </a:t>
            </a:r>
            <a:r>
              <a:rPr lang="ru-RU" u="sng" dirty="0">
                <a:solidFill>
                  <a:srgbClr val="1A0DAB"/>
                </a:solidFill>
                <a:effectLst/>
                <a:hlinkClick r:id="rId5"/>
              </a:rPr>
              <a:t>"б" части пятой</a:t>
            </a:r>
            <a:r>
              <a:rPr lang="ru-RU" dirty="0"/>
              <a:t> настоящей статьи, совершенные в особо крупном размере, -</a:t>
            </a:r>
            <a:r>
              <a:rPr lang="ru-RU" b="0" i="0" u="none" strike="noStrike" dirty="0">
                <a:solidFill>
                  <a:srgbClr val="000000"/>
                </a:solidFill>
                <a:effectLst/>
                <a:latin typeface="Times New Roman" panose="02020603050405020304" pitchFamily="18" charset="0"/>
              </a:rPr>
              <a:t>наказываются штрафом в размере от двух миллионов до пяти миллионов рублей или в размере заработной платы или иного дохода осужденного за период от двух до пяти лет с лишением права занимать определенные должности или заниматься определенной деятельностью на срок до семи лет или без такового либо лишением свободы на срок от семи до двенадцати лет со штрафом в размере до пятидесятикратной суммы подкупа или без такового и с лишением права занимать определенные должности или заниматься определенной деятельностью на срок до семи лет или без такового.</a:t>
            </a:r>
          </a:p>
          <a:p>
            <a:pPr marL="46038" indent="447675" algn="l">
              <a:buNone/>
            </a:pPr>
            <a:r>
              <a:rPr lang="ru-RU" dirty="0"/>
              <a:t>Примечания.</a:t>
            </a:r>
          </a:p>
          <a:p>
            <a:pPr marL="46038" indent="447675" algn="l">
              <a:buNone/>
            </a:pPr>
            <a:r>
              <a:rPr lang="ru-RU" dirty="0"/>
              <a:t>1. Крупным размером подкупа в настоящей статье признаются сумма денег, стоимость ценных бумаг, иного имущества, услуг имущественного характера, иных имущественных прав, превышающие сто пятьдесят тысяч рублей, особо крупным размером подкупа - превышающие один миллион рублей.</a:t>
            </a:r>
            <a:endParaRPr lang="ru-RU" b="0" i="0" u="none" strike="noStrike" dirty="0">
              <a:solidFill>
                <a:srgbClr val="000000"/>
              </a:solidFill>
              <a:effectLst/>
              <a:latin typeface="Times New Roman" panose="02020603050405020304" pitchFamily="18" charset="0"/>
            </a:endParaRPr>
          </a:p>
          <a:p>
            <a:pPr marL="46038" indent="447675">
              <a:buNone/>
            </a:pPr>
            <a:r>
              <a:rPr lang="ru-RU" dirty="0"/>
              <a:t>2. Лицо, совершившее преступление, предусмотренное </a:t>
            </a:r>
            <a:r>
              <a:rPr lang="ru-RU" u="sng" dirty="0">
                <a:solidFill>
                  <a:srgbClr val="1A0DAB"/>
                </a:solidFill>
                <a:effectLst/>
                <a:hlinkClick r:id="rId6"/>
              </a:rPr>
              <a:t>частями первой</a:t>
            </a:r>
            <a:r>
              <a:rPr lang="ru-RU" dirty="0"/>
              <a:t> - третьей настоящей статьи, освобождается от уголовной ответственности, если оно активно способствовало раскрытию и (или) расследованию преступления, либо в отношении его имело место вымогательство предмета подкупа, либо это лицо добровольно сообщило о совершенном преступлении в орган, имеющий право возбудить уголовное дело.</a:t>
            </a:r>
          </a:p>
        </p:txBody>
      </p:sp>
    </p:spTree>
    <p:extLst>
      <p:ext uri="{BB962C8B-B14F-4D97-AF65-F5344CB8AC3E}">
        <p14:creationId xmlns:p14="http://schemas.microsoft.com/office/powerpoint/2010/main" val="377450237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2336A2-8172-43E6-0626-CBD7DCC706A4}"/>
              </a:ext>
            </a:extLst>
          </p:cNvPr>
          <p:cNvSpPr>
            <a:spLocks noGrp="1"/>
          </p:cNvSpPr>
          <p:nvPr>
            <p:ph type="title"/>
          </p:nvPr>
        </p:nvSpPr>
        <p:spPr>
          <a:xfrm>
            <a:off x="3193143" y="47130"/>
            <a:ext cx="8915400" cy="701015"/>
          </a:xfrm>
        </p:spPr>
        <p:txBody>
          <a:bodyPr/>
          <a:lstStyle/>
          <a:p>
            <a:pPr algn="ctr"/>
            <a:r>
              <a:rPr lang="ru-RU" b="1" dirty="0">
                <a:latin typeface="Calibri" panose="020F0502020204030204" pitchFamily="34" charset="0"/>
                <a:cs typeface="Calibri" panose="020F0502020204030204" pitchFamily="34" charset="0"/>
              </a:rPr>
              <a:t>УГОЛОВНАЯ ОТВЕТСТВЕННОСТЬ</a:t>
            </a:r>
          </a:p>
        </p:txBody>
      </p:sp>
      <p:pic>
        <p:nvPicPr>
          <p:cNvPr id="5" name="Рисунок 4">
            <a:extLst>
              <a:ext uri="{FF2B5EF4-FFF2-40B4-BE49-F238E27FC236}">
                <a16:creationId xmlns:a16="http://schemas.microsoft.com/office/drawing/2014/main" id="{C2AEF71D-0D20-C480-C03D-2BA7EE9E50A5}"/>
              </a:ext>
            </a:extLst>
          </p:cNvPr>
          <p:cNvPicPr>
            <a:picLocks noChangeAspect="1"/>
          </p:cNvPicPr>
          <p:nvPr/>
        </p:nvPicPr>
        <p:blipFill>
          <a:blip r:embed="rId2"/>
          <a:stretch>
            <a:fillRect/>
          </a:stretch>
        </p:blipFill>
        <p:spPr>
          <a:xfrm rot="5400000">
            <a:off x="-2342737" y="2342737"/>
            <a:ext cx="6858000" cy="2172526"/>
          </a:xfrm>
          <a:prstGeom prst="rect">
            <a:avLst/>
          </a:prstGeom>
        </p:spPr>
      </p:pic>
      <p:sp>
        <p:nvSpPr>
          <p:cNvPr id="6" name="Объект 5">
            <a:extLst>
              <a:ext uri="{FF2B5EF4-FFF2-40B4-BE49-F238E27FC236}">
                <a16:creationId xmlns:a16="http://schemas.microsoft.com/office/drawing/2014/main" id="{25BF34B9-BBEC-D94F-85D5-AAF42EEF5FE4}"/>
              </a:ext>
            </a:extLst>
          </p:cNvPr>
          <p:cNvSpPr>
            <a:spLocks noGrp="1"/>
          </p:cNvSpPr>
          <p:nvPr>
            <p:ph idx="1"/>
          </p:nvPr>
        </p:nvSpPr>
        <p:spPr>
          <a:xfrm>
            <a:off x="605971" y="938152"/>
            <a:ext cx="11162476" cy="5700154"/>
          </a:xfrm>
          <a:solidFill>
            <a:schemeClr val="bg1"/>
          </a:solidFill>
        </p:spPr>
        <p:txBody>
          <a:bodyPr>
            <a:normAutofit fontScale="55000" lnSpcReduction="20000"/>
          </a:bodyPr>
          <a:lstStyle/>
          <a:p>
            <a:pPr marL="0" indent="0" algn="r">
              <a:buNone/>
            </a:pPr>
            <a:r>
              <a:rPr lang="ru-RU" sz="3800" b="1" i="0" u="none" strike="noStrike" dirty="0">
                <a:solidFill>
                  <a:srgbClr val="000000"/>
                </a:solidFill>
                <a:effectLst/>
                <a:latin typeface="Arial" panose="020B0604020202020204" pitchFamily="34" charset="0"/>
              </a:rPr>
              <a:t>УК РФ Статья 200.6. Заведомо ложное экспертное заключение в сфере закупок товаров, работ, услуг для обеспечения государственных и муниципальных нужд</a:t>
            </a:r>
          </a:p>
          <a:p>
            <a:pPr marL="139700" indent="354013" algn="l">
              <a:buNone/>
            </a:pPr>
            <a:r>
              <a:rPr lang="ru-RU" sz="3300" dirty="0"/>
              <a:t>1. Дача экспертом, уполномоченным представителем экспертной организации заведомо ложного экспертного заключения в сфере закупок товаров, работ, услуг для обеспечения государственных и муниципальных нужд, если это повлекло причинение крупного ущерба, -</a:t>
            </a:r>
            <a:r>
              <a:rPr lang="ru-RU" sz="3300" b="0" i="0" u="none" strike="noStrike" dirty="0">
                <a:solidFill>
                  <a:srgbClr val="000000"/>
                </a:solidFill>
                <a:effectLst/>
                <a:latin typeface="Times New Roman" panose="02020603050405020304" pitchFamily="18" charset="0"/>
              </a:rPr>
              <a:t>наказывается штрафом в размере до трехсот тысяч рублей или в размере заработной платы или иного дохода осужденного за период до одного года с лишением права занимать определенные должности или заниматься определенной деятельностью на срок до трех лет или без такового, либо принудительными работами на срок до одного года с лишением права занимать определенные должности или заниматься определенной деятельностью на срок до трех лет или без такового, либо лишением свободы на срок до одного года с лишением права занимать определенные должности или заниматься определенной деятельностью на срок до трех лет или без такового.</a:t>
            </a:r>
          </a:p>
          <a:p>
            <a:pPr marL="139700" indent="354013" algn="l">
              <a:buNone/>
            </a:pPr>
            <a:r>
              <a:rPr lang="ru-RU" sz="3300" dirty="0"/>
              <a:t>2. То же деяние, повлекшее по неосторожности причинение </a:t>
            </a:r>
            <a:r>
              <a:rPr lang="ru-RU" sz="3300" u="sng" dirty="0">
                <a:solidFill>
                  <a:srgbClr val="1A0DAB"/>
                </a:solidFill>
                <a:effectLst/>
                <a:hlinkClick r:id="rId3"/>
              </a:rPr>
              <a:t>тяжкого вреда</a:t>
            </a:r>
            <a:r>
              <a:rPr lang="ru-RU" sz="3300" dirty="0"/>
              <a:t> здоровью или смерть человека, -</a:t>
            </a:r>
            <a:r>
              <a:rPr lang="ru-RU" sz="3300" b="0" i="0" u="none" strike="noStrike" dirty="0">
                <a:solidFill>
                  <a:srgbClr val="000000"/>
                </a:solidFill>
                <a:effectLst/>
                <a:latin typeface="Times New Roman" panose="02020603050405020304" pitchFamily="18" charset="0"/>
              </a:rPr>
              <a:t>наказывается штрафом в размере от трехсот тысяч до пятисот тысяч рублей или в размере заработной платы или иного дохода осужденного за период от одного года до трех лет с лишением права занимать определенные должности или заниматься определенной деятельностью на срок до четырех лет или без такового, либо принудительными работами на срок до трех лет с лишением права занимать определенные должности или заниматься определенной деятельностью на срок до четырех лет или без такового, либо лишением свободы на срок до трех лет с лишением права занимать определенные должности или заниматься определенной деятельностью на срок до четырех лет или без такового.</a:t>
            </a:r>
          </a:p>
          <a:p>
            <a:pPr marL="139700" indent="354013" algn="l">
              <a:buNone/>
            </a:pPr>
            <a:r>
              <a:rPr lang="ru-RU" sz="3300" dirty="0"/>
              <a:t>3. Деяние, предусмотренное </a:t>
            </a:r>
            <a:r>
              <a:rPr lang="ru-RU" sz="3300" u="sng" dirty="0">
                <a:solidFill>
                  <a:srgbClr val="1A0DAB"/>
                </a:solidFill>
                <a:effectLst/>
                <a:hlinkClick r:id="rId4"/>
              </a:rPr>
              <a:t>частью первой</a:t>
            </a:r>
            <a:r>
              <a:rPr lang="ru-RU" sz="3300" dirty="0"/>
              <a:t> настоящей статьи, повлекшее по неосторожности смерть двух и более лиц, -</a:t>
            </a:r>
            <a:r>
              <a:rPr lang="ru-RU" sz="3300" b="0" i="0" u="none" strike="noStrike" dirty="0">
                <a:solidFill>
                  <a:srgbClr val="000000"/>
                </a:solidFill>
                <a:effectLst/>
                <a:latin typeface="Times New Roman" panose="02020603050405020304" pitchFamily="18" charset="0"/>
              </a:rPr>
              <a:t>наказывается ограничением свободы на срок до четырех лет с лишением права занимать определенные должности или заниматься определенной деятельностью на срок до пяти лет или без такового, либо принудительными работами на срок до четырех лет с лишением права занимать определенные должности или заниматься определенной деятельностью на срок до пяти лет или без такового, либо лишением свободы на тот же срок с лишением права занимать определенные должности или заниматься определенной деятельностью на срок до пяти лет или без такового.</a:t>
            </a:r>
          </a:p>
        </p:txBody>
      </p:sp>
    </p:spTree>
    <p:extLst>
      <p:ext uri="{BB962C8B-B14F-4D97-AF65-F5344CB8AC3E}">
        <p14:creationId xmlns:p14="http://schemas.microsoft.com/office/powerpoint/2010/main" val="265223365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DBC747FE-1561-6EAE-FD35-2F98B149FCF8}"/>
              </a:ext>
            </a:extLst>
          </p:cNvPr>
          <p:cNvPicPr>
            <a:picLocks noChangeAspect="1"/>
          </p:cNvPicPr>
          <p:nvPr/>
        </p:nvPicPr>
        <p:blipFill>
          <a:blip r:embed="rId2"/>
          <a:stretch>
            <a:fillRect/>
          </a:stretch>
        </p:blipFill>
        <p:spPr>
          <a:xfrm>
            <a:off x="128587" y="0"/>
            <a:ext cx="12192000" cy="6858001"/>
          </a:xfrm>
          <a:prstGeom prst="rect">
            <a:avLst/>
          </a:prstGeom>
        </p:spPr>
      </p:pic>
      <p:sp>
        <p:nvSpPr>
          <p:cNvPr id="3" name="Объект 2">
            <a:extLst>
              <a:ext uri="{FF2B5EF4-FFF2-40B4-BE49-F238E27FC236}">
                <a16:creationId xmlns:a16="http://schemas.microsoft.com/office/drawing/2014/main" id="{0097529D-E1D4-826F-71BC-44311B02FC09}"/>
              </a:ext>
            </a:extLst>
          </p:cNvPr>
          <p:cNvSpPr>
            <a:spLocks noGrp="1"/>
          </p:cNvSpPr>
          <p:nvPr>
            <p:ph idx="1"/>
          </p:nvPr>
        </p:nvSpPr>
        <p:spPr>
          <a:xfrm>
            <a:off x="838199" y="580572"/>
            <a:ext cx="10599058" cy="5596392"/>
          </a:xfrm>
          <a:solidFill>
            <a:schemeClr val="bg1"/>
          </a:solidFill>
        </p:spPr>
        <p:txBody>
          <a:bodyPr>
            <a:normAutofit/>
          </a:bodyPr>
          <a:lstStyle/>
          <a:p>
            <a:pPr marL="0" indent="0" algn="ctr">
              <a:buNone/>
            </a:pPr>
            <a:endParaRPr lang="ru-RU" sz="6000" b="1" u="none" strike="noStrike" dirty="0">
              <a:solidFill>
                <a:srgbClr val="000000"/>
              </a:solidFill>
              <a:effectLst/>
              <a:latin typeface="Calibri" panose="020F0502020204030204" pitchFamily="34" charset="0"/>
              <a:cs typeface="Calibri" panose="020F0502020204030204" pitchFamily="34" charset="0"/>
            </a:endParaRPr>
          </a:p>
          <a:p>
            <a:pPr marL="0" indent="0" algn="ctr">
              <a:buNone/>
            </a:pPr>
            <a:endParaRPr lang="ru-RU" sz="6000" b="1" dirty="0">
              <a:solidFill>
                <a:srgbClr val="000000"/>
              </a:solidFill>
              <a:latin typeface="Calibri" panose="020F0502020204030204" pitchFamily="34" charset="0"/>
              <a:cs typeface="Calibri" panose="020F0502020204030204" pitchFamily="34" charset="0"/>
            </a:endParaRPr>
          </a:p>
          <a:p>
            <a:pPr marL="0" indent="0" algn="ctr">
              <a:buNone/>
            </a:pPr>
            <a:endParaRPr lang="ru-RU" b="1" u="none" strike="noStrike" dirty="0">
              <a:solidFill>
                <a:srgbClr val="000000"/>
              </a:solidFill>
              <a:effectLst/>
              <a:latin typeface="Calibri" panose="020F0502020204030204" pitchFamily="34" charset="0"/>
              <a:cs typeface="Calibri" panose="020F0502020204030204" pitchFamily="34" charset="0"/>
            </a:endParaRPr>
          </a:p>
          <a:p>
            <a:pPr marL="0" indent="0" algn="ctr">
              <a:buNone/>
            </a:pPr>
            <a:r>
              <a:rPr lang="ru-RU" sz="6000" b="1" u="none" strike="noStrike" dirty="0">
                <a:solidFill>
                  <a:srgbClr val="000000"/>
                </a:solidFill>
                <a:effectLst/>
                <a:latin typeface="Calibri" panose="020F0502020204030204" pitchFamily="34" charset="0"/>
                <a:cs typeface="Calibri" panose="020F0502020204030204" pitchFamily="34" charset="0"/>
              </a:rPr>
              <a:t>СПАСИБО ЗА ВНИМАНИЕ!</a:t>
            </a:r>
          </a:p>
        </p:txBody>
      </p:sp>
    </p:spTree>
    <p:extLst>
      <p:ext uri="{BB962C8B-B14F-4D97-AF65-F5344CB8AC3E}">
        <p14:creationId xmlns:p14="http://schemas.microsoft.com/office/powerpoint/2010/main" val="360607709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9305</TotalTime>
  <Words>5637</Words>
  <Application>Microsoft Macintosh PowerPoint</Application>
  <PresentationFormat>Широкоэкранный</PresentationFormat>
  <Paragraphs>332</Paragraphs>
  <Slides>72</Slides>
  <Notes>0</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72</vt:i4>
      </vt:variant>
    </vt:vector>
  </HeadingPairs>
  <TitlesOfParts>
    <vt:vector size="83" baseType="lpstr">
      <vt:lpstr>.AppleSystemUIFont</vt:lpstr>
      <vt:lpstr>Arial</vt:lpstr>
      <vt:lpstr>Calibri</vt:lpstr>
      <vt:lpstr>Calibri Light</vt:lpstr>
      <vt:lpstr>Courier New</vt:lpstr>
      <vt:lpstr>Helvetica</vt:lpstr>
      <vt:lpstr>Times New Roman</vt:lpstr>
      <vt:lpstr>UICTFontTextStyleBody</vt:lpstr>
      <vt:lpstr>Wingdings</vt:lpstr>
      <vt:lpstr>YS Text</vt:lpstr>
      <vt:lpstr>Тема Office</vt:lpstr>
      <vt:lpstr>АНТИКОРРУПЦИОННЫЕ МЕРЫ ПРИ ОСУЩЕСТВЛЕНИИ ГОСУДАРСТВЕННЫХ (МУНИЦИПАЛЬНЫХ) ЗАКУПОК</vt:lpstr>
      <vt:lpstr>Принципы контрактной системы в сфере закупок (ст.6 44-фз)</vt:lpstr>
      <vt:lpstr>Стадии закупок по 44-фз</vt:lpstr>
      <vt:lpstr>ЕДИНАЯ ИНФОРМАЦИОННАЯ СИСТЕМА В СФЕРЕ ЗАКУПОК (ЕИС)</vt:lpstr>
      <vt:lpstr>Презентация PowerPoint</vt:lpstr>
      <vt:lpstr>Что является коррупцией в госзакупках?</vt:lpstr>
      <vt:lpstr>Коррупционные риски:</vt:lpstr>
      <vt:lpstr>Пример конкурсной документации</vt:lpstr>
      <vt:lpstr>﻿Коррупционные риски:</vt:lpstr>
      <vt:lpstr>﻿Коррупционные риски:</vt:lpstr>
      <vt:lpstr>﻿Коррупционные риски:</vt:lpstr>
      <vt:lpstr>﻿Коррупционные риски:</vt:lpstr>
      <vt:lpstr>ОСНОВНЫЕ ВИДЫ НАРУШЕНИЙ</vt:lpstr>
      <vt:lpstr>Лояльный исполнитель</vt:lpstr>
      <vt:lpstr>Ограничение конкуренции    </vt:lpstr>
      <vt:lpstr>Сокрытие информации о закупке и затруднение подачи заявки</vt:lpstr>
      <vt:lpstr>Умышленная непривлекательность закупки</vt:lpstr>
      <vt:lpstr>Умышленная непривлекательность закупки</vt:lpstr>
      <vt:lpstr>Извлечение коррупционной ренты</vt:lpstr>
      <vt:lpstr>Избыточная закупка</vt:lpstr>
      <vt:lpstr>«Такой же, но подороже»</vt:lpstr>
      <vt:lpstr>Презентация PowerPoint</vt:lpstr>
      <vt:lpstr>Фиктивное исполнение контракта</vt:lpstr>
      <vt:lpstr>Частичное или некачественное исполнение контракта</vt:lpstr>
      <vt:lpstr>«Маскировка»</vt:lpstr>
      <vt:lpstr>Нарушения на этапе ЗАКЛЮЧЕНИЯ КОНТРАКТА </vt:lpstr>
      <vt:lpstr>Нарушения на этапе ЗАКЛЮЧЕНИЯ КОНТРАКТА </vt:lpstr>
      <vt:lpstr>Презентация PowerPoint</vt:lpstr>
      <vt:lpstr>ПРИМЕР:</vt:lpstr>
      <vt:lpstr>Нарушения на этапе ЗАКЛЮЧЕНИЕ КОНТРАКТА </vt:lpstr>
      <vt:lpstr>ПРИМЕР:</vt:lpstr>
      <vt:lpstr>АНТИКОРРУПЦИОННЫЕ МЕРЫ ПРИ ОСУЩЕСТВЛЕНИИ ГОСУДАРСТВЕННЫХ (МУНИЦИПАЛЬНЫХ) ЗАКУПОК</vt:lpstr>
      <vt:lpstr>Презентация PowerPoint</vt:lpstr>
      <vt:lpstr>Обучение, просвещение</vt:lpstr>
      <vt:lpstr>АНАЛИТИКА</vt:lpstr>
      <vt:lpstr>ОЦЕНКА ЗНАНИЙ</vt:lpstr>
      <vt:lpstr>Нормирование в сфере закупок</vt:lpstr>
      <vt:lpstr>КОНТРОЛЬ В СФЕРЕ ЗАКУПОК (ст. 98,99)</vt:lpstr>
      <vt:lpstr>Презентация PowerPoint</vt:lpstr>
      <vt:lpstr>Полномочия органов финансового контроля (казначейство) (статья 99 Закона Nº 44-Ф3)</vt:lpstr>
      <vt:lpstr>Полномочия органов внутреннего финансового контроля (статья 99 Закона Nº 44-Ф3)</vt:lpstr>
      <vt:lpstr>Контроль заказчика (статья 101 Закона Nº 44-Ф3)</vt:lpstr>
      <vt:lpstr>Общественный контроль (статья 102 Закона Nº 44-Ф3)</vt:lpstr>
      <vt:lpstr>Мониторинг закупок (ст.97)</vt:lpstr>
      <vt:lpstr>Ответственность за коррупционные нарушения.   Методические рекомендации руководителям образовательных организаций как заказчикам при    осуществлении государственных (муниципальных) закупок</vt:lpstr>
      <vt:lpstr>Рекомендации</vt:lpstr>
      <vt:lpstr>Презентация PowerPoint</vt:lpstr>
      <vt:lpstr>ВЫЯВЛЕНИЕ КОНФЛИКТА ИНТЕРЕСОВ</vt:lpstr>
      <vt:lpstr>Признаки лояльного исполнителя</vt:lpstr>
      <vt:lpstr>ВЫЯВЛЕНИЕ КОНФЛИКТА ИНТЕРЕСОВ</vt:lpstr>
      <vt:lpstr>Презентация PowerPoint</vt:lpstr>
      <vt:lpstr>Презентация PowerPoint</vt:lpstr>
      <vt:lpstr>Презентация PowerPoint</vt:lpstr>
      <vt:lpstr>ДИСЦИПЛИНАРНАЯ ОТВЕТСТВЕННОСТЬ</vt:lpstr>
      <vt:lpstr>Презентация PowerPoint</vt:lpstr>
      <vt:lpstr>Презентация PowerPoint</vt:lpstr>
      <vt:lpstr>УГОЛОВНАЯ ОТВЕТСТВЕННОСТЬ</vt:lpstr>
      <vt:lpstr>УГОЛОВНАЯ ОТВЕТСТВЕННОСТЬ</vt:lpstr>
      <vt:lpstr>УГОЛОВНАЯ ОТВЕТСТВЕННОСТЬ</vt:lpstr>
      <vt:lpstr>УГОЛОВНАЯ ОТВЕТСТВЕННОСТЬ</vt:lpstr>
      <vt:lpstr>УГОЛОВНАЯ ОТВЕТСТВЕННОСТЬ</vt:lpstr>
      <vt:lpstr>УГОЛОВНАЯ ОТВЕТСТВЕННОСТЬ</vt:lpstr>
      <vt:lpstr>УГОЛОВНАЯ ОТВЕТСТВЕННОСТЬ</vt:lpstr>
      <vt:lpstr>УГОЛОВНАЯ ОТВЕТСТВЕННОСТЬ</vt:lpstr>
      <vt:lpstr>УГОЛОВНАЯ ОТВЕТСТВЕННОСТЬ</vt:lpstr>
      <vt:lpstr>УГОЛОВНАЯ ОТВЕТСТВЕННОСТЬ</vt:lpstr>
      <vt:lpstr>УГОЛОВНАЯ ОТВЕТСТВЕННОСТЬ</vt:lpstr>
      <vt:lpstr>УГОЛОВНАЯ ОТВЕТСТВЕННОСТЬ</vt:lpstr>
      <vt:lpstr>УГОЛОВНАЯ ОТВЕТСТВЕННОСТЬ</vt:lpstr>
      <vt:lpstr>УГОЛОВНАЯ ОТВЕТСТВЕННОСТЬ</vt:lpstr>
      <vt:lpstr>УГОЛОВНАЯ ОТВЕТСТВЕННОСТЬ</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Заира Мусалова</dc:creator>
  <cp:lastModifiedBy>Заира Мусалова</cp:lastModifiedBy>
  <cp:revision>17</cp:revision>
  <dcterms:created xsi:type="dcterms:W3CDTF">2023-02-07T18:18:08Z</dcterms:created>
  <dcterms:modified xsi:type="dcterms:W3CDTF">2025-09-16T21:06:24Z</dcterms:modified>
</cp:coreProperties>
</file>