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  <p:sldMasterId id="2147483703" r:id="rId2"/>
    <p:sldMasterId id="2147483795" r:id="rId3"/>
  </p:sldMasterIdLst>
  <p:notesMasterIdLst>
    <p:notesMasterId r:id="rId51"/>
  </p:notesMasterIdLst>
  <p:sldIdLst>
    <p:sldId id="406" r:id="rId4"/>
    <p:sldId id="462" r:id="rId5"/>
    <p:sldId id="448" r:id="rId6"/>
    <p:sldId id="359" r:id="rId7"/>
    <p:sldId id="493" r:id="rId8"/>
    <p:sldId id="426" r:id="rId9"/>
    <p:sldId id="427" r:id="rId10"/>
    <p:sldId id="463" r:id="rId11"/>
    <p:sldId id="482" r:id="rId12"/>
    <p:sldId id="456" r:id="rId13"/>
    <p:sldId id="457" r:id="rId14"/>
    <p:sldId id="500" r:id="rId15"/>
    <p:sldId id="473" r:id="rId16"/>
    <p:sldId id="435" r:id="rId17"/>
    <p:sldId id="434" r:id="rId18"/>
    <p:sldId id="476" r:id="rId19"/>
    <p:sldId id="430" r:id="rId20"/>
    <p:sldId id="432" r:id="rId21"/>
    <p:sldId id="443" r:id="rId22"/>
    <p:sldId id="445" r:id="rId23"/>
    <p:sldId id="438" r:id="rId24"/>
    <p:sldId id="475" r:id="rId25"/>
    <p:sldId id="499" r:id="rId26"/>
    <p:sldId id="451" r:id="rId27"/>
    <p:sldId id="477" r:id="rId28"/>
    <p:sldId id="452" r:id="rId29"/>
    <p:sldId id="417" r:id="rId30"/>
    <p:sldId id="478" r:id="rId31"/>
    <p:sldId id="479" r:id="rId32"/>
    <p:sldId id="490" r:id="rId33"/>
    <p:sldId id="495" r:id="rId34"/>
    <p:sldId id="496" r:id="rId35"/>
    <p:sldId id="428" r:id="rId36"/>
    <p:sldId id="491" r:id="rId37"/>
    <p:sldId id="492" r:id="rId38"/>
    <p:sldId id="498" r:id="rId39"/>
    <p:sldId id="441" r:id="rId40"/>
    <p:sldId id="403" r:id="rId41"/>
    <p:sldId id="442" r:id="rId42"/>
    <p:sldId id="458" r:id="rId43"/>
    <p:sldId id="460" r:id="rId44"/>
    <p:sldId id="461" r:id="rId45"/>
    <p:sldId id="481" r:id="rId46"/>
    <p:sldId id="504" r:id="rId47"/>
    <p:sldId id="501" r:id="rId48"/>
    <p:sldId id="502" r:id="rId49"/>
    <p:sldId id="503" r:id="rId50"/>
  </p:sldIdLst>
  <p:sldSz cx="9144000" cy="5143500" type="screen16x9"/>
  <p:notesSz cx="6808788" cy="99409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4F4"/>
    <a:srgbClr val="FFFFFF"/>
    <a:srgbClr val="E81046"/>
    <a:srgbClr val="878025"/>
    <a:srgbClr val="FFCC99"/>
    <a:srgbClr val="A8246F"/>
    <a:srgbClr val="FF9933"/>
    <a:srgbClr val="D6B642"/>
    <a:srgbClr val="E8D6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5" autoAdjust="0"/>
    <p:restoredTop sz="92209" autoAdjust="0"/>
  </p:normalViewPr>
  <p:slideViewPr>
    <p:cSldViewPr>
      <p:cViewPr varScale="1">
        <p:scale>
          <a:sx n="139" d="100"/>
          <a:sy n="139" d="100"/>
        </p:scale>
        <p:origin x="426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0475" cy="498773"/>
          </a:xfrm>
          <a:prstGeom prst="rect">
            <a:avLst/>
          </a:prstGeom>
        </p:spPr>
        <p:txBody>
          <a:bodyPr vert="horz" lIns="91449" tIns="45725" rIns="91449" bIns="4572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8773"/>
          </a:xfrm>
          <a:prstGeom prst="rect">
            <a:avLst/>
          </a:prstGeom>
        </p:spPr>
        <p:txBody>
          <a:bodyPr vert="horz" lIns="91449" tIns="45725" rIns="91449" bIns="45725" rtlCol="0"/>
          <a:lstStyle>
            <a:lvl1pPr algn="r">
              <a:defRPr sz="1200"/>
            </a:lvl1pPr>
          </a:lstStyle>
          <a:p>
            <a:fld id="{0B51C0CE-6229-4641-9651-32552702D416}" type="datetimeFigureOut">
              <a:rPr lang="ru-RU" smtClean="0"/>
              <a:t>22.10.2024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4238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9" tIns="45725" rIns="91449" bIns="4572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79" y="4784071"/>
            <a:ext cx="5447030" cy="3914239"/>
          </a:xfrm>
          <a:prstGeom prst="rect">
            <a:avLst/>
          </a:prstGeom>
        </p:spPr>
        <p:txBody>
          <a:bodyPr vert="horz" lIns="91449" tIns="45725" rIns="91449" bIns="4572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2154"/>
            <a:ext cx="2950475" cy="498772"/>
          </a:xfrm>
          <a:prstGeom prst="rect">
            <a:avLst/>
          </a:prstGeom>
        </p:spPr>
        <p:txBody>
          <a:bodyPr vert="horz" lIns="91449" tIns="45725" rIns="91449" bIns="4572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8" y="9442154"/>
            <a:ext cx="2950475" cy="498772"/>
          </a:xfrm>
          <a:prstGeom prst="rect">
            <a:avLst/>
          </a:prstGeom>
        </p:spPr>
        <p:txBody>
          <a:bodyPr vert="horz" lIns="91449" tIns="45725" rIns="91449" bIns="45725" rtlCol="0" anchor="b"/>
          <a:lstStyle>
            <a:lvl1pPr algn="r">
              <a:defRPr sz="1200"/>
            </a:lvl1pPr>
          </a:lstStyle>
          <a:p>
            <a:fld id="{EEC78034-5B72-4882-A703-0DC4626EFBC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8202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24">
              <a:defRPr/>
            </a:pPr>
            <a:fld id="{A900FADF-9908-4C73-8B39-9498CA96A041}" type="slidenum">
              <a:rPr lang="ru-RU">
                <a:solidFill>
                  <a:prstClr val="black"/>
                </a:solidFill>
                <a:latin typeface="Calibri"/>
              </a:rPr>
              <a:pPr defTabSz="914424">
                <a:defRPr/>
              </a:pPr>
              <a:t>15</a:t>
            </a:fld>
            <a:endParaRPr lang="ru-RU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0933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78034-5B72-4882-A703-0DC4626EFBCC}" type="slidenum">
              <a:rPr lang="ru-RU" smtClean="0"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5365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C78034-5B72-4882-A703-0DC4626EFBCC}" type="slidenum">
              <a:rPr lang="ru-RU" smtClean="0"/>
              <a:t>40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711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79353-59B3-41D4-A1A9-DC36E0CFDD1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182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0A5D-9805-43FA-9255-6400C57A3A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5707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15774A-4755-4C13-96F3-4FC371D4284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174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BD3466-641E-44E7-9A05-B89B6B0207E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958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4EFC2D-38A6-4D8B-8B37-4B7EC6CF72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545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E3D3D-E080-4E59-8BE3-528D038019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312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10920C-B0CF-4CB3-A3D4-8DD2C3948F8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559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67A621-1EA3-4D43-B93C-E3EAB5876F0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831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F271C5-520E-4302-A0B1-440D127E6E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3346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8692BE-808A-414F-AD5F-AEE5D3A9CEA8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1179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E358C6-E46C-428F-ABEE-3593A2D0797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7933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79353-59B3-41D4-A1A9-DC36E0CFDD1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9566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0A5D-9805-43FA-9255-6400C57A3A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66183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15774A-4755-4C13-96F3-4FC371D4284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9006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BD3466-641E-44E7-9A05-B89B6B0207E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6840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4EFC2D-38A6-4D8B-8B37-4B7EC6CF72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37970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E3D3D-E080-4E59-8BE3-528D038019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12285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10920C-B0CF-4CB3-A3D4-8DD2C3948F8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7852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67A621-1EA3-4D43-B93C-E3EAB5876F0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8405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F271C5-520E-4302-A0B1-440D127E6E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7946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8692BE-808A-414F-AD5F-AEE5D3A9CEA8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5243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E358C6-E46C-428F-ABEE-3593A2D0797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57333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79353-59B3-41D4-A1A9-DC36E0CFDD1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47505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A0A5D-9805-43FA-9255-6400C57A3A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2291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15774A-4755-4C13-96F3-4FC371D4284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04191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BD3466-641E-44E7-9A05-B89B6B0207E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4315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4EFC2D-38A6-4D8B-8B37-4B7EC6CF72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5286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E3D3D-E080-4E59-8BE3-528D038019C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51925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10920C-B0CF-4CB3-A3D4-8DD2C3948F8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08994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67A621-1EA3-4D43-B93C-E3EAB5876F0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77352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F271C5-520E-4302-A0B1-440D127E6E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35468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8692BE-808A-414F-AD5F-AEE5D3A9CEA8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60778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E358C6-E46C-428F-ABEE-3593A2D0797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037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200151"/>
            <a:ext cx="807524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156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E867B1-6445-4213-9600-44A6D43D558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10400" y="105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3474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200151"/>
            <a:ext cx="807524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156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E867B1-6445-4213-9600-44A6D43D558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10400" y="105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468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200151"/>
            <a:ext cx="807524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156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E867B1-6445-4213-9600-44A6D43D558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22.10.2024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10400" y="105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3692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kremlin.ru/" TargetMode="External"/><Relationship Id="rId2" Type="http://schemas.openxmlformats.org/officeDocument/2006/relationships/hyperlink" Target="http://www.kremlin.ru/structure/additional/12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hyperlink" Target="http://www.dagminobr.ru/deyatelnost/protivodeystvie_korrupcii/svedeniya_o_dohodah_rashodah_ob_imushestve_i" TargetMode="External"/><Relationship Id="rId4" Type="http://schemas.openxmlformats.org/officeDocument/2006/relationships/hyperlink" Target="https://gossluzhba.gov.ru/anticorruption/spravki_bk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pn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7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1347614"/>
            <a:ext cx="8064896" cy="1938956"/>
          </a:xfrm>
          <a:prstGeom prst="rect">
            <a:avLst/>
          </a:prstGeom>
        </p:spPr>
        <p:txBody>
          <a:bodyPr wrap="square" lIns="91404" tIns="45702" rIns="91404" bIns="45702">
            <a:spAutoFit/>
          </a:bodyPr>
          <a:lstStyle/>
          <a:p>
            <a:pPr lvl="0" algn="ctr">
              <a:defRPr/>
            </a:pPr>
            <a:r>
              <a:rPr lang="ru-RU" altLang="ru-RU" sz="2400" b="1" kern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ИЗБЕЖАТЬ КОРРУПЦИОННЫХ РИСКОВ ПРИ ЗАПОЛНЕНИИ СВЕДЕНИЙ</a:t>
            </a:r>
          </a:p>
          <a:p>
            <a:pPr lvl="0" algn="ctr">
              <a:defRPr/>
            </a:pPr>
            <a:r>
              <a:rPr lang="ru-RU" altLang="ru-RU" sz="2400" b="1" kern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ДОХОДАХ, РАСХОДАХ, ОБ ИМУЩЕСТВЕ И ОБЯЗАТЕЛЬСТВАХ ИМУЩЕСТВЕННОГО ХАРАКТЕРА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795E75-AE72-AC7E-8969-11F7B35A84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36" t="9109" r="30611" b="40594"/>
          <a:stretch/>
        </p:blipFill>
        <p:spPr>
          <a:xfrm>
            <a:off x="8388424" y="0"/>
            <a:ext cx="648758" cy="61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986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565572"/>
          </a:xfrm>
        </p:spPr>
        <p:txBody>
          <a:bodyPr>
            <a:normAutofit/>
          </a:bodyPr>
          <a:lstStyle/>
          <a:p>
            <a:pPr lvl="0" algn="l" defTabSz="1218809" eaLnBrk="0" hangingPunct="0">
              <a:defRPr/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Правовые основы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122" name="Picture 2" descr="https://a.d-cd.net/ea556f5s-9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93805"/>
            <a:ext cx="2088232" cy="142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лок-схема: процесс 9"/>
          <p:cNvSpPr/>
          <p:nvPr/>
        </p:nvSpPr>
        <p:spPr>
          <a:xfrm>
            <a:off x="611560" y="3723095"/>
            <a:ext cx="5688632" cy="1152911"/>
          </a:xfrm>
          <a:prstGeom prst="flowChartProcess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статья 275 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Трудового кодекса Российской Федерации</a:t>
            </a: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611560" y="872316"/>
            <a:ext cx="5688632" cy="1133283"/>
          </a:xfrm>
          <a:prstGeom prst="flowChartProcess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статья 8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Федерального закона от 25.12.2008 </a:t>
            </a:r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№ 273-ФЗ </a:t>
            </a:r>
          </a:p>
          <a:p>
            <a:pPr algn="just"/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«О противодействии коррупции»</a:t>
            </a:r>
          </a:p>
        </p:txBody>
      </p:sp>
      <p:pic>
        <p:nvPicPr>
          <p:cNvPr id="5124" name="Picture 4" descr="Совет Федерации предлагает приравнять апартаменты к жилым помещениям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502864"/>
            <a:ext cx="1728192" cy="159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Блок-схема: процесс 12"/>
          <p:cNvSpPr/>
          <p:nvPr/>
        </p:nvSpPr>
        <p:spPr>
          <a:xfrm>
            <a:off x="611560" y="2225830"/>
            <a:ext cx="5688632" cy="1277034"/>
          </a:xfrm>
          <a:prstGeom prst="flowChartProcess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статья 7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Закона Республики Дагестан от 07.04.2009 </a:t>
            </a:r>
            <a:r>
              <a:rPr lang="ru-RU" sz="1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№ 21</a:t>
            </a:r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</a:p>
          <a:p>
            <a:pPr algn="just"/>
            <a:r>
              <a:rPr lang="ru-RU" sz="16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«О противодействии коррупции в Республике Дагестан»</a:t>
            </a:r>
            <a:endParaRPr lang="ru-RU" sz="1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861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4944" y="198352"/>
            <a:ext cx="7773181" cy="46166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Сведения должны представляться</a:t>
            </a: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28348" y="38528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4194917" y="2023504"/>
            <a:ext cx="53267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s://avatars.mds.yandex.net/get-zen_doc/3985629/pub_5f3234e83ed20d3bf8452e45_5f3a57724d96821e69f9553c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500" y="761657"/>
            <a:ext cx="2085941" cy="164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www.admmag.ru/images/photos/medium/article18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381" y="3053218"/>
            <a:ext cx="2016224" cy="135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94944" y="1067907"/>
            <a:ext cx="5453644" cy="9361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руководителями государственных учреждений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94944" y="2947203"/>
            <a:ext cx="5609896" cy="1584176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rgbClr val="C00000"/>
                </a:solidFill>
                <a:cs typeface="Times New Roman" pitchFamily="18" charset="0"/>
              </a:rPr>
              <a:t>претендентами</a:t>
            </a:r>
            <a:r>
              <a:rPr lang="ru-RU" dirty="0">
                <a:solidFill>
                  <a:schemeClr val="tx2"/>
                </a:solidFill>
                <a:cs typeface="Times New Roman" pitchFamily="18" charset="0"/>
              </a:rPr>
              <a:t> на должности государственной гражданской службы и руководителей государственных учреждений </a:t>
            </a:r>
          </a:p>
        </p:txBody>
      </p:sp>
    </p:spTree>
    <p:extLst>
      <p:ext uri="{BB962C8B-B14F-4D97-AF65-F5344CB8AC3E}">
        <p14:creationId xmlns:p14="http://schemas.microsoft.com/office/powerpoint/2010/main" val="239570895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830161" y="1077073"/>
            <a:ext cx="6671272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fontAlgn="base">
              <a:spcAft>
                <a:spcPct val="0"/>
              </a:spcAft>
              <a:defRPr/>
            </a:pPr>
            <a:endParaRPr lang="ru-RU" sz="1800" b="1" dirty="0">
              <a:latin typeface="+mn-lt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0774" y="241514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Лица, в отношении которых представляются сведения </a:t>
            </a:r>
          </a:p>
        </p:txBody>
      </p:sp>
      <p:sp>
        <p:nvSpPr>
          <p:cNvPr id="1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24703" y="64409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310038"/>
            <a:ext cx="5598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phonoteka.org/uploads/posts/2021-05/1621462957_25-phonoteka_org-p-fon-dlya-prezentatsii-byudzhet-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86756"/>
            <a:ext cx="3378191" cy="176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74" y="2633203"/>
            <a:ext cx="2786063" cy="238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115616" y="1095023"/>
            <a:ext cx="2016224" cy="104467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Руководителя</a:t>
            </a:r>
          </a:p>
          <a:p>
            <a:pPr algn="ctr"/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(кандидата)</a:t>
            </a: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228184" y="3867894"/>
            <a:ext cx="2658111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каждого несовершеннолетнего ребенка</a:t>
            </a:r>
          </a:p>
          <a:p>
            <a:pPr algn="ctr"/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807126" y="2451571"/>
            <a:ext cx="2214866" cy="104467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супруги (супруга) руководителя</a:t>
            </a:r>
          </a:p>
          <a:p>
            <a:pPr algn="ctr"/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(кандидата)</a:t>
            </a:r>
          </a:p>
          <a:p>
            <a:pPr algn="ctr"/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095080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4944" y="198352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Сведения не представляются</a:t>
            </a: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11269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4194917" y="2023504"/>
            <a:ext cx="53267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  <a:defRPr/>
            </a:pPr>
            <a:endParaRPr lang="ru-RU" sz="1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9592" y="795179"/>
            <a:ext cx="7521472" cy="864096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лицами, призванными на военную службу по мобилизации или заключившими контракт о прохождении военной службы либо контракт о добровольном содействии в выполнении задач, возложенных на ВС РФ</a:t>
            </a:r>
            <a:endParaRPr lang="ru-RU" sz="1400" dirty="0">
              <a:solidFill>
                <a:srgbClr val="C00000"/>
              </a:solidFill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27196" y="3689344"/>
            <a:ext cx="3932836" cy="558454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после увольнения служащего (работника ) в период с 1 января по 30 апреля 2025 года</a:t>
            </a:r>
            <a:endParaRPr lang="ru-RU" sz="1400" dirty="0">
              <a:solidFill>
                <a:srgbClr val="C00000"/>
              </a:solidFill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3080789"/>
            <a:ext cx="41535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Представление </a:t>
            </a:r>
            <a:r>
              <a:rPr lang="ru-RU" sz="1600" b="1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сведений не 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требуется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920798" y="1897101"/>
            <a:ext cx="7521472" cy="864096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в отношении супруг (супругов), являющихся военнослужащими, принимающих участие в СВО, призванных на военную службу по мобилизации или заключивших контракт о прохождении военной службы либо контракт о добровольном содействии в выполнении задач, возложенных на ВС РФ</a:t>
            </a:r>
            <a:endParaRPr lang="ru-RU" sz="1400" dirty="0">
              <a:solidFill>
                <a:srgbClr val="C00000"/>
              </a:solidFill>
              <a:cs typeface="Times New Roman" pitchFamily="18" charset="0"/>
            </a:endParaRPr>
          </a:p>
        </p:txBody>
      </p:sp>
      <p:pic>
        <p:nvPicPr>
          <p:cNvPr id="1026" name="Picture 2" descr="https://avatars.mds.yandex.net/i?id=6676915f9122c99c3cc92806477dce66_l-5292157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420" y="3218906"/>
            <a:ext cx="1440160" cy="18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09985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755576" y="269564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Сроки представления сведений</a:t>
            </a:r>
          </a:p>
        </p:txBody>
      </p:sp>
      <p:sp>
        <p:nvSpPr>
          <p:cNvPr id="2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51844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</a:t>
            </a:r>
          </a:p>
        </p:txBody>
      </p:sp>
      <p:sp>
        <p:nvSpPr>
          <p:cNvPr id="2" name="Блок-схема: альтернативный процесс 1"/>
          <p:cNvSpPr/>
          <p:nvPr/>
        </p:nvSpPr>
        <p:spPr>
          <a:xfrm>
            <a:off x="2852922" y="900286"/>
            <a:ext cx="4663320" cy="137763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руководители государственных учреждений не позднее </a:t>
            </a:r>
          </a:p>
          <a:p>
            <a:pPr algn="ctr"/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апреля 2025 года </a:t>
            </a:r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отдел кадров</a:t>
            </a:r>
          </a:p>
          <a:p>
            <a:pPr algn="ctr"/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0" name="Picture 2" descr="https://u.9111s.ru/uploads/202004/28/2272c5fd79c78acfb381bcded2918be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131590"/>
            <a:ext cx="1547664" cy="122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62809" y="408391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2852922" y="2559987"/>
            <a:ext cx="4663320" cy="1158095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руководители государственных учреждений не позднее </a:t>
            </a:r>
          </a:p>
          <a:p>
            <a:pPr algn="ctr"/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 мая 2025 года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785690" y="1059582"/>
            <a:ext cx="1800200" cy="815387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сведения</a:t>
            </a:r>
          </a:p>
        </p:txBody>
      </p:sp>
      <p:sp>
        <p:nvSpPr>
          <p:cNvPr id="7" name="Пятиугольник 6"/>
          <p:cNvSpPr/>
          <p:nvPr/>
        </p:nvSpPr>
        <p:spPr>
          <a:xfrm>
            <a:off x="785690" y="2733209"/>
            <a:ext cx="1800200" cy="80402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Уточненные сведения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1032385" y="3967000"/>
            <a:ext cx="7632848" cy="836489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Примечание: </a:t>
            </a:r>
          </a:p>
          <a:p>
            <a:pPr algn="ctr"/>
            <a:r>
              <a:rPr lang="ru-RU" sz="1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случае увольнения гражданского служащего или руководителя государственного учреждения </a:t>
            </a:r>
            <a:r>
              <a:rPr lang="ru-RU" sz="1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30 апреля 2025 года </a:t>
            </a:r>
            <a:r>
              <a:rPr lang="ru-RU" sz="1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сведения о доходах могут не представляться</a:t>
            </a:r>
          </a:p>
        </p:txBody>
      </p:sp>
    </p:spTree>
    <p:extLst>
      <p:ext uri="{BB962C8B-B14F-4D97-AF65-F5344CB8AC3E}">
        <p14:creationId xmlns:p14="http://schemas.microsoft.com/office/powerpoint/2010/main" val="408224244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60572" y="1028545"/>
            <a:ext cx="69967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E81046"/>
              </a:solidFill>
              <a:cs typeface="Calibri" panose="020F0502020204030204" pitchFamily="34" charset="0"/>
            </a:endParaRPr>
          </a:p>
          <a:p>
            <a:endParaRPr lang="ru-RU" dirty="0">
              <a:cs typeface="Calibri" panose="020F0502020204030204" pitchFamily="34" charset="0"/>
            </a:endParaRPr>
          </a:p>
          <a:p>
            <a:endParaRPr lang="ru-RU" dirty="0"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7796" y="127692"/>
            <a:ext cx="7773181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itchFamily="18" charset="0"/>
              </a:rPr>
              <a:t>Обязательность представления сведений </a:t>
            </a:r>
          </a:p>
          <a:p>
            <a:pPr defTabSz="1218809" eaLnBrk="0" hangingPunct="0">
              <a:defRPr/>
            </a:pP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38990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7</a:t>
            </a:r>
          </a:p>
        </p:txBody>
      </p:sp>
      <p:pic>
        <p:nvPicPr>
          <p:cNvPr id="3" name="Picture 2" descr="https://xn--80adjaiihgvdch8aic1e.xn--p1ai/wp-content/uploads/2020/03/exclamation_point-1024x576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84" y="709679"/>
            <a:ext cx="2088232" cy="120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Шеврон 6"/>
          <p:cNvSpPr/>
          <p:nvPr/>
        </p:nvSpPr>
        <p:spPr>
          <a:xfrm>
            <a:off x="1023728" y="2271651"/>
            <a:ext cx="2232248" cy="988688"/>
          </a:xfrm>
          <a:prstGeom prst="chevron">
            <a:avLst/>
          </a:prstGeom>
          <a:solidFill>
            <a:schemeClr val="tx2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Служащий (работник)</a:t>
            </a:r>
          </a:p>
        </p:txBody>
      </p:sp>
      <p:sp>
        <p:nvSpPr>
          <p:cNvPr id="8" name="Шеврон 7"/>
          <p:cNvSpPr/>
          <p:nvPr/>
        </p:nvSpPr>
        <p:spPr>
          <a:xfrm>
            <a:off x="5576434" y="2170912"/>
            <a:ext cx="3168352" cy="1152128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n w="0"/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комиссию по соблюдению требований к служебному поведению и урегулированию конфликта интересов</a:t>
            </a:r>
          </a:p>
        </p:txBody>
      </p:sp>
      <p:sp>
        <p:nvSpPr>
          <p:cNvPr id="18" name="Пятиугольник 17"/>
          <p:cNvSpPr/>
          <p:nvPr/>
        </p:nvSpPr>
        <p:spPr>
          <a:xfrm>
            <a:off x="3686410" y="2481070"/>
            <a:ext cx="1456959" cy="569849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Уведомление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555776" y="712465"/>
            <a:ext cx="6048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При невозможности </a:t>
            </a:r>
            <a:r>
              <a:rPr lang="ru-RU" sz="1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по объективным причинам представить сведения о доходах, об имуществе и обязательствах имущественного характера </a:t>
            </a:r>
            <a:r>
              <a:rPr lang="ru-RU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своей супруги (супруга), своих несовершеннолетних детей </a:t>
            </a:r>
            <a:r>
              <a:rPr lang="ru-RU" sz="1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(пп.40-45 Методических рекомендаций) </a:t>
            </a:r>
          </a:p>
        </p:txBody>
      </p:sp>
      <p:sp>
        <p:nvSpPr>
          <p:cNvPr id="2" name="Блок-схема: альтернативный процесс 1"/>
          <p:cNvSpPr/>
          <p:nvPr/>
        </p:nvSpPr>
        <p:spPr>
          <a:xfrm>
            <a:off x="760572" y="3712778"/>
            <a:ext cx="7984214" cy="1122354"/>
          </a:xfrm>
          <a:prstGeom prst="flowChartAlternateProcess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Уведомление направляется также в случае невозможности по независящим обстоятельствам представления </a:t>
            </a:r>
            <a:r>
              <a:rPr lang="ru-RU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сведений в отношении самого служащего (работника). </a:t>
            </a:r>
            <a:r>
              <a:rPr lang="ru-RU" sz="1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Конкретные не зависящие от служащего (работника) обстоятельства приведены </a:t>
            </a:r>
          </a:p>
          <a:p>
            <a:pPr algn="ctr"/>
            <a:r>
              <a:rPr lang="ru-RU" sz="1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в ч. 4 ст. 13 ФЗ № 273-ФЗ «О противодействии коррупции (землетрясение, наводнение, ураган, пожар, эпидемии и т.д.)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075816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5341" y="123478"/>
            <a:ext cx="8075240" cy="425202"/>
          </a:xfrm>
        </p:spPr>
        <p:txBody>
          <a:bodyPr>
            <a:normAutofit/>
          </a:bodyPr>
          <a:lstStyle/>
          <a:p>
            <a:pPr algn="l" defTabSz="1218809" eaLnBrk="0" hangingPunct="0">
              <a:defRPr/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Сведения представляются</a:t>
            </a:r>
            <a:endParaRPr lang="ru-RU" sz="1600" dirty="0">
              <a:solidFill>
                <a:srgbClr val="EEECE1">
                  <a:lumMod val="25000"/>
                </a:srgbClr>
              </a:solidFill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67381" y="483517"/>
            <a:ext cx="8049073" cy="100811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C00000"/>
                </a:solidFill>
              </a:rPr>
              <a:t>По форме</a:t>
            </a:r>
            <a:r>
              <a:rPr lang="ru-RU" sz="1400" dirty="0">
                <a:solidFill>
                  <a:schemeClr val="tx2"/>
                </a:solidFill>
              </a:rPr>
              <a:t>, утвержденной </a:t>
            </a:r>
            <a:r>
              <a:rPr lang="ru-RU" sz="1400" dirty="0">
                <a:solidFill>
                  <a:srgbClr val="C00000"/>
                </a:solidFill>
              </a:rPr>
              <a:t>Указом Президента Российской Федерации от 23.06.2014 № 460 </a:t>
            </a:r>
            <a:r>
              <a:rPr lang="ru-RU" sz="1400" dirty="0">
                <a:solidFill>
                  <a:schemeClr val="tx2"/>
                </a:solidFill>
              </a:rPr>
              <a:t>«Об утверждении формы справки о доходах, расходах, об имуществе и обязательствах имущественного характера и внесении изменений в некоторые акты Президента РФ»</a:t>
            </a: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767381" y="1635646"/>
            <a:ext cx="7044979" cy="208823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2"/>
                </a:solidFill>
              </a:rPr>
              <a:t>С использованием специального программного обеспечения </a:t>
            </a:r>
            <a:r>
              <a:rPr lang="ru-RU" sz="1400" dirty="0">
                <a:solidFill>
                  <a:srgbClr val="C00000"/>
                </a:solidFill>
              </a:rPr>
              <a:t>«Справки БК»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C00000"/>
                </a:solidFill>
              </a:rPr>
              <a:t>(версия 2.5.5),</a:t>
            </a:r>
            <a:r>
              <a:rPr lang="ru-RU" dirty="0"/>
              <a:t> </a:t>
            </a:r>
            <a:r>
              <a:rPr lang="ru-RU" sz="1400" dirty="0">
                <a:solidFill>
                  <a:schemeClr val="tx2"/>
                </a:solidFill>
              </a:rPr>
              <a:t>размещенного</a:t>
            </a:r>
            <a:r>
              <a:rPr lang="ru-RU" dirty="0"/>
              <a:t> </a:t>
            </a:r>
            <a:r>
              <a:rPr lang="ru-RU" sz="1400" dirty="0">
                <a:hlinkClick r:id="rId2"/>
              </a:rPr>
              <a:t>на официальном сайте Президента Российской Федерации</a:t>
            </a:r>
            <a:r>
              <a:rPr lang="ru-RU" sz="1400" dirty="0"/>
              <a:t>,</a:t>
            </a:r>
            <a:r>
              <a:rPr lang="ru-RU" sz="1400" dirty="0">
                <a:solidFill>
                  <a:schemeClr val="tx2"/>
                </a:solidFill>
              </a:rPr>
              <a:t>(</a:t>
            </a:r>
            <a:r>
              <a:rPr lang="en-US" sz="1400" b="1" dirty="0">
                <a:hlinkClick r:id="rId3"/>
              </a:rPr>
              <a:t>http://kremlin.ru</a:t>
            </a:r>
            <a:r>
              <a:rPr lang="ru-RU" sz="1400" dirty="0">
                <a:solidFill>
                  <a:schemeClr val="tx2"/>
                </a:solidFill>
              </a:rPr>
              <a:t>), на  официальном сайте Федеральной государственной информационной системы в области государственной службы в информационно-телекоммуникационной сети «Интернет» (</a:t>
            </a:r>
            <a:r>
              <a:rPr lang="en-US" sz="1400" b="1" dirty="0">
                <a:hlinkClick r:id="rId4"/>
              </a:rPr>
              <a:t>gossluzhba.gov.ru</a:t>
            </a:r>
            <a:r>
              <a:rPr lang="ru-RU" sz="1400" dirty="0">
                <a:solidFill>
                  <a:schemeClr val="tx2"/>
                </a:solidFill>
              </a:rPr>
              <a:t>), на официальном сайте Министерства образования и науки Республики Дагестан </a:t>
            </a:r>
            <a:r>
              <a:rPr lang="ru-RU" sz="1400" dirty="0">
                <a:solidFill>
                  <a:schemeClr val="tx2"/>
                </a:solidFill>
                <a:cs typeface="Arial" panose="020B0604020202020204" pitchFamily="34" charset="0"/>
              </a:rPr>
              <a:t>(</a:t>
            </a:r>
            <a:r>
              <a:rPr lang="en-US" sz="1400" b="1" dirty="0">
                <a:solidFill>
                  <a:prstClr val="black"/>
                </a:solidFill>
                <a:cs typeface="Arial" panose="020B0604020202020204" pitchFamily="34" charset="0"/>
                <a:hlinkClick r:id="rId5"/>
              </a:rPr>
              <a:t>http://www.dagminobr.ru/deyatelnost/protivodeystvie_korrupcii/svedeniya_o_dohodah_rashodah_ob_imushestve_i</a:t>
            </a:r>
            <a:r>
              <a:rPr lang="ru-RU" sz="1400" b="1" dirty="0">
                <a:solidFill>
                  <a:prstClr val="black"/>
                </a:solidFill>
                <a:cs typeface="Arial" panose="020B0604020202020204" pitchFamily="34" charset="0"/>
              </a:rPr>
              <a:t> )</a:t>
            </a:r>
          </a:p>
          <a:p>
            <a:pPr algn="ctr"/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736724" y="3867894"/>
            <a:ext cx="6684939" cy="97268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C00000"/>
                </a:solidFill>
              </a:rPr>
              <a:t>Собственноручно</a:t>
            </a:r>
            <a:r>
              <a:rPr lang="ru-RU" sz="1400" dirty="0">
                <a:solidFill>
                  <a:schemeClr val="tx2"/>
                </a:solidFill>
              </a:rPr>
              <a:t> (с заверением личной подписью на последнем листе каждой справки)</a:t>
            </a:r>
          </a:p>
        </p:txBody>
      </p:sp>
      <p:pic>
        <p:nvPicPr>
          <p:cNvPr id="7170" name="Picture 2" descr="https://a.d-cd.net/22f4564s-96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423" y="3507854"/>
            <a:ext cx="117532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9583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/>
          </a:bodyPr>
          <a:lstStyle/>
          <a:p>
            <a:pPr algn="l"/>
            <a:r>
              <a:rPr lang="ru-RU" sz="1600" dirty="0"/>
              <a:t>Заполнение сведений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77051" y="2139702"/>
            <a:ext cx="5037450" cy="22322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tx2"/>
              </a:solidFill>
            </a:endParaRPr>
          </a:p>
          <a:p>
            <a:pPr algn="ctr"/>
            <a:r>
              <a:rPr lang="ru-RU" sz="1600" dirty="0">
                <a:solidFill>
                  <a:schemeClr val="tx2"/>
                </a:solidFill>
              </a:rPr>
              <a:t>Справку рекомендуется </a:t>
            </a:r>
          </a:p>
          <a:p>
            <a:pPr algn="ctr"/>
            <a:r>
              <a:rPr lang="ru-RU" sz="1600" dirty="0">
                <a:solidFill>
                  <a:schemeClr val="tx2"/>
                </a:solidFill>
              </a:rPr>
              <a:t>заполнять на основании </a:t>
            </a:r>
            <a:r>
              <a:rPr lang="ru-RU" sz="1600" dirty="0">
                <a:solidFill>
                  <a:srgbClr val="C00000"/>
                </a:solidFill>
              </a:rPr>
              <a:t>правоустанавливающих </a:t>
            </a:r>
          </a:p>
          <a:p>
            <a:pPr algn="ctr"/>
            <a:r>
              <a:rPr lang="ru-RU" sz="1600" dirty="0">
                <a:solidFill>
                  <a:schemeClr val="tx2"/>
                </a:solidFill>
              </a:rPr>
              <a:t>и иных подтверждающих </a:t>
            </a:r>
          </a:p>
          <a:p>
            <a:pPr algn="ctr"/>
            <a:r>
              <a:rPr lang="ru-RU" sz="1600" dirty="0">
                <a:solidFill>
                  <a:srgbClr val="C00000"/>
                </a:solidFill>
              </a:rPr>
              <a:t>официальных документов</a:t>
            </a:r>
            <a:r>
              <a:rPr lang="ru-RU" sz="1600" dirty="0">
                <a:solidFill>
                  <a:schemeClr val="tx2"/>
                </a:solidFill>
              </a:rPr>
              <a:t>. </a:t>
            </a:r>
          </a:p>
          <a:p>
            <a:pPr algn="ctr"/>
            <a:endParaRPr lang="ru-RU" sz="1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6" name="Picture 2" descr="https://www.tvsinternetmarketing.com/wp-content/uploads/2013/07/guest-blogging-strateg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43" y="627534"/>
            <a:ext cx="177281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https://kreditny-pomoschnik.ru/uploads/posts/2019-05/1558112433_image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31790"/>
            <a:ext cx="2232248" cy="211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09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208912" cy="421556"/>
          </a:xfrm>
        </p:spPr>
        <p:txBody>
          <a:bodyPr>
            <a:noAutofit/>
          </a:bodyPr>
          <a:lstStyle/>
          <a:p>
            <a:pPr lvl="0" algn="l" defTabSz="1218809" eaLnBrk="0" hangingPunct="0">
              <a:spcBef>
                <a:spcPts val="0"/>
              </a:spcBef>
              <a:defRPr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Перед заполнением сведений о доходах рекомендуется обратиться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771551"/>
            <a:ext cx="1130424" cy="4833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Бухгалтерия работодателя</a:t>
            </a:r>
            <a:endParaRPr lang="ru-RU" sz="900" dirty="0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3347864" y="771551"/>
            <a:ext cx="5544616" cy="483388"/>
          </a:xfrm>
          <a:prstGeom prst="flowChartProcess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По основному месту работы.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Совместительство, в </a:t>
            </a:r>
            <a:r>
              <a:rPr lang="ru-RU" sz="900" dirty="0" err="1">
                <a:solidFill>
                  <a:schemeClr val="tx1"/>
                </a:solidFill>
              </a:rPr>
              <a:t>т.ч</a:t>
            </a:r>
            <a:r>
              <a:rPr lang="ru-RU" sz="900" dirty="0">
                <a:solidFill>
                  <a:schemeClr val="tx1"/>
                </a:solidFill>
              </a:rPr>
              <a:t>. из учебных и научных учреждений, в случае, если работник параллельно занимался педагогической или научной деятельностью</a:t>
            </a: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755576" y="1390483"/>
            <a:ext cx="1130424" cy="588096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БАНК</a:t>
            </a: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3347864" y="1391436"/>
            <a:ext cx="5529927" cy="586190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Наличии открытых счетов</a:t>
            </a:r>
          </a:p>
          <a:p>
            <a:pPr marL="228600" indent="-228600">
              <a:buAutoNum type="arabicPeriod" startAt="2"/>
            </a:pPr>
            <a:r>
              <a:rPr lang="ru-RU" sz="900" dirty="0">
                <a:solidFill>
                  <a:schemeClr val="tx1"/>
                </a:solidFill>
              </a:rPr>
              <a:t>Размере остатка денежных средств на открытых счетах на отчетную дату</a:t>
            </a:r>
          </a:p>
          <a:p>
            <a:pPr marL="228600" indent="-228600">
              <a:buAutoNum type="arabicPeriod" startAt="2"/>
            </a:pPr>
            <a:r>
              <a:rPr lang="ru-RU" sz="900" dirty="0">
                <a:solidFill>
                  <a:schemeClr val="tx1"/>
                </a:solidFill>
              </a:rPr>
              <a:t>Размере выплаченных процентов по вкладам (депозитам) на отчетную дату (при наличии)</a:t>
            </a:r>
          </a:p>
          <a:p>
            <a:pPr marL="228600" indent="-228600">
              <a:buAutoNum type="arabicPeriod" startAt="2"/>
            </a:pPr>
            <a:r>
              <a:rPr lang="ru-RU" sz="900" dirty="0">
                <a:solidFill>
                  <a:schemeClr val="tx1"/>
                </a:solidFill>
              </a:rPr>
              <a:t>Дате открытия счетов</a:t>
            </a: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755576" y="2113129"/>
            <a:ext cx="1130424" cy="701919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Социальный фонд</a:t>
            </a:r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3359097" y="2113129"/>
            <a:ext cx="5544615" cy="739345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Размере полученной пенсии и иных выплатах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Размере пособия по временной нетрудоспособности</a:t>
            </a:r>
          </a:p>
          <a:p>
            <a:pPr marL="228600" indent="-228600">
              <a:buFontTx/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Пособии на погребение</a:t>
            </a:r>
          </a:p>
          <a:p>
            <a:pPr marL="228600" indent="-228600">
              <a:buFontTx/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Выплате ветерану боевых действий</a:t>
            </a:r>
          </a:p>
          <a:p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9" name="Блок-схема: процесс 18"/>
          <p:cNvSpPr/>
          <p:nvPr/>
        </p:nvSpPr>
        <p:spPr>
          <a:xfrm>
            <a:off x="755576" y="2974314"/>
            <a:ext cx="1130424" cy="846994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ФНС</a:t>
            </a:r>
          </a:p>
        </p:txBody>
      </p:sp>
      <p:sp>
        <p:nvSpPr>
          <p:cNvPr id="21" name="Блок-схема: процесс 20"/>
          <p:cNvSpPr/>
          <p:nvPr/>
        </p:nvSpPr>
        <p:spPr>
          <a:xfrm>
            <a:off x="3347864" y="2983233"/>
            <a:ext cx="5533101" cy="846994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Банковских счетах (вкладах) физического лица, не являющегося индивидуальным предпринимателем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Доходах физических лиц, выплаченных налоговыми агентами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Участии физического лица в юридических лицах в качестве руководителя, учредителя (участника)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Имуществе</a:t>
            </a:r>
          </a:p>
        </p:txBody>
      </p:sp>
      <p:sp>
        <p:nvSpPr>
          <p:cNvPr id="22" name="Блок-схема: процесс 21"/>
          <p:cNvSpPr/>
          <p:nvPr/>
        </p:nvSpPr>
        <p:spPr>
          <a:xfrm>
            <a:off x="755576" y="3994576"/>
            <a:ext cx="1130424" cy="473188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ЕГРН</a:t>
            </a:r>
          </a:p>
        </p:txBody>
      </p:sp>
      <p:sp>
        <p:nvSpPr>
          <p:cNvPr id="23" name="Блок-схема: процесс 22"/>
          <p:cNvSpPr/>
          <p:nvPr/>
        </p:nvSpPr>
        <p:spPr>
          <a:xfrm>
            <a:off x="3364297" y="4047496"/>
            <a:ext cx="5528183" cy="452972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Объектах недвижимого имущества, находящихся в собственности</a:t>
            </a:r>
          </a:p>
          <a:p>
            <a:pPr marL="228600" indent="-228600">
              <a:buAutoNum type="arabicPeriod"/>
            </a:pPr>
            <a:r>
              <a:rPr lang="ru-RU" sz="900" dirty="0">
                <a:solidFill>
                  <a:schemeClr val="tx1"/>
                </a:solidFill>
              </a:rPr>
              <a:t>Отчужденных за отчетный период объектах недвижимого имущества</a:t>
            </a:r>
          </a:p>
          <a:p>
            <a:pPr marL="228600" indent="-228600">
              <a:buAutoNum type="arabicPeriod"/>
            </a:pP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1891331" y="4047496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1891331" y="3194922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1879963" y="2272395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>
            <a:off x="1886000" y="1512892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1886000" y="824403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Блок-схема: процесс 29"/>
          <p:cNvSpPr/>
          <p:nvPr/>
        </p:nvSpPr>
        <p:spPr>
          <a:xfrm>
            <a:off x="2071967" y="780099"/>
            <a:ext cx="986408" cy="503261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Для получения справки 2-НДФЛ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07355" y="1369704"/>
            <a:ext cx="914400" cy="3212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для получения информации (сведений) о</a:t>
            </a:r>
          </a:p>
        </p:txBody>
      </p:sp>
    </p:spTree>
    <p:extLst>
      <p:ext uri="{BB962C8B-B14F-4D97-AF65-F5344CB8AC3E}">
        <p14:creationId xmlns:p14="http://schemas.microsoft.com/office/powerpoint/2010/main" val="85553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64896" cy="603234"/>
          </a:xfrm>
        </p:spPr>
        <p:txBody>
          <a:bodyPr>
            <a:normAutofit/>
          </a:bodyPr>
          <a:lstStyle/>
          <a:p>
            <a:pPr algn="l"/>
            <a:r>
              <a:rPr lang="ru-RU" sz="1200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Перед заполнением справки о доходах рекомендуется обратиться (продолжение)</a:t>
            </a:r>
            <a:endParaRPr lang="ru-RU" sz="1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процесс 3"/>
          <p:cNvSpPr/>
          <p:nvPr/>
        </p:nvSpPr>
        <p:spPr>
          <a:xfrm>
            <a:off x="734141" y="960648"/>
            <a:ext cx="1224134" cy="576064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ГИБДД</a:t>
            </a: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3419242" y="967076"/>
            <a:ext cx="5156898" cy="583133"/>
          </a:xfrm>
          <a:prstGeom prst="flowChartProcess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1. Регистрации всех ТС, включая находящиеся в угоне, полностью не годные к эксплуатации, но не снятые  с регистрации</a:t>
            </a:r>
          </a:p>
          <a:p>
            <a:r>
              <a:rPr lang="ru-RU" sz="900" dirty="0">
                <a:solidFill>
                  <a:schemeClr val="tx1"/>
                </a:solidFill>
              </a:rPr>
              <a:t>2. Снятии ТС с регистрации</a:t>
            </a: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713723" y="2533101"/>
            <a:ext cx="1224136" cy="500409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Центр социальной защиты населения</a:t>
            </a: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3407364" y="2572414"/>
            <a:ext cx="5175524" cy="500409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1. О мерах социальной поддержки</a:t>
            </a:r>
          </a:p>
          <a:p>
            <a:r>
              <a:rPr lang="ru-RU" sz="900" dirty="0">
                <a:solidFill>
                  <a:schemeClr val="tx1"/>
                </a:solidFill>
              </a:rPr>
              <a:t>2. О получении единовременных выплат, различных пособий</a:t>
            </a:r>
          </a:p>
        </p:txBody>
      </p:sp>
      <p:sp>
        <p:nvSpPr>
          <p:cNvPr id="9" name="Блок-схема: процесс 8"/>
          <p:cNvSpPr/>
          <p:nvPr/>
        </p:nvSpPr>
        <p:spPr>
          <a:xfrm>
            <a:off x="723380" y="2100348"/>
            <a:ext cx="1229770" cy="346656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Технадзор</a:t>
            </a:r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723380" y="1621300"/>
            <a:ext cx="1229770" cy="393195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ГИМС</a:t>
            </a:r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3419241" y="1640151"/>
            <a:ext cx="5175523" cy="387027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 зарегистрированном водном транспорте</a:t>
            </a:r>
          </a:p>
          <a:p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3414400" y="2123842"/>
            <a:ext cx="5180364" cy="346656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 зарегистрированных снегоходах, тракторах</a:t>
            </a:r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726196" y="3119607"/>
            <a:ext cx="1224137" cy="576064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Территориальные избирательные органы</a:t>
            </a:r>
          </a:p>
        </p:txBody>
      </p:sp>
      <p:sp>
        <p:nvSpPr>
          <p:cNvPr id="15" name="Блок-схема: процесс 14"/>
          <p:cNvSpPr/>
          <p:nvPr/>
        </p:nvSpPr>
        <p:spPr>
          <a:xfrm>
            <a:off x="3400233" y="3173050"/>
            <a:ext cx="5180364" cy="504057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Об оплате за участие в избирательной комиссии</a:t>
            </a:r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3413396" y="3772490"/>
            <a:ext cx="5167382" cy="421080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 выплатах членам профсоюзной организации</a:t>
            </a:r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713723" y="3781768"/>
            <a:ext cx="1224137" cy="464005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Профсоюзная организация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1950334" y="1087859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1962210" y="1625189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1962210" y="2114018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1937859" y="2584900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1958305" y="3230894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1937859" y="3824693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Блок-схема: процесс 24"/>
          <p:cNvSpPr/>
          <p:nvPr/>
        </p:nvSpPr>
        <p:spPr>
          <a:xfrm>
            <a:off x="723380" y="4362273"/>
            <a:ext cx="1224137" cy="334216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Страховые компании</a:t>
            </a:r>
          </a:p>
        </p:txBody>
      </p:sp>
      <p:sp>
        <p:nvSpPr>
          <p:cNvPr id="26" name="Стрелка вправо 25"/>
          <p:cNvSpPr/>
          <p:nvPr/>
        </p:nvSpPr>
        <p:spPr>
          <a:xfrm>
            <a:off x="1952950" y="4337773"/>
            <a:ext cx="1445154" cy="367347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Блок-схема: процесс 26"/>
          <p:cNvSpPr/>
          <p:nvPr/>
        </p:nvSpPr>
        <p:spPr>
          <a:xfrm>
            <a:off x="3403459" y="4288953"/>
            <a:ext cx="5167382" cy="421080"/>
          </a:xfrm>
          <a:prstGeom prst="flowChartProcess">
            <a:avLst/>
          </a:prstGeom>
          <a:solidFill>
            <a:schemeClr val="bg1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dirty="0">
                <a:solidFill>
                  <a:schemeClr val="tx1"/>
                </a:solidFill>
              </a:rPr>
              <a:t>О выплатах по страховым случаям</a:t>
            </a:r>
          </a:p>
        </p:txBody>
      </p:sp>
      <p:sp>
        <p:nvSpPr>
          <p:cNvPr id="28" name="Блок-схема: процесс 27"/>
          <p:cNvSpPr/>
          <p:nvPr/>
        </p:nvSpPr>
        <p:spPr>
          <a:xfrm>
            <a:off x="2123728" y="947108"/>
            <a:ext cx="936104" cy="3758012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Для получения информации (сведений) о</a:t>
            </a:r>
          </a:p>
        </p:txBody>
      </p:sp>
    </p:spTree>
    <p:extLst>
      <p:ext uri="{BB962C8B-B14F-4D97-AF65-F5344CB8AC3E}">
        <p14:creationId xmlns:p14="http://schemas.microsoft.com/office/powerpoint/2010/main" val="3037656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277540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Титульный лист справки декларанта</a:t>
            </a: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8">
                <a:defRPr/>
              </a:pPr>
              <a:t>12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Объект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0" t="9865"/>
          <a:stretch/>
        </p:blipFill>
        <p:spPr>
          <a:xfrm>
            <a:off x="755576" y="627534"/>
            <a:ext cx="6049413" cy="3822700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>
            <a:off x="1393195" y="1070499"/>
            <a:ext cx="216024" cy="72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372604" y="1106503"/>
            <a:ext cx="252028" cy="2051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3923928" y="2715766"/>
            <a:ext cx="36041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4644008" y="2119923"/>
            <a:ext cx="3960440" cy="6141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В дополнительной информации указывается  фактический адрес проживания в том случае, если  он не совпадает с адресом регистрации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640408" y="871243"/>
            <a:ext cx="7128792" cy="2269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/>
              <a:t>Управление кадрового и документационного обеспечения </a:t>
            </a: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1640408" y="3867894"/>
            <a:ext cx="55532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1624632" y="3723878"/>
            <a:ext cx="57110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195736" y="3723878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1624632" y="3723878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411760" y="3723878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987824" y="3723878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411760" y="3867894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2411760" y="3723878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2276128" y="4072574"/>
            <a:ext cx="57606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2847897" y="4072574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2286496" y="4219776"/>
            <a:ext cx="55532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2276128" y="4075760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1" name="Прямоугольник 50"/>
          <p:cNvSpPr/>
          <p:nvPr/>
        </p:nvSpPr>
        <p:spPr>
          <a:xfrm>
            <a:off x="3563888" y="3592700"/>
            <a:ext cx="5040560" cy="77924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На заметку: недвижимость  по месту регистрации и месту проживания необходимо указывать </a:t>
            </a:r>
            <a:r>
              <a:rPr lang="ru-RU" sz="1200" dirty="0">
                <a:solidFill>
                  <a:srgbClr val="C00000"/>
                </a:solidFill>
              </a:rPr>
              <a:t>в разделе 3.1 «Недвижимое имущество»</a:t>
            </a:r>
            <a:r>
              <a:rPr lang="ru-RU" sz="1200" dirty="0"/>
              <a:t> либо </a:t>
            </a:r>
            <a:r>
              <a:rPr lang="ru-RU" sz="1200" dirty="0">
                <a:solidFill>
                  <a:srgbClr val="C00000"/>
                </a:solidFill>
              </a:rPr>
              <a:t>в разделе 6.1. «Объекты недвижимого имущества находящиеся  в пользовании»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989509" y="3795737"/>
            <a:ext cx="57375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2787688" y="3780499"/>
            <a:ext cx="57375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2611264" y="4119225"/>
            <a:ext cx="45719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934895" y="3717295"/>
            <a:ext cx="10466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737161" y="3717295"/>
            <a:ext cx="10466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74203" y="4049751"/>
            <a:ext cx="7376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01109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93564"/>
          </a:xfrm>
        </p:spPr>
        <p:txBody>
          <a:bodyPr>
            <a:normAutofit/>
          </a:bodyPr>
          <a:lstStyle/>
          <a:p>
            <a:pPr algn="l"/>
            <a:r>
              <a:rPr lang="ru-RU" sz="1600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Титульный лист справки несовершеннолетнего ребенка декларанта</a:t>
            </a: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321116" y="1773242"/>
            <a:ext cx="1512168" cy="30963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defRPr/>
            </a:pPr>
            <a:r>
              <a:rPr lang="ru-RU" sz="1100" i="1" dirty="0">
                <a:solidFill>
                  <a:schemeClr val="tx2"/>
                </a:solidFill>
                <a:cs typeface="Times New Roman" pitchFamily="18" charset="0"/>
              </a:rPr>
              <a:t>Если сведения представляются в отношении несовершеннолетнего ребенка, то в графе "род занятий" рекомендуется </a:t>
            </a:r>
            <a:r>
              <a:rPr lang="ru-RU" sz="1100" i="1" dirty="0">
                <a:solidFill>
                  <a:srgbClr val="C00000"/>
                </a:solidFill>
                <a:cs typeface="Times New Roman" pitchFamily="18" charset="0"/>
              </a:rPr>
              <a:t>указывать образовательное учреждение</a:t>
            </a:r>
            <a:r>
              <a:rPr lang="ru-RU" sz="1100" i="1" dirty="0">
                <a:solidFill>
                  <a:srgbClr val="000000"/>
                </a:solidFill>
                <a:cs typeface="Times New Roman" pitchFamily="18" charset="0"/>
              </a:rPr>
              <a:t>, </a:t>
            </a:r>
            <a:r>
              <a:rPr lang="ru-RU" sz="1100" i="1" dirty="0">
                <a:solidFill>
                  <a:schemeClr val="tx2"/>
                </a:solidFill>
                <a:cs typeface="Times New Roman" pitchFamily="18" charset="0"/>
              </a:rPr>
              <a:t>воспитанником (учащимся) которого он является, или </a:t>
            </a:r>
            <a:r>
              <a:rPr lang="ru-RU" sz="1100" i="1" dirty="0">
                <a:solidFill>
                  <a:srgbClr val="C00000"/>
                </a:solidFill>
                <a:cs typeface="Times New Roman" pitchFamily="18" charset="0"/>
              </a:rPr>
              <a:t>"находится на домашнем воспитании"</a:t>
            </a:r>
          </a:p>
        </p:txBody>
      </p:sp>
      <p:pic>
        <p:nvPicPr>
          <p:cNvPr id="25602" name="Picture 2" descr="https://www.frcds.ru/wp-content/uploads/2020/12/sertifikat2-m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232" y="621113"/>
            <a:ext cx="1512168" cy="11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60" y="699542"/>
            <a:ext cx="6375289" cy="4303109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1691680" y="3507854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691680" y="3507854"/>
            <a:ext cx="64807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339752" y="3507854"/>
            <a:ext cx="0" cy="14401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691680" y="3651870"/>
            <a:ext cx="64807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683568" y="2724451"/>
            <a:ext cx="504056" cy="2880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611560" y="3363838"/>
            <a:ext cx="936104" cy="14401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3851922" y="3795886"/>
            <a:ext cx="3387078" cy="1374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863588" y="1203598"/>
            <a:ext cx="64807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flipH="1">
            <a:off x="2015715" y="4128861"/>
            <a:ext cx="45719" cy="990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flipH="1">
            <a:off x="2987824" y="4128861"/>
            <a:ext cx="45719" cy="990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 flipH="1">
            <a:off x="2771800" y="4587974"/>
            <a:ext cx="45719" cy="990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925704" y="4071928"/>
            <a:ext cx="18002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97813" y="4071928"/>
            <a:ext cx="18002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81789" y="4522852"/>
            <a:ext cx="18002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05184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7" y="138988"/>
            <a:ext cx="4536504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+mj-lt"/>
                <a:cs typeface="Times New Roman" panose="02020603050405020304" pitchFamily="18" charset="0"/>
              </a:rPr>
              <a:t>Раздел 1. Сведения о доходах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35449" y="5565439"/>
            <a:ext cx="12201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50000"/>
              </a:lnSpc>
              <a:defRPr/>
            </a:pPr>
            <a:endParaRPr lang="ru-RU" dirty="0"/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5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15375" y="75207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14</a:t>
            </a: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55577" y="477540"/>
            <a:ext cx="7858373" cy="721604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Указываются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доходы </a:t>
            </a:r>
            <a:r>
              <a:rPr lang="ru-RU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(включая пенсию, пособия, иные выплаты) за отчетный период </a:t>
            </a:r>
          </a:p>
          <a:p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 доходом </a:t>
            </a:r>
            <a:r>
              <a:rPr lang="ru-RU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следует понимать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любые денежные поступления лица</a:t>
            </a:r>
            <a:r>
              <a:rPr lang="ru-RU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представляющего сведения, а также членов его семьи в наличной или безналичной форме, имевшие место в отчетном периоде</a:t>
            </a:r>
          </a:p>
        </p:txBody>
      </p:sp>
      <p:pic>
        <p:nvPicPr>
          <p:cNvPr id="3082" name="Picture 10" descr="https://cf2.ppt-online.org/files2/slide/n/N4fa36OXe9HxBEzWiQv0YPhMFDbUq72ZKASkgs/slide-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656" y="3651870"/>
            <a:ext cx="1227859" cy="107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cf2.ppt-online.org/files2/slide/f/fIUy3Hkasc8nWATLmp1XVMivZ4e9lBQjb5EFuYD06x/slide-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49" y="3350876"/>
            <a:ext cx="1489420" cy="119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www.tu-bryansk.ru/upload/iblock/0cf/inx960x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231" y="3402296"/>
            <a:ext cx="1440160" cy="9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s://ershichiniva.ru/wp-content/uploads/2020/02/WTMF6BplXpQ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667" y="2240865"/>
            <a:ext cx="1440160" cy="839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s://gazetaingush.ru/sites/default/files/strahovye-vyplat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556" y="3350876"/>
            <a:ext cx="1597279" cy="99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cf2.ppt-online.org/files2/slide/q/Qa4EW6PlrqzvcOyoTM5Y1FBjwZIsxf3uk7VDXHdmKi/slide-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894" y="1591144"/>
            <a:ext cx="1637412" cy="1241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theslide.ru/img/thumbs/3bfe88efde9e0199722593653e528b77-800x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92" y="1561093"/>
            <a:ext cx="1742633" cy="143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s://russianshop.org/wp-content/uploads/2021/05/for_og.php_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21" y="1966225"/>
            <a:ext cx="1502977" cy="13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https://xn--80aaahbbpbbaqgmq4annshb4asv.xn--p1ai/wp-content/uploads/2021/03/photo-2021-03-17-15-12-05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74743"/>
            <a:ext cx="2232248" cy="133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https://sgnorilsk.ru/uploads/item/00-fb8eea4081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306" y="3527700"/>
            <a:ext cx="1670120" cy="105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0798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6"/>
          <p:cNvSpPr txBox="1">
            <a:spLocks/>
          </p:cNvSpPr>
          <p:nvPr/>
        </p:nvSpPr>
        <p:spPr>
          <a:xfrm>
            <a:off x="715837" y="51470"/>
            <a:ext cx="7168531" cy="58503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Arial"/>
                <a:ea typeface="+mj-ea"/>
                <a:cs typeface="Times New Roman" panose="02020603050405020304" pitchFamily="18" charset="0"/>
              </a:rPr>
              <a:t>Раздел 1. Сведения о доходах (продолжение)</a:t>
            </a:r>
          </a:p>
        </p:txBody>
      </p:sp>
      <p:sp>
        <p:nvSpPr>
          <p:cNvPr id="1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53063" y="-9308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15</a:t>
            </a:r>
          </a:p>
        </p:txBody>
      </p:sp>
      <p:pic>
        <p:nvPicPr>
          <p:cNvPr id="9" name="Picture 2" descr="https://avatarko.ru/img/kartinka/3/dengi_chelovechek_21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522" y="214166"/>
            <a:ext cx="1008112" cy="102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s://cdn.pixabay.com/photo/2015/10/30/10/43/money-rain-1013702_12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694" y="1215900"/>
            <a:ext cx="1245301" cy="90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https://www.kindpng.com/picc/m/9-99211_first-aid-png-health-and-safety-first-ai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2124539"/>
            <a:ext cx="966062" cy="85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zacreditom.com/_bd/313/7270297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700" y="3982275"/>
            <a:ext cx="1216396" cy="84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a.d-cd.net/F0AAAgMqxOA-192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897492"/>
            <a:ext cx="1086711" cy="104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" y="536830"/>
            <a:ext cx="5111731" cy="438416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579392" y="867309"/>
            <a:ext cx="2400200" cy="395960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5602838" y="1296725"/>
            <a:ext cx="411782" cy="4571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582081" y="868057"/>
            <a:ext cx="2426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C00000"/>
                </a:solidFill>
              </a:rPr>
              <a:t>Куда обратиться за информацией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43353" y="1228759"/>
            <a:ext cx="1183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accent2"/>
                </a:solidFill>
              </a:rPr>
              <a:t>бухгалтерия работодателя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5609414" y="1879778"/>
            <a:ext cx="415372" cy="53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flipV="1">
            <a:off x="5621766" y="2825690"/>
            <a:ext cx="395664" cy="45719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5616634" y="3148905"/>
            <a:ext cx="426719" cy="4571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5618112" y="3317724"/>
            <a:ext cx="425242" cy="45719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5596114" y="3659782"/>
            <a:ext cx="447240" cy="5731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5617049" y="3879370"/>
            <a:ext cx="407737" cy="45719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flipV="1">
            <a:off x="5616636" y="4178270"/>
            <a:ext cx="426718" cy="4766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5613123" y="4526773"/>
            <a:ext cx="427781" cy="71091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00984" y="1744896"/>
            <a:ext cx="8860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accent2"/>
                </a:solidFill>
              </a:rPr>
              <a:t>банк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7430" y="2519789"/>
            <a:ext cx="193912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accent2"/>
                </a:solidFill>
              </a:rPr>
              <a:t>бухгалтерия по предыдущему месту работы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024786" y="3116927"/>
            <a:ext cx="1811560" cy="267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accent2"/>
                </a:solidFill>
              </a:rPr>
              <a:t>Социальный фонд</a:t>
            </a:r>
          </a:p>
        </p:txBody>
      </p:sp>
      <p:sp>
        <p:nvSpPr>
          <p:cNvPr id="32" name="Стрелка вправо 31"/>
          <p:cNvSpPr/>
          <p:nvPr/>
        </p:nvSpPr>
        <p:spPr>
          <a:xfrm>
            <a:off x="5610897" y="1481863"/>
            <a:ext cx="395665" cy="4571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6043353" y="3534597"/>
            <a:ext cx="176564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accent2"/>
                </a:solidFill>
              </a:rPr>
              <a:t>договор дарения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040904" y="3757739"/>
            <a:ext cx="1811560" cy="267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accent2"/>
                </a:solidFill>
              </a:rPr>
              <a:t>Социальный фонд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55640" y="4074772"/>
            <a:ext cx="16914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accent2"/>
                </a:solidFill>
              </a:rPr>
              <a:t>договор дарения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055640" y="4407483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100" dirty="0">
                <a:solidFill>
                  <a:srgbClr val="C0504D"/>
                </a:solidFill>
              </a:rPr>
              <a:t>Социальный фонд</a:t>
            </a: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2339750" y="2975669"/>
            <a:ext cx="72010" cy="100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 flipH="1">
            <a:off x="2907502" y="2975669"/>
            <a:ext cx="72010" cy="100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244476" y="2916303"/>
            <a:ext cx="3240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/>
              <a:t>24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790942" y="2916303"/>
            <a:ext cx="3240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/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4076065030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lvl="0" algn="l"/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1. Сведения о доходах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757032"/>
            <a:ext cx="30487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ДОХОДАМИ НЕ ЯВЛЯЮТСЯ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1482938"/>
            <a:ext cx="8208912" cy="32490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оплата командировок за счет Работодателя;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оплата проезда к месту отпуска и обратно;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перевод денежных средств между своими банковскими счетами, а также с зачислением на свой банковский счет средств, ранее снятых с другого счета;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в качестве перевода между супругами и несовершеннолетними детьми (аналогично в части, касающейся наличных денежных средств);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возврат денежных средств по несостоявшемуся договору купли-продажи;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социальный, имущественный налоговый вычет;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от продажи различного вида подарочных сертификатов (карт), выпущенных предприятиями торговли;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бонусные баллы («</a:t>
            </a:r>
            <a:r>
              <a:rPr lang="ru-RU" sz="1400" dirty="0" err="1">
                <a:solidFill>
                  <a:schemeClr val="tx2"/>
                </a:solidFill>
              </a:rPr>
              <a:t>кэшбэк</a:t>
            </a:r>
            <a:r>
              <a:rPr lang="ru-RU" sz="1400" dirty="0">
                <a:solidFill>
                  <a:schemeClr val="tx2"/>
                </a:solidFill>
              </a:rPr>
              <a:t> сервис»), бонусов на накопительных дисконтных картах;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/>
                </a:solidFill>
              </a:rPr>
              <a:t>вознаграждения донорам за сданную кровь, ее компоненты. </a:t>
            </a:r>
          </a:p>
          <a:p>
            <a:endParaRPr lang="ru-RU" sz="1400" dirty="0">
              <a:solidFill>
                <a:srgbClr val="C00000"/>
              </a:solidFill>
            </a:endParaRPr>
          </a:p>
          <a:p>
            <a:r>
              <a:rPr lang="ru-RU" sz="1400" dirty="0">
                <a:solidFill>
                  <a:srgbClr val="C00000"/>
                </a:solidFill>
              </a:rPr>
              <a:t>Более полный перечень приведен в пп.81-85 Методических рекомендациях</a:t>
            </a:r>
          </a:p>
        </p:txBody>
      </p:sp>
      <p:pic>
        <p:nvPicPr>
          <p:cNvPr id="16386" name="Picture 2" descr="&amp;amp;#9757;&amp;amp;#127995; Уважаемые подписчики&amp;amp;#33; &amp;amp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0"/>
            <a:ext cx="1594520" cy="145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4481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55576" y="138988"/>
            <a:ext cx="7658635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cs typeface="Times New Roman" panose="02020603050405020304" pitchFamily="18" charset="0"/>
              </a:rPr>
              <a:t>Раздел 2. Сведения о расходах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491244" y="1185910"/>
            <a:ext cx="34012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5770" algn="just">
              <a:spcAft>
                <a:spcPts val="0"/>
              </a:spcAft>
            </a:pPr>
            <a:r>
              <a:rPr lang="ru-RU" sz="1600" b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600" dirty="0">
              <a:solidFill>
                <a:srgbClr val="00B0F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45852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17</a:t>
            </a: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924297" y="494405"/>
            <a:ext cx="7776864" cy="77684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rgbClr val="C00000"/>
                </a:solidFill>
              </a:rPr>
              <a:t>Раздел 2 справки </a:t>
            </a:r>
            <a:r>
              <a:rPr lang="ru-RU" sz="1100" dirty="0">
                <a:solidFill>
                  <a:schemeClr val="tx2"/>
                </a:solidFill>
              </a:rPr>
              <a:t>заполняется только в случае, если </a:t>
            </a:r>
            <a:r>
              <a:rPr lang="ru-RU" sz="1100" dirty="0">
                <a:solidFill>
                  <a:srgbClr val="C00000"/>
                </a:solidFill>
              </a:rPr>
              <a:t>сумма расходов </a:t>
            </a:r>
            <a:r>
              <a:rPr lang="ru-RU" sz="1100" dirty="0">
                <a:solidFill>
                  <a:schemeClr val="tx2"/>
                </a:solidFill>
              </a:rPr>
              <a:t>(средств, за счет которых совершены сделки), </a:t>
            </a:r>
            <a:r>
              <a:rPr lang="ru-RU" sz="1100" dirty="0">
                <a:solidFill>
                  <a:srgbClr val="C00000"/>
                </a:solidFill>
              </a:rPr>
              <a:t>превышает общий доход лица,</a:t>
            </a:r>
            <a:r>
              <a:rPr lang="ru-RU" sz="1100" dirty="0">
                <a:solidFill>
                  <a:schemeClr val="tx2"/>
                </a:solidFill>
              </a:rPr>
              <a:t> представляющего сведения, и его </a:t>
            </a:r>
            <a:r>
              <a:rPr lang="ru-RU" sz="1100" dirty="0">
                <a:solidFill>
                  <a:srgbClr val="C00000"/>
                </a:solidFill>
              </a:rPr>
              <a:t>супруги (супруга) за три последних года</a:t>
            </a:r>
            <a:r>
              <a:rPr lang="ru-RU" sz="1100" dirty="0">
                <a:solidFill>
                  <a:schemeClr val="tx2"/>
                </a:solidFill>
              </a:rPr>
              <a:t>, предшествующих отчетному периоду (при этом денежные средства, полученные по кредитным (ипотечным) договорам не учитываются).</a:t>
            </a:r>
          </a:p>
        </p:txBody>
      </p:sp>
      <p:pic>
        <p:nvPicPr>
          <p:cNvPr id="1026" name="Picture 2" descr="https://pbs.twimg.com/media/EC-5EB_XUAEoXek.jpg:lar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860" y="1315524"/>
            <a:ext cx="1742263" cy="130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1458132"/>
            <a:ext cx="15624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</a:rPr>
              <a:t>Доход за 2021 (лица и супруги (супруга)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899592" y="2657101"/>
            <a:ext cx="15624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</a:rPr>
              <a:t>Доход за 2022 (лица и супруги (супруга)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905027" y="3856070"/>
            <a:ext cx="15624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</a:rPr>
              <a:t>Доход за 2023 (лица и супруги (супруга)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625756" y="2656494"/>
            <a:ext cx="15624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</a:rPr>
              <a:t>Сумма сделки (сделок)</a:t>
            </a:r>
          </a:p>
        </p:txBody>
      </p:sp>
      <p:sp>
        <p:nvSpPr>
          <p:cNvPr id="10" name="Шеврон 9"/>
          <p:cNvSpPr/>
          <p:nvPr/>
        </p:nvSpPr>
        <p:spPr>
          <a:xfrm flipH="1">
            <a:off x="2827886" y="2871378"/>
            <a:ext cx="432048" cy="484632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3888" y="1492390"/>
            <a:ext cx="2334218" cy="2139700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2827886" y="3793203"/>
            <a:ext cx="6119157" cy="11629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При расчете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общего дохода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служащего (работника) и его супруги (супруга) за три года, предшествующих отчетному, доходы супруги (супруга) служащего (работника) учитываются только в случае, если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они состояли в браке</a:t>
            </a:r>
            <a:r>
              <a:rPr lang="ru-RU" sz="10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на момент осуществления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расходов по сделке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(сделкам) и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в течение трех лет, предшествующих отчетному периоду</a:t>
            </a:r>
            <a:r>
              <a:rPr lang="ru-RU" sz="1000" dirty="0">
                <a:solidFill>
                  <a:schemeClr val="tx1"/>
                </a:solidFill>
                <a:cs typeface="Arial" panose="020B0604020202020204" pitchFamily="34" charset="0"/>
              </a:rPr>
              <a:t>.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Во всех остальных случаях учитывается только доход служащего (работника) за три последних года, предшествующих отчетному периоду (аналогично в отношении супруги (супруга).</a:t>
            </a:r>
          </a:p>
        </p:txBody>
      </p:sp>
    </p:spTree>
    <p:extLst>
      <p:ext uri="{BB962C8B-B14F-4D97-AF65-F5344CB8AC3E}">
        <p14:creationId xmlns:p14="http://schemas.microsoft.com/office/powerpoint/2010/main" val="2804121504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64105" y="843558"/>
            <a:ext cx="6209052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700" dirty="0">
              <a:solidFill>
                <a:prstClr val="black"/>
              </a:solidFill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A8246F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61950" marR="0" lvl="0" indent="-361950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>
                <a:srgbClr val="E81046"/>
              </a:buClr>
              <a:buSzTx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Calibri" panose="020F0502020204030204" pitchFamily="34" charset="0"/>
              </a:rPr>
              <a:t>       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5576" y="138988"/>
            <a:ext cx="604867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2. Сведения о расходах (продолжение)</a:t>
            </a:r>
          </a:p>
        </p:txBody>
      </p:sp>
      <p:sp>
        <p:nvSpPr>
          <p:cNvPr id="2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17612" y="83423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18</a:t>
            </a: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643770" y="993374"/>
            <a:ext cx="1905129" cy="299357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solidFill>
                  <a:srgbClr val="C00000"/>
                </a:solidFill>
              </a:rPr>
              <a:t>Сведения о расходах заполняются также в случаях:</a:t>
            </a:r>
          </a:p>
          <a:p>
            <a:r>
              <a:rPr lang="ru-RU" sz="1200" dirty="0">
                <a:solidFill>
                  <a:schemeClr val="tx2"/>
                </a:solidFill>
              </a:rPr>
              <a:t>1) приобретение недвижимого имущества посредством участия в долевом строительстве или кооперативе;</a:t>
            </a:r>
          </a:p>
          <a:p>
            <a:r>
              <a:rPr lang="ru-RU" sz="1200" dirty="0">
                <a:solidFill>
                  <a:schemeClr val="tx2"/>
                </a:solidFill>
              </a:rPr>
              <a:t>2) приобретение ценных бумаг;</a:t>
            </a:r>
          </a:p>
          <a:p>
            <a:r>
              <a:rPr lang="ru-RU" sz="1200" dirty="0">
                <a:solidFill>
                  <a:schemeClr val="tx2"/>
                </a:solidFill>
              </a:rPr>
              <a:t>3) приобретение цифровых активов и цифровых валют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92" y="555526"/>
            <a:ext cx="5649416" cy="4104456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6643770" y="4083918"/>
            <a:ext cx="2032685" cy="936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Копии правоустанавливающих документов прилагаются к справке</a:t>
            </a:r>
            <a:endParaRPr lang="ru-RU" sz="12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56176" y="2931790"/>
            <a:ext cx="45719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6038448" y="2355726"/>
            <a:ext cx="45719" cy="1344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007462" y="2330957"/>
            <a:ext cx="4571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33316" y="2903770"/>
            <a:ext cx="4571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540070723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813387" y="154269"/>
            <a:ext cx="4536504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25000"/>
                  </a:srgbClr>
                </a:solidFill>
                <a:effectLst/>
                <a:uLnTx/>
                <a:uFillTx/>
                <a:latin typeface="Arial"/>
                <a:ea typeface="+mn-ea"/>
                <a:cs typeface="Times New Roman" panose="02020603050405020304" pitchFamily="18" charset="0"/>
              </a:rPr>
              <a:t>Раздел 3. Сведения о имуществе</a:t>
            </a:r>
          </a:p>
        </p:txBody>
      </p:sp>
      <p:sp>
        <p:nvSpPr>
          <p:cNvPr id="24" name="Google Shape;229;p44">
            <a:extLst>
              <a:ext uri="{FF2B5EF4-FFF2-40B4-BE49-F238E27FC236}">
                <a16:creationId xmlns:a16="http://schemas.microsoft.com/office/drawing/2014/main" id="{F97AF51E-7402-E443-AAB2-C0C030AEC4D6}"/>
              </a:ext>
            </a:extLst>
          </p:cNvPr>
          <p:cNvSpPr txBox="1">
            <a:spLocks/>
          </p:cNvSpPr>
          <p:nvPr/>
        </p:nvSpPr>
        <p:spPr>
          <a:xfrm>
            <a:off x="5879402" y="1095028"/>
            <a:ext cx="2995645" cy="474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Arial"/>
              <a:buNone/>
              <a:tabLst/>
              <a:defRPr/>
            </a:pPr>
            <a:endParaRPr kumimoji="0" lang="ru-RU" sz="18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25" name="Google Shape;229;p44">
            <a:extLst>
              <a:ext uri="{FF2B5EF4-FFF2-40B4-BE49-F238E27FC236}">
                <a16:creationId xmlns:a16="http://schemas.microsoft.com/office/drawing/2014/main" id="{F97AF51E-7402-E443-AAB2-C0C030AEC4D6}"/>
              </a:ext>
            </a:extLst>
          </p:cNvPr>
          <p:cNvSpPr txBox="1">
            <a:spLocks/>
          </p:cNvSpPr>
          <p:nvPr/>
        </p:nvSpPr>
        <p:spPr>
          <a:xfrm>
            <a:off x="5909961" y="1704122"/>
            <a:ext cx="1369021" cy="474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Arial"/>
              <a:buNone/>
              <a:tabLst/>
              <a:defRPr/>
            </a:pPr>
            <a:endParaRPr kumimoji="0" lang="ru-RU" sz="18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17" name="Google Shape;229;p44">
            <a:extLst>
              <a:ext uri="{FF2B5EF4-FFF2-40B4-BE49-F238E27FC236}">
                <a16:creationId xmlns:a16="http://schemas.microsoft.com/office/drawing/2014/main" id="{F97AF51E-7402-E443-AAB2-C0C030AEC4D6}"/>
              </a:ext>
            </a:extLst>
          </p:cNvPr>
          <p:cNvSpPr txBox="1">
            <a:spLocks/>
          </p:cNvSpPr>
          <p:nvPr/>
        </p:nvSpPr>
        <p:spPr>
          <a:xfrm>
            <a:off x="215516" y="915795"/>
            <a:ext cx="3888432" cy="474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Arial"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Oswald Regular"/>
              <a:cs typeface="Oswald Regular"/>
              <a:sym typeface="Oswald Regular"/>
            </a:endParaRPr>
          </a:p>
        </p:txBody>
      </p:sp>
      <p:sp>
        <p:nvSpPr>
          <p:cNvPr id="2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773201" y="7229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19</a:t>
            </a: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808507" y="1923861"/>
            <a:ext cx="8098294" cy="182272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2"/>
                </a:solidFill>
              </a:rPr>
              <a:t>Сведения об имуществе представляются по состоянию на </a:t>
            </a:r>
            <a:r>
              <a:rPr lang="ru-RU" sz="1400" dirty="0">
                <a:solidFill>
                  <a:srgbClr val="C00000"/>
                </a:solidFill>
              </a:rPr>
              <a:t>ОТЧЕТНУЮ ДАТУ </a:t>
            </a:r>
            <a:r>
              <a:rPr lang="ru-RU" sz="1400" dirty="0">
                <a:solidFill>
                  <a:schemeClr val="tx2"/>
                </a:solidFill>
              </a:rPr>
              <a:t>(31.12.2024 г.) Указанию подлежат все объекты недвижимости независимо от того, когда и где они были приобретены, в том числе принадлежащие на праве собственности ИНДИВИДУАЛЬНОМУ ПРЕДПРИНИМАТЕЛЮ.</a:t>
            </a:r>
          </a:p>
          <a:p>
            <a:r>
              <a:rPr lang="ru-RU" sz="1400" dirty="0">
                <a:solidFill>
                  <a:schemeClr val="tx2"/>
                </a:solidFill>
              </a:rPr>
              <a:t> </a:t>
            </a:r>
            <a:r>
              <a:rPr lang="ru-RU" sz="1400" dirty="0">
                <a:solidFill>
                  <a:srgbClr val="C00000"/>
                </a:solidFill>
              </a:rPr>
              <a:t>Цифровые финансовые активы, цифровые права, утилитарные цифровые права, цифровая валюта с 01.01.2021 г. признаются имуществом.</a:t>
            </a:r>
          </a:p>
        </p:txBody>
      </p:sp>
      <p:pic>
        <p:nvPicPr>
          <p:cNvPr id="14338" name="Picture 2" descr="https://dovolnoe.nso.ru/sites/dovolnoe.nso.ru/wodby_files/files/gallery-news/2021/12/%D0%B7%D0%B5%D0%BC%20%D1%83%D1%87%D0%B0%D1%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48" y="465533"/>
            <a:ext cx="1210156" cy="122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s://www.depsov.ru/upload/iblock/db2/db26605214150b5600043bb11e2e52e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222" y="3836392"/>
            <a:ext cx="1484208" cy="118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3" descr="C:\Users\0507\Desktop\Мои документы\Оксана\ПРЕЗЕНТАЦИИ\Картинки\картинки для презентаций\Hom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041" y="715795"/>
            <a:ext cx="757907" cy="702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https://bitrix.module-house.ru/upload/iblock/cd0/cd05a32c5e19014340222985dba8ff1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218" y="1149926"/>
            <a:ext cx="706892" cy="64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https://img5.lalafo.com/i/posters/original/da/2a/6d/prodaetsya-proizvodstvennaya-baza-v-89521544_image-1623224386877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402" y="4014109"/>
            <a:ext cx="1110731" cy="102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8" name="Picture 12" descr="https://get.wallhere.com/photo/car-vehicle-sports-car-Ferrari-performance-car-netcarshow-netcar-car-images-car-photo-2011-612-Scaglietti-wheel-supercar-land-vehicle-automotive-design-automotive-exterior-automobile-make-model-car-ferrari-612-scaglietti-39288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52" y="4180351"/>
            <a:ext cx="1195743" cy="84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 descr="https://stabtech.ru/upload/iblock/50f/50f3e223f1a449631171dc7095a1c1c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402" y="197698"/>
            <a:ext cx="1683465" cy="91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2" name="Picture 16" descr="https://pbs.twimg.com/media/D6gz8uIV4AIzsZV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196" y="3899075"/>
            <a:ext cx="1433743" cy="106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4" name="Picture 18" descr="https://quantpro.ru/wp-content/uploads/2018/08/blackcoin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388" y="354649"/>
            <a:ext cx="1130681" cy="93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30467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83568" y="197215"/>
            <a:ext cx="4536504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3. Сведения о имуществе</a:t>
            </a:r>
          </a:p>
          <a:p>
            <a:pPr lvl="0" defTabSz="1218809" eaLnBrk="0" hangingPunct="0">
              <a:defRPr/>
            </a:pPr>
            <a:endParaRPr lang="ru-RU" sz="1600" b="1" dirty="0">
              <a:solidFill>
                <a:srgbClr val="EEECE1">
                  <a:lumMod val="25000"/>
                </a:srgbClr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60293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</a:t>
            </a: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164288" y="843558"/>
            <a:ext cx="1450032" cy="352839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2"/>
                </a:solidFill>
              </a:rPr>
              <a:t>Необходимо указывать реквизиты </a:t>
            </a:r>
            <a:r>
              <a:rPr lang="ru-RU" sz="1000" i="1" dirty="0">
                <a:solidFill>
                  <a:srgbClr val="C00000"/>
                </a:solidFill>
              </a:rPr>
              <a:t>свидетельства о государственной регистрации права </a:t>
            </a:r>
            <a:r>
              <a:rPr lang="ru-RU" sz="1000" dirty="0">
                <a:solidFill>
                  <a:srgbClr val="C00000"/>
                </a:solidFill>
              </a:rPr>
              <a:t>и </a:t>
            </a:r>
            <a:r>
              <a:rPr lang="ru-RU" sz="1000" i="1" dirty="0">
                <a:solidFill>
                  <a:srgbClr val="C00000"/>
                </a:solidFill>
              </a:rPr>
              <a:t>документа, являющегося законным основанием для возникновения права собственности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647805"/>
            <a:ext cx="6552729" cy="391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66203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55576" y="138988"/>
            <a:ext cx="5544615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3. Сведения о имуществе (продолжение)</a:t>
            </a:r>
          </a:p>
          <a:p>
            <a:pPr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3.1. Недвижимое имущество</a:t>
            </a:r>
          </a:p>
        </p:txBody>
      </p:sp>
      <p:sp>
        <p:nvSpPr>
          <p:cNvPr id="1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005403" y="38893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21</a:t>
            </a:r>
          </a:p>
        </p:txBody>
      </p:sp>
      <p:sp>
        <p:nvSpPr>
          <p:cNvPr id="2" name="Блок-схема: альтернативный процесс 1"/>
          <p:cNvSpPr/>
          <p:nvPr/>
        </p:nvSpPr>
        <p:spPr>
          <a:xfrm>
            <a:off x="732323" y="1254034"/>
            <a:ext cx="6254824" cy="3651417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>
                <a:solidFill>
                  <a:srgbClr val="C00000"/>
                </a:solidFill>
              </a:rPr>
              <a:t>Документами – основаниями </a:t>
            </a:r>
            <a:r>
              <a:rPr lang="ru-RU" sz="1100" dirty="0">
                <a:solidFill>
                  <a:schemeClr val="tx1"/>
                </a:solidFill>
              </a:rPr>
              <a:t>возникновения права собственности на квартиру могут быть: </a:t>
            </a:r>
          </a:p>
          <a:p>
            <a:endParaRPr lang="ru-RU" sz="1100" dirty="0">
              <a:solidFill>
                <a:schemeClr val="tx1"/>
              </a:solidFill>
            </a:endParaRPr>
          </a:p>
          <a:p>
            <a:r>
              <a:rPr lang="ru-RU" sz="1100" b="1" dirty="0">
                <a:solidFill>
                  <a:srgbClr val="C00000"/>
                </a:solidFill>
              </a:rPr>
              <a:t>Договор передачи жилья в собственность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в случае, если квартира была </a:t>
            </a:r>
            <a:r>
              <a:rPr lang="ru-RU" sz="1100" b="1" i="1" u="sng" dirty="0">
                <a:solidFill>
                  <a:schemeClr val="tx1"/>
                </a:solidFill>
              </a:rPr>
              <a:t>приватизирована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Договор с Застройщиком, или Договор уступки прав требования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приобреталась на </a:t>
            </a:r>
            <a:r>
              <a:rPr lang="ru-RU" sz="1100" u="sng" dirty="0">
                <a:solidFill>
                  <a:schemeClr val="tx1"/>
                </a:solidFill>
              </a:rPr>
              <a:t>первичном рынке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Договор купли-продажи, или Договор мены</a:t>
            </a:r>
            <a:r>
              <a:rPr lang="ru-RU" sz="1100" dirty="0">
                <a:solidFill>
                  <a:srgbClr val="C00000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была куплена на </a:t>
            </a:r>
            <a:r>
              <a:rPr lang="ru-RU" sz="1100" b="1" i="1" u="sng" dirty="0">
                <a:solidFill>
                  <a:schemeClr val="tx1"/>
                </a:solidFill>
              </a:rPr>
              <a:t>вторичном рынке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Справка о выплаченном пае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приобреталась </a:t>
            </a:r>
            <a:r>
              <a:rPr lang="ru-RU" sz="1100" b="1" i="1" u="sng" dirty="0">
                <a:solidFill>
                  <a:schemeClr val="tx1"/>
                </a:solidFill>
              </a:rPr>
              <a:t>через кооператив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Свидетельство о праве на наследство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получена </a:t>
            </a:r>
            <a:r>
              <a:rPr lang="ru-RU" sz="1100" b="1" i="1" u="sng" dirty="0">
                <a:solidFill>
                  <a:schemeClr val="tx1"/>
                </a:solidFill>
              </a:rPr>
              <a:t>в наследство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Договор дарения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получена </a:t>
            </a:r>
            <a:r>
              <a:rPr lang="ru-RU" sz="1100" b="1" i="1" u="sng" dirty="0">
                <a:solidFill>
                  <a:schemeClr val="tx1"/>
                </a:solidFill>
              </a:rPr>
              <a:t>в дар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Соглашение о разделе имущества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была получена в результате </a:t>
            </a:r>
            <a:r>
              <a:rPr lang="ru-RU" sz="1100" b="1" i="1" u="sng" dirty="0">
                <a:solidFill>
                  <a:schemeClr val="tx1"/>
                </a:solidFill>
              </a:rPr>
              <a:t>добровольного дележа общего имущества </a:t>
            </a:r>
            <a:r>
              <a:rPr lang="ru-RU" sz="1100" i="1" dirty="0">
                <a:solidFill>
                  <a:schemeClr val="tx1"/>
                </a:solidFill>
              </a:rPr>
              <a:t>супруго</a:t>
            </a:r>
            <a:r>
              <a:rPr lang="ru-RU" sz="1100" dirty="0">
                <a:solidFill>
                  <a:schemeClr val="tx1"/>
                </a:solidFill>
              </a:rPr>
              <a:t>в);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Решение суда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имущество супругов, наследников или других претендентов делили </a:t>
            </a:r>
            <a:r>
              <a:rPr lang="ru-RU" sz="1100" b="1" i="1" u="sng" dirty="0">
                <a:solidFill>
                  <a:schemeClr val="tx1"/>
                </a:solidFill>
              </a:rPr>
              <a:t>по суду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Договор купли-продажи и ипотеки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приобреталась </a:t>
            </a:r>
            <a:r>
              <a:rPr lang="ru-RU" sz="1100" b="1" i="1" u="sng" dirty="0">
                <a:solidFill>
                  <a:schemeClr val="tx1"/>
                </a:solidFill>
              </a:rPr>
              <a:t>на заемные средства банка</a:t>
            </a:r>
            <a:r>
              <a:rPr lang="ru-RU" sz="1100" dirty="0">
                <a:solidFill>
                  <a:schemeClr val="tx1"/>
                </a:solidFill>
              </a:rPr>
              <a:t>); </a:t>
            </a:r>
          </a:p>
          <a:p>
            <a:r>
              <a:rPr lang="ru-RU" sz="1100" b="1" dirty="0">
                <a:solidFill>
                  <a:srgbClr val="C00000"/>
                </a:solidFill>
              </a:rPr>
              <a:t>Договор пожизненного содержания с иждивением</a:t>
            </a:r>
            <a:r>
              <a:rPr lang="ru-RU" sz="1100" dirty="0">
                <a:solidFill>
                  <a:srgbClr val="C00000"/>
                </a:solidFill>
              </a:rPr>
              <a:t> </a:t>
            </a:r>
            <a:r>
              <a:rPr lang="ru-RU" sz="1100" dirty="0">
                <a:solidFill>
                  <a:schemeClr val="tx1"/>
                </a:solidFill>
              </a:rPr>
              <a:t>(</a:t>
            </a:r>
            <a:r>
              <a:rPr lang="ru-RU" sz="1100" i="1" dirty="0">
                <a:solidFill>
                  <a:schemeClr val="tx1"/>
                </a:solidFill>
              </a:rPr>
              <a:t>если квартира была получена под </a:t>
            </a:r>
            <a:r>
              <a:rPr lang="ru-RU" sz="1100" b="1" i="1" u="sng" dirty="0">
                <a:solidFill>
                  <a:schemeClr val="tx1"/>
                </a:solidFill>
              </a:rPr>
              <a:t>обязательство ренты</a:t>
            </a:r>
            <a:r>
              <a:rPr lang="ru-RU" sz="1100" dirty="0">
                <a:solidFill>
                  <a:schemeClr val="tx1"/>
                </a:solidFill>
              </a:rPr>
              <a:t>).</a:t>
            </a:r>
          </a:p>
        </p:txBody>
      </p:sp>
      <p:pic>
        <p:nvPicPr>
          <p:cNvPr id="15362" name="Picture 2" descr="https://theslide.ru/img/thumbs/0f9b1d0b03d15fbc96d3654618ef2565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123" y="294442"/>
            <a:ext cx="1584175" cy="90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ds04.infourok.ru/uploads/ex/09cc/0017d78b-63b5358e/img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876" y="1368604"/>
            <a:ext cx="1592654" cy="10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https://s1.slide-share.ru/s_slide/6459fe3c120cd3a15657029b4a5083a3/987b6b46-810b-4899-954f-54491ce2144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s1.slide-share.ru/s_slide/6459fe3c120cd3a15657029b4a5083a3/987b6b46-810b-4899-954f-54491ce2144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https://s1.slide-share.ru/s_slide/6459fe3c120cd3a15657029b4a5083a3/987b6b46-810b-4899-954f-54491ce2144e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2" descr="https://s0.slide-share.ru/s_slide/14bf156af42823b99fcff88d6806c63f/99d63f91-1edf-4b47-8b4c-03dc50ce6b54.jpe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65175" y="827320"/>
            <a:ext cx="1438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809" eaLnBrk="0" hangingPunct="0">
              <a:defRPr/>
            </a:pPr>
            <a:r>
              <a:rPr lang="ru-RU" b="1" dirty="0">
                <a:solidFill>
                  <a:srgbClr val="C00000"/>
                </a:solidFill>
                <a:cs typeface="Times New Roman" panose="02020603050405020304" pitchFamily="18" charset="0"/>
              </a:rPr>
              <a:t>На заметку</a:t>
            </a:r>
          </a:p>
        </p:txBody>
      </p:sp>
      <p:sp>
        <p:nvSpPr>
          <p:cNvPr id="15" name="AutoShape 14" descr="https://s1.slide-share.ru/s_slide/6459fe3c120cd3a15657029b4a5083a3/987b6b46-810b-4899-954f-54491ce2144e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5876" y="2508178"/>
            <a:ext cx="1593411" cy="97893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5876" y="3618571"/>
            <a:ext cx="1616605" cy="108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0348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7848872" cy="349548"/>
          </a:xfrm>
        </p:spPr>
        <p:txBody>
          <a:bodyPr>
            <a:normAutofit/>
          </a:bodyPr>
          <a:lstStyle/>
          <a:p>
            <a:pPr lvl="0" algn="l" defTabSz="1218809" eaLnBrk="0" hangingPunct="0">
              <a:spcBef>
                <a:spcPts val="0"/>
              </a:spcBef>
              <a:defRPr/>
            </a:pP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3. Сведения о имуществе (продолжение)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16216" y="466947"/>
            <a:ext cx="2448272" cy="3057820"/>
          </a:xfrm>
          <a:prstGeom prst="roundRect">
            <a:avLst>
              <a:gd name="adj" fmla="val 16082"/>
            </a:avLst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b="1" dirty="0">
                <a:solidFill>
                  <a:srgbClr val="C00000"/>
                </a:solidFill>
              </a:rPr>
              <a:t>Указываются сведения о транспортных средствах: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находящихся в</a:t>
            </a:r>
          </a:p>
          <a:p>
            <a:r>
              <a:rPr lang="ru-RU" sz="1000" i="1" dirty="0">
                <a:solidFill>
                  <a:schemeClr val="tx2"/>
                </a:solidFill>
              </a:rPr>
              <a:t>     собственности</a:t>
            </a:r>
            <a:r>
              <a:rPr lang="ru-RU" sz="1000" dirty="0">
                <a:solidFill>
                  <a:schemeClr val="tx2"/>
                </a:solidFill>
              </a:rPr>
              <a:t>, независимо</a:t>
            </a:r>
          </a:p>
          <a:p>
            <a:r>
              <a:rPr lang="ru-RU" sz="1000" dirty="0">
                <a:solidFill>
                  <a:schemeClr val="tx2"/>
                </a:solidFill>
              </a:rPr>
              <a:t>     от времени и места</a:t>
            </a:r>
          </a:p>
          <a:p>
            <a:r>
              <a:rPr lang="ru-RU" sz="1000" dirty="0">
                <a:solidFill>
                  <a:schemeClr val="tx2"/>
                </a:solidFill>
              </a:rPr>
              <a:t>     приобретения (любой</a:t>
            </a:r>
          </a:p>
          <a:p>
            <a:r>
              <a:rPr lang="ru-RU" sz="1000" dirty="0">
                <a:solidFill>
                  <a:schemeClr val="tx2"/>
                </a:solidFill>
              </a:rPr>
              <a:t>     субъект РФ и государство);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переданные в пользование</a:t>
            </a:r>
          </a:p>
          <a:p>
            <a:r>
              <a:rPr lang="ru-RU" sz="1000" i="1" dirty="0">
                <a:solidFill>
                  <a:schemeClr val="tx2"/>
                </a:solidFill>
              </a:rPr>
              <a:t>     по доверенности;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находящиеся в угоне;</a:t>
            </a:r>
            <a:r>
              <a:rPr lang="ru-RU" sz="1000" dirty="0">
                <a:solidFill>
                  <a:schemeClr val="tx2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в залоге у банка;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полностью негодные к эксплуатации;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снятые с регистрационного учета </a:t>
            </a:r>
            <a:r>
              <a:rPr lang="ru-RU" sz="1000" dirty="0">
                <a:solidFill>
                  <a:schemeClr val="tx2"/>
                </a:solidFill>
              </a:rPr>
              <a:t>(но не утилизированные в установленном порядке, свидетельство об утилизации отсутствует).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195" y="3795886"/>
            <a:ext cx="2129293" cy="122413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2"/>
                </a:solidFill>
              </a:rPr>
              <a:t>Графа «Место регистрации» заполняется согласно паспорту ТС. Допускается указание кода подразделения ГИБДД в соответствии со свидетельством о регистрации ТС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6264188" y="4659982"/>
            <a:ext cx="504056" cy="7200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63" y="555526"/>
            <a:ext cx="5462863" cy="409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4294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26509" y="130738"/>
            <a:ext cx="7773181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3. Сведения о имуществе (продолжение)</a:t>
            </a:r>
          </a:p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Подразделы 3.3, 3.4 Цифровая валюта</a:t>
            </a: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464882"/>
              </p:ext>
            </p:extLst>
          </p:nvPr>
        </p:nvGraphicFramePr>
        <p:xfrm>
          <a:off x="729024" y="1559406"/>
          <a:ext cx="4737860" cy="2984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357">
                  <a:extLst>
                    <a:ext uri="{9D8B030D-6E8A-4147-A177-3AD203B41FA5}">
                      <a16:colId xmlns:a16="http://schemas.microsoft.com/office/drawing/2014/main" val="2772734549"/>
                    </a:ext>
                  </a:extLst>
                </a:gridCol>
                <a:gridCol w="3833503">
                  <a:extLst>
                    <a:ext uri="{9D8B030D-6E8A-4147-A177-3AD203B41FA5}">
                      <a16:colId xmlns:a16="http://schemas.microsoft.com/office/drawing/2014/main" val="997476276"/>
                    </a:ext>
                  </a:extLst>
                </a:gridCol>
              </a:tblGrid>
              <a:tr h="485467">
                <a:tc gridSpan="2"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0182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69676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63051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389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061524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6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358359"/>
                  </a:ext>
                </a:extLst>
              </a:tr>
              <a:tr h="281060">
                <a:tc gridSpan="2">
                  <a:txBody>
                    <a:bodyPr/>
                    <a:lstStyle/>
                    <a:p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900300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100239"/>
                  </a:ext>
                </a:extLst>
              </a:tr>
            </a:tbl>
          </a:graphicData>
        </a:graphic>
      </p:graphicFrame>
      <p:sp>
        <p:nvSpPr>
          <p:cNvPr id="2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07047" y="43035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23</a:t>
            </a: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679922" y="756755"/>
            <a:ext cx="8280920" cy="36803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b="1" dirty="0">
                <a:solidFill>
                  <a:schemeClr val="tx2"/>
                </a:solidFill>
              </a:rPr>
              <a:t>Цифровые финансовые активы, цифровые права, утилитарные цифровые права, цифровая валюта </a:t>
            </a:r>
            <a:r>
              <a:rPr lang="ru-RU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01.01.2021 г. признаются имуществом </a:t>
            </a:r>
            <a:r>
              <a:rPr lang="ru-RU" sz="900" b="1" dirty="0">
                <a:solidFill>
                  <a:schemeClr val="tx2"/>
                </a:solidFill>
              </a:rPr>
              <a:t>и их запрещено использовать для оплаты товаров и услуг на территории России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96803" y="2004541"/>
            <a:ext cx="1954088" cy="21749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2"/>
                </a:solidFill>
              </a:rPr>
              <a:t>Банк России ведет реестр операторов инвестиционных платформ, определяет порядок ведения такого реестра, состав  включаемых в него сведений.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211" y="1228212"/>
            <a:ext cx="6097854" cy="14875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11" y="2454076"/>
            <a:ext cx="6007358" cy="1857375"/>
          </a:xfrm>
          <a:prstGeom prst="rect">
            <a:avLst/>
          </a:prstGeom>
        </p:spPr>
      </p:pic>
      <p:sp>
        <p:nvSpPr>
          <p:cNvPr id="13" name="Блок-схема: альтернативный процесс 12"/>
          <p:cNvSpPr/>
          <p:nvPr/>
        </p:nvSpPr>
        <p:spPr>
          <a:xfrm>
            <a:off x="752644" y="4428678"/>
            <a:ext cx="5691564" cy="36803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900" dirty="0">
              <a:solidFill>
                <a:schemeClr val="tx2"/>
              </a:solidFill>
            </a:endParaRPr>
          </a:p>
          <a:p>
            <a:r>
              <a:rPr lang="ru-RU" sz="1200" dirty="0">
                <a:solidFill>
                  <a:schemeClr val="tx2"/>
                </a:solidFill>
              </a:rPr>
              <a:t>Реестр операторов инвестиционных платформ:</a:t>
            </a:r>
            <a:r>
              <a:rPr lang="en-US" sz="1200" dirty="0">
                <a:solidFill>
                  <a:schemeClr val="tx2"/>
                </a:solidFill>
              </a:rPr>
              <a:t>https</a:t>
            </a:r>
            <a:r>
              <a:rPr lang="ru-RU" sz="1200" dirty="0">
                <a:solidFill>
                  <a:schemeClr val="tx2"/>
                </a:solidFill>
              </a:rPr>
              <a:t>:</a:t>
            </a:r>
            <a:r>
              <a:rPr lang="en-US" sz="1200" dirty="0">
                <a:solidFill>
                  <a:schemeClr val="tx2"/>
                </a:solidFill>
              </a:rPr>
              <a:t>//www.cbr.ru/vfs/registers/infr/list_invest_platform_op/xlsx</a:t>
            </a:r>
            <a:endParaRPr lang="ru-RU" sz="1200" dirty="0">
              <a:solidFill>
                <a:schemeClr val="tx2"/>
              </a:solidFill>
            </a:endParaRPr>
          </a:p>
          <a:p>
            <a:endParaRPr lang="ru-RU" sz="9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28660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26509" y="130738"/>
            <a:ext cx="7773181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3. Сведения о имуществе (продолжение)</a:t>
            </a:r>
          </a:p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Подраздел 3.5. Цифровая валюта</a:t>
            </a: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464882"/>
              </p:ext>
            </p:extLst>
          </p:nvPr>
        </p:nvGraphicFramePr>
        <p:xfrm>
          <a:off x="729024" y="1559406"/>
          <a:ext cx="4737860" cy="2984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4357">
                  <a:extLst>
                    <a:ext uri="{9D8B030D-6E8A-4147-A177-3AD203B41FA5}">
                      <a16:colId xmlns:a16="http://schemas.microsoft.com/office/drawing/2014/main" val="2772734549"/>
                    </a:ext>
                  </a:extLst>
                </a:gridCol>
                <a:gridCol w="3833503">
                  <a:extLst>
                    <a:ext uri="{9D8B030D-6E8A-4147-A177-3AD203B41FA5}">
                      <a16:colId xmlns:a16="http://schemas.microsoft.com/office/drawing/2014/main" val="997476276"/>
                    </a:ext>
                  </a:extLst>
                </a:gridCol>
              </a:tblGrid>
              <a:tr h="485467">
                <a:tc gridSpan="2"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0182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14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69676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63051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389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2061524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6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358359"/>
                  </a:ext>
                </a:extLst>
              </a:tr>
              <a:tr h="281060">
                <a:tc gridSpan="2">
                  <a:txBody>
                    <a:bodyPr/>
                    <a:lstStyle/>
                    <a:p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900300"/>
                  </a:ext>
                </a:extLst>
              </a:tr>
              <a:tr h="281060">
                <a:tc>
                  <a:txBody>
                    <a:bodyPr/>
                    <a:lstStyle/>
                    <a:p>
                      <a:endParaRPr lang="ru-RU" sz="1800" b="1" dirty="0">
                        <a:solidFill>
                          <a:srgbClr val="E81046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100239"/>
                  </a:ext>
                </a:extLst>
              </a:tr>
            </a:tbl>
          </a:graphicData>
        </a:graphic>
      </p:graphicFrame>
      <p:sp>
        <p:nvSpPr>
          <p:cNvPr id="2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55876" y="130738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24</a:t>
            </a: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661904" y="799845"/>
            <a:ext cx="8280920" cy="36803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900" b="1" dirty="0">
                <a:solidFill>
                  <a:schemeClr val="tx2"/>
                </a:solidFill>
              </a:rPr>
              <a:t>Цифровые финансовые активы, цифровые права, утилитарные цифровые права, цифровая валюта </a:t>
            </a:r>
            <a:r>
              <a:rPr lang="ru-RU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01.01.2021 г. признаются имуществом </a:t>
            </a:r>
            <a:r>
              <a:rPr lang="ru-RU" sz="900" b="1" dirty="0">
                <a:solidFill>
                  <a:schemeClr val="tx2"/>
                </a:solidFill>
              </a:rPr>
              <a:t>и их запрещено использовать для оплаты товаров и услуг на территории России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26509" y="2931790"/>
            <a:ext cx="8216315" cy="18002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>
                <a:solidFill>
                  <a:srgbClr val="C00000"/>
                </a:solidFill>
              </a:rPr>
              <a:t>ПРИМЕР ЦИФРОВОЙ ВАЛЮТЫ:</a:t>
            </a:r>
            <a:r>
              <a:rPr lang="ru-RU" sz="1000" dirty="0">
                <a:solidFill>
                  <a:schemeClr val="tx2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 err="1">
                <a:solidFill>
                  <a:schemeClr val="tx2"/>
                </a:solidFill>
              </a:rPr>
              <a:t>Биткоин</a:t>
            </a:r>
            <a:r>
              <a:rPr lang="ru-RU" sz="1000" b="1" dirty="0">
                <a:solidFill>
                  <a:schemeClr val="tx2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 err="1">
                <a:solidFill>
                  <a:schemeClr val="tx2"/>
                </a:solidFill>
              </a:rPr>
              <a:t>Эфириум</a:t>
            </a:r>
            <a:r>
              <a:rPr lang="ru-RU" sz="1000" b="1" dirty="0">
                <a:solidFill>
                  <a:schemeClr val="tx2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 err="1">
                <a:solidFill>
                  <a:schemeClr val="tx2"/>
                </a:solidFill>
              </a:rPr>
              <a:t>Тезер</a:t>
            </a:r>
            <a:endParaRPr lang="ru-RU" sz="1000" b="1" dirty="0">
              <a:solidFill>
                <a:schemeClr val="tx2"/>
              </a:solidFill>
            </a:endParaRPr>
          </a:p>
          <a:p>
            <a:r>
              <a:rPr lang="ru-RU" sz="1000" dirty="0">
                <a:solidFill>
                  <a:schemeClr val="tx2"/>
                </a:solidFill>
              </a:rPr>
              <a:t>Данные виды котируются на специальных </a:t>
            </a:r>
            <a:r>
              <a:rPr lang="ru-RU" sz="1000" dirty="0" err="1">
                <a:solidFill>
                  <a:schemeClr val="tx2"/>
                </a:solidFill>
              </a:rPr>
              <a:t>криптовалютных</a:t>
            </a:r>
            <a:r>
              <a:rPr lang="ru-RU" sz="1000" dirty="0">
                <a:solidFill>
                  <a:schemeClr val="tx2"/>
                </a:solidFill>
              </a:rPr>
              <a:t> биржах</a:t>
            </a:r>
          </a:p>
          <a:p>
            <a:endParaRPr lang="ru-RU" sz="1000" dirty="0">
              <a:solidFill>
                <a:schemeClr val="tx2"/>
              </a:solidFill>
            </a:endParaRPr>
          </a:p>
          <a:p>
            <a:pPr algn="ctr"/>
            <a:r>
              <a:rPr lang="ru-RU" sz="1000" b="1" dirty="0">
                <a:solidFill>
                  <a:srgbClr val="C00000"/>
                </a:solidFill>
              </a:rPr>
              <a:t>К цифровой валюте НЕ относятся: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>
                <a:solidFill>
                  <a:schemeClr val="tx2"/>
                </a:solidFill>
              </a:rPr>
              <a:t>Бонусные баллы</a:t>
            </a:r>
            <a:r>
              <a:rPr lang="ru-RU" sz="1000" dirty="0">
                <a:solidFill>
                  <a:schemeClr val="tx2"/>
                </a:solidFill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b="1" dirty="0">
                <a:solidFill>
                  <a:schemeClr val="tx2"/>
                </a:solidFill>
              </a:rPr>
              <a:t>Бонусы на накопительных дисконтных картах</a:t>
            </a:r>
            <a:r>
              <a:rPr lang="ru-RU" sz="1000" dirty="0">
                <a:solidFill>
                  <a:schemeClr val="tx2"/>
                </a:solidFill>
              </a:rPr>
              <a:t>, начисленные банками и иными организациями за пользование услугами, в том числе в виде денежных средств «</a:t>
            </a:r>
            <a:r>
              <a:rPr lang="ru-RU" sz="1000" b="1" u="sng" dirty="0" err="1">
                <a:solidFill>
                  <a:schemeClr val="tx2"/>
                </a:solidFill>
              </a:rPr>
              <a:t>кэшбэк</a:t>
            </a:r>
            <a:r>
              <a:rPr lang="ru-RU" sz="1000" b="1" u="sng" dirty="0">
                <a:solidFill>
                  <a:schemeClr val="tx2"/>
                </a:solidFill>
              </a:rPr>
              <a:t> сервис</a:t>
            </a:r>
            <a:r>
              <a:rPr lang="ru-RU" sz="1000" dirty="0">
                <a:solidFill>
                  <a:schemeClr val="tx2"/>
                </a:solidFill>
              </a:rPr>
              <a:t>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310667"/>
            <a:ext cx="7324725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013257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lvl="0" algn="l"/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</a:t>
            </a:r>
            <a:br>
              <a:rPr lang="ru-RU" sz="18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761772" y="627534"/>
            <a:ext cx="5826452" cy="79208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9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Отражаются счета,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открытые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по состоянию </a:t>
            </a:r>
            <a:r>
              <a:rPr lang="ru-RU" sz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отчетную дату (на 31.12.2024) </a:t>
            </a:r>
            <a:r>
              <a:rPr lang="ru-RU" sz="12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банках и иных кредитных организациях на основании гражданско-правового договора на имя лица, в отношении которого представляется справка</a:t>
            </a:r>
            <a:endParaRPr lang="ru-RU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900" i="1" dirty="0">
              <a:solidFill>
                <a:srgbClr val="C00000"/>
              </a:solidFill>
            </a:endParaRPr>
          </a:p>
        </p:txBody>
      </p:sp>
      <p:pic>
        <p:nvPicPr>
          <p:cNvPr id="17410" name="Picture 2" descr="всех, кому интересно повышение финансовой грамотности для того, чтобы ориен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795" y="333222"/>
            <a:ext cx="1944217" cy="167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758272" y="2105891"/>
            <a:ext cx="7925028" cy="266507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Указываются в том числе: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 с нулевым остатком;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Счета, совершение операций по которым осуществляется с использованием расчетных (дебетовых) карт, социальных карт, платежных карт для зачисления пенсий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 (вклады) в иностранных банках, расположенных за пределами РФ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Счета, открытые для погашения кредита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Счета, по которым операции совершались с использованием различных карт, в случае их окончания действия, при условии, что счет не закрыт банком по письменному заявлению владельца счета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СЧЕТА ИНДИВИДУАЛЬНОГО ПРЕДПРИНИМАТЕЛЯ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НОМИНАЛЬНЫЙ СЧЕТ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 ЭСКРОУ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Счет цифрового рубля 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562172"/>
            <a:ext cx="1438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809" eaLnBrk="0" hangingPunct="0">
              <a:defRPr/>
            </a:pPr>
            <a:r>
              <a:rPr lang="ru-RU" b="1" dirty="0">
                <a:solidFill>
                  <a:srgbClr val="C00000"/>
                </a:solidFill>
                <a:cs typeface="Times New Roman" panose="02020603050405020304" pitchFamily="18" charset="0"/>
              </a:rPr>
              <a:t>На заметку</a:t>
            </a:r>
          </a:p>
        </p:txBody>
      </p:sp>
    </p:spTree>
    <p:extLst>
      <p:ext uri="{BB962C8B-B14F-4D97-AF65-F5344CB8AC3E}">
        <p14:creationId xmlns:p14="http://schemas.microsoft.com/office/powerpoint/2010/main" val="42654005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4109" y="67333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</a:p>
        </p:txBody>
      </p:sp>
      <p:sp>
        <p:nvSpPr>
          <p:cNvPr id="4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5032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26</a:t>
            </a: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755576" y="405885"/>
            <a:ext cx="8064896" cy="70511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9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Указанием Банка России </a:t>
            </a:r>
            <a:r>
              <a:rPr lang="ru-RU" sz="1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27 мая 2021 г. № 5798-У </a:t>
            </a:r>
            <a:r>
              <a:rPr lang="ru-RU" sz="1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утверждена единая форма предоставления сведений о наличии счетов и иной информации, необходимой для представления гражданами сведений о доходах, расходах, об имуществе и обязательствах имущественного характера</a:t>
            </a:r>
          </a:p>
          <a:p>
            <a:endParaRPr lang="ru-RU" sz="900" i="1" dirty="0">
              <a:solidFill>
                <a:srgbClr val="C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110997"/>
            <a:ext cx="7053446" cy="39329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1403648" y="3219822"/>
            <a:ext cx="864096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444208" y="2571750"/>
            <a:ext cx="45719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flipV="1">
            <a:off x="6489927" y="2689477"/>
            <a:ext cx="45719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H="1" flipV="1">
            <a:off x="6948263" y="2673854"/>
            <a:ext cx="117726" cy="1230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78772" y="2479417"/>
            <a:ext cx="13087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24491" y="2612192"/>
            <a:ext cx="13087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48156" y="2612192"/>
            <a:ext cx="28460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" dirty="0"/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371649267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</a:p>
        </p:txBody>
      </p:sp>
      <p:sp>
        <p:nvSpPr>
          <p:cNvPr id="12" name="Номер слайда 2"/>
          <p:cNvSpPr txBox="1">
            <a:spLocks/>
          </p:cNvSpPr>
          <p:nvPr/>
        </p:nvSpPr>
        <p:spPr>
          <a:xfrm>
            <a:off x="6876256" y="130738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8">
              <a:defRPr/>
            </a:pPr>
            <a:r>
              <a:rPr lang="ru-RU" dirty="0">
                <a:solidFill>
                  <a:prstClr val="black">
                    <a:tint val="75000"/>
                  </a:prstClr>
                </a:solidFill>
                <a:latin typeface="Arial"/>
              </a:rPr>
              <a:t>27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9" y="555526"/>
            <a:ext cx="806489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944263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349548"/>
          </a:xfrm>
        </p:spPr>
        <p:txBody>
          <a:bodyPr>
            <a:normAutofit fontScale="90000"/>
          </a:bodyPr>
          <a:lstStyle/>
          <a:p>
            <a:pPr algn="l"/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555526"/>
            <a:ext cx="8136904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962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algn="l"/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19572" y="565162"/>
            <a:ext cx="7097960" cy="326055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Информация о наличии банковских счетов может быть получена у 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ФНС России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80" y="1131590"/>
            <a:ext cx="7200800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135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algn="l"/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719572" y="565162"/>
            <a:ext cx="7097960" cy="326055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Информация о наличии банковских счетов может быть получена у 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ФНС России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986717"/>
            <a:ext cx="7632848" cy="398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230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21556"/>
          </a:xfrm>
        </p:spPr>
        <p:txBody>
          <a:bodyPr>
            <a:normAutofit fontScale="90000"/>
          </a:bodyPr>
          <a:lstStyle/>
          <a:p>
            <a:pPr algn="l"/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b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6444208" y="716696"/>
            <a:ext cx="2016224" cy="409482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Подлежат отражению именно 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счета, а не карты,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Таким образом, если счет банком не открывался, основания для заполнения раздела 4 справки не усматриваются. </a:t>
            </a:r>
          </a:p>
          <a:p>
            <a:pPr lvl="0"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Карта может быть не привязана к счету,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например, при открытии «Пушкинской карты» или карты «ОЗОН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699542"/>
            <a:ext cx="4968552" cy="43204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43608" y="2067694"/>
            <a:ext cx="2520280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3630689"/>
            <a:ext cx="216025" cy="1340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774838" y="3568037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/>
              <a:t>2024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225647" y="3630689"/>
            <a:ext cx="282457" cy="513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148064" y="3568037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/>
              <a:t>2024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3630688"/>
            <a:ext cx="216024" cy="1340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707904" y="3568037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/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42847021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26559" y="3786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917813" y="2243973"/>
            <a:ext cx="1390491" cy="7566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solidFill>
                <a:schemeClr val="tx1"/>
              </a:solidFill>
            </a:endParaRPr>
          </a:p>
          <a:p>
            <a:pPr algn="ctr"/>
            <a:r>
              <a:rPr lang="ru-RU" sz="900" dirty="0">
                <a:solidFill>
                  <a:schemeClr val="tx1"/>
                </a:solidFill>
              </a:rPr>
              <a:t>Доход за 2022 (лица и супруги (</a:t>
            </a:r>
            <a:r>
              <a:rPr lang="ru-RU" sz="1000" dirty="0">
                <a:solidFill>
                  <a:schemeClr val="tx1"/>
                </a:solidFill>
              </a:rPr>
              <a:t>супруга</a:t>
            </a:r>
            <a:r>
              <a:rPr lang="ru-RU" sz="900" dirty="0">
                <a:solidFill>
                  <a:schemeClr val="tx1"/>
                </a:solidFill>
              </a:rPr>
              <a:t>) и несовершеннолетних детей</a:t>
            </a:r>
          </a:p>
          <a:p>
            <a:pPr algn="ctr"/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932151" y="3157659"/>
            <a:ext cx="1390491" cy="6420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Доход за 2023 (лица и супруги (</a:t>
            </a:r>
            <a:r>
              <a:rPr lang="ru-RU" sz="1000" dirty="0">
                <a:solidFill>
                  <a:schemeClr val="tx1"/>
                </a:solidFill>
              </a:rPr>
              <a:t>супруга</a:t>
            </a:r>
            <a:r>
              <a:rPr lang="ru-RU" sz="900" dirty="0">
                <a:solidFill>
                  <a:schemeClr val="tx1"/>
                </a:solidFill>
              </a:rPr>
              <a:t>) и несовершеннолетних детей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941334" y="3956768"/>
            <a:ext cx="1381308" cy="6159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solidFill>
                <a:schemeClr val="tx1"/>
              </a:solidFill>
            </a:endParaRPr>
          </a:p>
          <a:p>
            <a:pPr algn="ctr"/>
            <a:r>
              <a:rPr lang="ru-RU" sz="900" dirty="0">
                <a:solidFill>
                  <a:schemeClr val="tx1"/>
                </a:solidFill>
              </a:rPr>
              <a:t>Доход за 2024 (лица и супруги (</a:t>
            </a:r>
            <a:r>
              <a:rPr lang="ru-RU" sz="1000" dirty="0">
                <a:solidFill>
                  <a:schemeClr val="tx1"/>
                </a:solidFill>
              </a:rPr>
              <a:t>супруга</a:t>
            </a:r>
            <a:r>
              <a:rPr lang="ru-RU" sz="900" dirty="0">
                <a:solidFill>
                  <a:schemeClr val="tx1"/>
                </a:solidFill>
              </a:rPr>
              <a:t>) и несовершеннолетних детей</a:t>
            </a:r>
          </a:p>
          <a:p>
            <a:pPr algn="ctr"/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17" name="Шеврон 16"/>
          <p:cNvSpPr/>
          <p:nvPr/>
        </p:nvSpPr>
        <p:spPr>
          <a:xfrm flipH="1">
            <a:off x="7443114" y="3199058"/>
            <a:ext cx="432048" cy="44737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993359" y="2828367"/>
            <a:ext cx="1008112" cy="11198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Общая сумма денежных поступлений (лица и супруги (</a:t>
            </a:r>
            <a:r>
              <a:rPr lang="ru-RU" sz="1000" dirty="0">
                <a:solidFill>
                  <a:schemeClr val="tx1"/>
                </a:solidFill>
              </a:rPr>
              <a:t>супруга</a:t>
            </a:r>
            <a:r>
              <a:rPr lang="ru-RU" sz="900" dirty="0">
                <a:solidFill>
                  <a:schemeClr val="tx1"/>
                </a:solidFill>
              </a:rPr>
              <a:t>) и несовершеннолетних детей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5562937" y="3356600"/>
            <a:ext cx="292451" cy="192413"/>
          </a:xfrm>
          <a:prstGeom prst="rightArrow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853" y="930030"/>
            <a:ext cx="4817177" cy="4103309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5732640" y="696131"/>
            <a:ext cx="3240360" cy="136339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При расчете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общего дохода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служащего (работника), его супруги (супруга) и несовершеннолетних детей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за отчетный период и два предшествующих ему года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, доходы супруги (супруга) служащего (работника) учитываются только в случае, если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они состояли в браке</a:t>
            </a:r>
            <a:r>
              <a:rPr lang="ru-RU" sz="1000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на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отчетную дату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 и </a:t>
            </a:r>
            <a:r>
              <a:rPr lang="ru-RU" sz="1000" dirty="0">
                <a:solidFill>
                  <a:srgbClr val="C00000"/>
                </a:solidFill>
                <a:cs typeface="Arial" panose="020B0604020202020204" pitchFamily="34" charset="0"/>
              </a:rPr>
              <a:t>в течение двух и более лет, </a:t>
            </a:r>
            <a:r>
              <a:rPr lang="ru-RU" sz="1000" dirty="0">
                <a:solidFill>
                  <a:schemeClr val="tx2"/>
                </a:solidFill>
                <a:cs typeface="Arial" panose="020B0604020202020204" pitchFamily="34" charset="0"/>
              </a:rPr>
              <a:t>предшествующих отчетному периоду. </a:t>
            </a:r>
          </a:p>
        </p:txBody>
      </p:sp>
    </p:spTree>
    <p:extLst>
      <p:ext uri="{BB962C8B-B14F-4D97-AF65-F5344CB8AC3E}">
        <p14:creationId xmlns:p14="http://schemas.microsoft.com/office/powerpoint/2010/main" val="2949659634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85106" y="26170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33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6001020" y="3996500"/>
            <a:ext cx="292451" cy="192413"/>
          </a:xfrm>
          <a:prstGeom prst="rightArrow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34" name="Picture 2" descr="https://kreditny-pomoschnik.ru/uploads/posts/2019-05/1559132745_image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009" y="312259"/>
            <a:ext cx="1993346" cy="138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Блок-схема: процесс 18"/>
          <p:cNvSpPr/>
          <p:nvPr/>
        </p:nvSpPr>
        <p:spPr>
          <a:xfrm>
            <a:off x="6293471" y="1742793"/>
            <a:ext cx="2573985" cy="78779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dirty="0">
              <a:solidFill>
                <a:schemeClr val="tx1"/>
              </a:solidFill>
            </a:endParaRPr>
          </a:p>
          <a:p>
            <a:pPr algn="ctr"/>
            <a:r>
              <a:rPr lang="ru-RU" sz="1000" dirty="0">
                <a:solidFill>
                  <a:schemeClr val="tx1"/>
                </a:solidFill>
              </a:rPr>
              <a:t>Доход, полученный в иностранной валюте, указывается в рублях по курсу Банка России на дату получения дохода и указывается в строке 4 раздела 1 «Сведения о доходах</a:t>
            </a:r>
          </a:p>
          <a:p>
            <a:pPr algn="ctr"/>
            <a:endParaRPr lang="ru-RU" sz="1000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59" y="614362"/>
            <a:ext cx="5389461" cy="3914775"/>
          </a:xfrm>
          <a:prstGeom prst="rect">
            <a:avLst/>
          </a:prstGeom>
        </p:spPr>
      </p:pic>
      <p:sp>
        <p:nvSpPr>
          <p:cNvPr id="20" name="Стрелка вправо 19"/>
          <p:cNvSpPr/>
          <p:nvPr/>
        </p:nvSpPr>
        <p:spPr>
          <a:xfrm>
            <a:off x="5940152" y="2136688"/>
            <a:ext cx="292451" cy="192413"/>
          </a:xfrm>
          <a:prstGeom prst="rightArrow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процесс 20"/>
          <p:cNvSpPr/>
          <p:nvPr/>
        </p:nvSpPr>
        <p:spPr>
          <a:xfrm>
            <a:off x="6372200" y="3602605"/>
            <a:ext cx="2573985" cy="787790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dirty="0">
              <a:solidFill>
                <a:schemeClr val="tx1"/>
              </a:solidFill>
            </a:endParaRPr>
          </a:p>
          <a:p>
            <a:pPr algn="ctr"/>
            <a:r>
              <a:rPr lang="ru-RU" sz="1000" dirty="0">
                <a:solidFill>
                  <a:schemeClr val="tx1"/>
                </a:solidFill>
              </a:rPr>
              <a:t>По счету в драгоценных металлах данная графа не заполняется</a:t>
            </a:r>
          </a:p>
          <a:p>
            <a:pPr algn="ctr"/>
            <a:endParaRPr lang="ru-RU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00278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7007" y="51482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34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074343"/>
            <a:ext cx="6408712" cy="4064017"/>
          </a:xfrm>
          <a:prstGeom prst="rect">
            <a:avLst/>
          </a:prstGeom>
        </p:spPr>
      </p:pic>
      <p:sp>
        <p:nvSpPr>
          <p:cNvPr id="8" name="Блок-схема: альтернативный процесс 7"/>
          <p:cNvSpPr/>
          <p:nvPr/>
        </p:nvSpPr>
        <p:spPr>
          <a:xfrm>
            <a:off x="726509" y="478906"/>
            <a:ext cx="8284098" cy="56212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новой версии справки!</a:t>
            </a:r>
            <a:r>
              <a:rPr lang="ru-RU" sz="1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 случае, если общая сумма денежных поступлений на счета за отчетный период </a:t>
            </a:r>
            <a:r>
              <a:rPr lang="ru-RU" sz="1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превышает </a:t>
            </a:r>
            <a:r>
              <a:rPr lang="ru-RU" sz="12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общий доход лица и супруги (супруга)и несовершеннолетних детей то необходимо заполнить столбец «Сумма поступивших на счет денежных средств»</a:t>
            </a:r>
          </a:p>
          <a:p>
            <a:pPr lvl="0">
              <a:defRPr/>
            </a:pP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1227" y="2499742"/>
            <a:ext cx="1011946" cy="158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72105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7007" y="42598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35</a:t>
            </a: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729687" y="478906"/>
            <a:ext cx="8280920" cy="652684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новой версии справки!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 случае, если общая сумма денежных поступлений на счет 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превышает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общий доход лица и супруги (супруга) и несовершеннолетних детей, то необходимо подтвердить данное обстоятельство путем проставления «флажка»</a:t>
            </a:r>
            <a:r>
              <a:rPr lang="en-US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✓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напротив соответствующей позиции</a:t>
            </a:r>
          </a:p>
          <a:p>
            <a:pPr lvl="0">
              <a:defRPr/>
            </a:pP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55" y="1261838"/>
            <a:ext cx="864095" cy="15269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630" y="1166601"/>
            <a:ext cx="6245034" cy="3881661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835696" y="1491630"/>
            <a:ext cx="0" cy="2160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835696" y="1491630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051720" y="1491630"/>
            <a:ext cx="0" cy="2160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835696" y="1707654"/>
            <a:ext cx="21602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23444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83568" y="5552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4. Сведения о счетах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76339" y="16544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36</a:t>
            </a: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683568" y="864997"/>
            <a:ext cx="8237979" cy="770649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1100" dirty="0">
                <a:solidFill>
                  <a:schemeClr val="tx2"/>
                </a:solidFill>
              </a:rPr>
              <a:t>с доходом служащего (работника), его супруга (супруги) и несовершеннолетних детей за отчетный период и два предшествующих года сравнивается сумма денежных средств, поступивших на открытые по состоянию на отчетную дату счета, содержащиеся отдельно в справке в отношении служащего (работника), отдельно в справке в отношении его супруга (супруги), отдельно в справке в отношении его несовершеннолетнего ребенка;</a:t>
            </a: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90298" y="1814081"/>
            <a:ext cx="8220333" cy="40323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100" dirty="0">
                <a:solidFill>
                  <a:schemeClr val="tx2"/>
                </a:solidFill>
              </a:rPr>
              <a:t>сумма денежных средств, поступивших на закрытые по состоянию на отчетную дату счета, не учитывается; </a:t>
            </a:r>
          </a:p>
          <a:p>
            <a:pPr lvl="0">
              <a:defRPr/>
            </a:pP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683568" y="2356025"/>
            <a:ext cx="8280920" cy="965889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>
              <a:solidFill>
                <a:schemeClr val="tx2"/>
              </a:solidFill>
            </a:endParaRPr>
          </a:p>
          <a:p>
            <a:pPr>
              <a:defRPr/>
            </a:pPr>
            <a:r>
              <a:rPr lang="ru-RU" sz="1100" dirty="0">
                <a:solidFill>
                  <a:schemeClr val="tx2"/>
                </a:solidFill>
              </a:rPr>
              <a:t>в денежные средства, поступившие на счета, не включаются отдельные зачисления, которые являются следствием перераспределения между другими счетами служащего (работника), его супруга (супруги) и несовершеннолетних детей и характеризуют оборот денежных средств по счетам (например, не учитываются денежные средства, перечисленные со счета служащего (работника) на счет его супруги (супруга); аналогично в отношении ситуаций, связанных со счетами несовершеннолетних детей); </a:t>
            </a:r>
          </a:p>
          <a:p>
            <a:pPr>
              <a:defRPr/>
            </a:pPr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683568" y="3460627"/>
            <a:ext cx="8280920" cy="767307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100" dirty="0">
                <a:solidFill>
                  <a:schemeClr val="tx2"/>
                </a:solidFill>
              </a:rPr>
              <a:t>денежные средства, поступившие на счет, могут не являться доходом, но при этом учитываются для целей раздела 4 справки (например, в сумме денежных средств, поступивших на счет, учитываются возврат денежных средств по несостоявшемуся договору купли-продажи, денежные средства, полученные в качестве кредита и др.); </a:t>
            </a:r>
          </a:p>
          <a:p>
            <a:pPr lvl="0">
              <a:defRPr/>
            </a:pP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692286" y="4472687"/>
            <a:ext cx="8280920" cy="40323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200" dirty="0">
                <a:solidFill>
                  <a:schemeClr val="tx2"/>
                </a:solidFill>
              </a:rPr>
              <a:t>в </a:t>
            </a:r>
            <a:r>
              <a:rPr lang="ru-RU" sz="1100" dirty="0">
                <a:solidFill>
                  <a:schemeClr val="tx2"/>
                </a:solidFill>
              </a:rPr>
              <a:t>сумме денежных средств, поступивших на счет, </a:t>
            </a:r>
            <a:r>
              <a:rPr lang="ru-RU" sz="1100" dirty="0">
                <a:solidFill>
                  <a:srgbClr val="C00000"/>
                </a:solidFill>
              </a:rPr>
              <a:t>учитываются денежные средства, зачисленные с помощью банкомата </a:t>
            </a:r>
            <a:r>
              <a:rPr lang="ru-RU" sz="1100" dirty="0">
                <a:solidFill>
                  <a:schemeClr val="tx2"/>
                </a:solidFill>
              </a:rPr>
              <a:t>(кассы), даже в случае, если ранее аналогичная денежная сумма снята со счета. </a:t>
            </a:r>
          </a:p>
          <a:p>
            <a:pPr lvl="0">
              <a:defRPr/>
            </a:pPr>
            <a:endParaRPr lang="ru-RU" sz="1100" dirty="0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6535" y="433064"/>
            <a:ext cx="764409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dirty="0">
                <a:solidFill>
                  <a:srgbClr val="C00000"/>
                </a:solidFill>
              </a:rPr>
              <a:t>Отдельные аспекты заполнения графы "Сумма поступивших на счет денежных средств (руб.)": </a:t>
            </a:r>
          </a:p>
        </p:txBody>
      </p:sp>
    </p:spTree>
    <p:extLst>
      <p:ext uri="{BB962C8B-B14F-4D97-AF65-F5344CB8AC3E}">
        <p14:creationId xmlns:p14="http://schemas.microsoft.com/office/powerpoint/2010/main" val="3708589273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55576" y="138988"/>
            <a:ext cx="5976663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5. Сведения о ценных бумагах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latin typeface="Arial"/>
              <a:cs typeface="Times New Roman" panose="02020603050405020304" pitchFamily="18" charset="0"/>
            </a:endParaRPr>
          </a:p>
        </p:txBody>
      </p:sp>
      <p:sp>
        <p:nvSpPr>
          <p:cNvPr id="1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34420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38</a:t>
            </a: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259632" y="4148528"/>
            <a:ext cx="7128792" cy="64807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00" dirty="0">
              <a:solidFill>
                <a:schemeClr val="tx2"/>
              </a:solidFill>
            </a:endParaRPr>
          </a:p>
          <a:p>
            <a:endParaRPr lang="ru-RU" sz="1000" dirty="0">
              <a:solidFill>
                <a:schemeClr val="tx2"/>
              </a:solidFill>
            </a:endParaRPr>
          </a:p>
          <a:p>
            <a:endParaRPr lang="ru-RU" sz="1000" dirty="0">
              <a:solidFill>
                <a:schemeClr val="tx2"/>
              </a:solidFill>
            </a:endParaRPr>
          </a:p>
          <a:p>
            <a:r>
              <a:rPr lang="ru-RU" sz="1000" i="1" dirty="0">
                <a:solidFill>
                  <a:schemeClr val="tx2"/>
                </a:solidFill>
              </a:rPr>
              <a:t>Также подлежат обязательному указанию </a:t>
            </a:r>
            <a:r>
              <a:rPr lang="ru-RU" sz="1000" i="1" dirty="0">
                <a:solidFill>
                  <a:srgbClr val="C00000"/>
                </a:solidFill>
              </a:rPr>
              <a:t>сведения об акциях</a:t>
            </a:r>
            <a:r>
              <a:rPr lang="ru-RU" sz="1000" i="1" dirty="0">
                <a:solidFill>
                  <a:schemeClr val="tx2"/>
                </a:solidFill>
              </a:rPr>
              <a:t> или ином участии в коммерческих организациях, когда </a:t>
            </a:r>
            <a:r>
              <a:rPr lang="ru-RU" sz="1000" i="1" dirty="0">
                <a:solidFill>
                  <a:srgbClr val="C00000"/>
                </a:solidFill>
              </a:rPr>
              <a:t>организация</a:t>
            </a:r>
            <a:r>
              <a:rPr lang="ru-RU" sz="1000" i="1" dirty="0">
                <a:solidFill>
                  <a:schemeClr val="tx2"/>
                </a:solidFill>
              </a:rPr>
              <a:t> фактически </a:t>
            </a:r>
            <a:r>
              <a:rPr lang="ru-RU" sz="1000" i="1" dirty="0">
                <a:solidFill>
                  <a:srgbClr val="C00000"/>
                </a:solidFill>
              </a:rPr>
              <a:t>не осуществляет финансовую хозяйственную деятельность </a:t>
            </a:r>
            <a:r>
              <a:rPr lang="ru-RU" sz="1000" i="1" dirty="0">
                <a:solidFill>
                  <a:schemeClr val="tx2"/>
                </a:solidFill>
              </a:rPr>
              <a:t>либо </a:t>
            </a:r>
            <a:r>
              <a:rPr lang="ru-RU" sz="1000" i="1" dirty="0">
                <a:solidFill>
                  <a:srgbClr val="C00000"/>
                </a:solidFill>
              </a:rPr>
              <a:t>находится в стадии ликвидации</a:t>
            </a:r>
            <a:r>
              <a:rPr lang="ru-RU" sz="1000" i="1" dirty="0">
                <a:solidFill>
                  <a:schemeClr val="tx2"/>
                </a:solidFill>
              </a:rPr>
              <a:t> (до исключения коммерческой организации из Реестра ФНС России)</a:t>
            </a:r>
          </a:p>
          <a:p>
            <a:endParaRPr lang="ru-RU" sz="1000" dirty="0">
              <a:solidFill>
                <a:schemeClr val="tx2"/>
              </a:solidFill>
            </a:endParaRPr>
          </a:p>
          <a:p>
            <a:endParaRPr lang="ru-RU" sz="1000" dirty="0">
              <a:solidFill>
                <a:schemeClr val="tx2"/>
              </a:solidFill>
            </a:endParaRPr>
          </a:p>
          <a:p>
            <a:pPr algn="ctr"/>
            <a:r>
              <a:rPr lang="ru-RU" sz="1000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575462"/>
            <a:ext cx="7951062" cy="3440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864338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6509" y="130738"/>
            <a:ext cx="7773181" cy="33855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0" marR="0" lvl="0" indent="0" algn="l" defTabSz="121880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5. Сведения о ценных бумагах (продолжение)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EECE1">
                  <a:lumMod val="25000"/>
                </a:srgb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1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48264" y="26170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39</a:t>
            </a: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899592" y="2608501"/>
            <a:ext cx="4032448" cy="2181644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00" dirty="0">
              <a:solidFill>
                <a:srgbClr val="C00000"/>
              </a:solidFill>
            </a:endParaRPr>
          </a:p>
          <a:p>
            <a:r>
              <a:rPr lang="ru-RU" sz="1000" dirty="0">
                <a:solidFill>
                  <a:srgbClr val="C00000"/>
                </a:solidFill>
              </a:rPr>
              <a:t>К иным ценным бумагам относятся: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2"/>
                </a:solidFill>
              </a:rPr>
              <a:t>Сертификаты на акции/банковские сертификаты;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2"/>
                </a:solidFill>
              </a:rPr>
              <a:t>Вексель;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2"/>
                </a:solidFill>
              </a:rPr>
              <a:t>Закладная;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2"/>
                </a:solidFill>
              </a:rPr>
              <a:t>Облигации;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2"/>
                </a:solidFill>
              </a:rPr>
              <a:t>Чек;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2"/>
                </a:solidFill>
              </a:rPr>
              <a:t>Банковская сберегательная книжка на предъявителя;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2"/>
                </a:solidFill>
              </a:rPr>
              <a:t>Коносамент;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2"/>
                </a:solidFill>
              </a:rPr>
              <a:t>Приватизационные ценные бумаги и т.д.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>
              <a:solidFill>
                <a:schemeClr val="tx2"/>
              </a:solidFill>
            </a:endParaRPr>
          </a:p>
          <a:p>
            <a:r>
              <a:rPr lang="ru-RU" sz="1000" dirty="0">
                <a:solidFill>
                  <a:srgbClr val="C00000"/>
                </a:solidFill>
              </a:rPr>
              <a:t>Государственный сертификат на материнский (семейный) капитал не является ценной бумагой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>
              <a:solidFill>
                <a:schemeClr val="tx2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000" dirty="0">
              <a:solidFill>
                <a:schemeClr val="tx2"/>
              </a:solidFill>
            </a:endParaRPr>
          </a:p>
        </p:txBody>
      </p:sp>
      <p:pic>
        <p:nvPicPr>
          <p:cNvPr id="2050" name="Picture 2" descr="https://present5.com/presentation/397906680_445441878/image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859782"/>
            <a:ext cx="3168353" cy="193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065" y="573858"/>
            <a:ext cx="7667625" cy="175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07445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55577" y="138988"/>
            <a:ext cx="4536504" cy="584773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 defTabSz="1218809" eaLnBrk="0" hangingPunct="0">
              <a:defRPr/>
            </a:pPr>
            <a:r>
              <a:rPr lang="ru-RU" sz="1600" b="1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6.Сведения об обязательствах имущественного характера</a:t>
            </a:r>
          </a:p>
        </p:txBody>
      </p:sp>
      <p:sp>
        <p:nvSpPr>
          <p:cNvPr id="17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981071" y="2066"/>
            <a:ext cx="2133600" cy="273844"/>
          </a:xfrm>
        </p:spPr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40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975648" y="1275606"/>
            <a:ext cx="3060848" cy="302433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i="1" dirty="0">
                <a:solidFill>
                  <a:srgbClr val="C00000"/>
                </a:solidFill>
              </a:rPr>
              <a:t>Указанию подлежат сведения о объектах недвижимости: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в которых имеется регистрация (постоянная или временная), но они не принадлежат на праве собственности;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фактическое место проживания без заключения договора;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по договору аренды (найма, поднайма);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по договорам социального найма;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объекты незавершенного строительства, используемые для бытовых нужд, но не зарегистрированные в </a:t>
            </a:r>
            <a:r>
              <a:rPr lang="ru-RU" sz="1000" i="1" dirty="0" err="1">
                <a:solidFill>
                  <a:schemeClr val="tx2"/>
                </a:solidFill>
              </a:rPr>
              <a:t>Росреестре</a:t>
            </a:r>
            <a:r>
              <a:rPr lang="ru-RU" sz="1000" i="1" dirty="0">
                <a:solidFill>
                  <a:schemeClr val="tx2"/>
                </a:solidFill>
              </a:rPr>
              <a:t>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земельные участки, на праве пожизненного наследуемого владения;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объекты в пользование ИНДИВИДУАЛЬНОГО ПРЕДПРИНИМАТЕЛЯ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42950"/>
            <a:ext cx="5436096" cy="39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973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8"/>
            <a:ext cx="8075240" cy="493564"/>
          </a:xfrm>
        </p:spPr>
        <p:txBody>
          <a:bodyPr>
            <a:normAutofit/>
          </a:bodyPr>
          <a:lstStyle/>
          <a:p>
            <a:pPr lvl="0" algn="l" defTabSz="1218809" eaLnBrk="0" hangingPunct="0">
              <a:defRPr/>
            </a:pPr>
            <a:r>
              <a:rPr lang="ru-RU" sz="16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6.Сведения об обязательствах имущественного характера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827584" y="608190"/>
            <a:ext cx="7488832" cy="64807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00" dirty="0">
              <a:solidFill>
                <a:schemeClr val="tx2"/>
              </a:solidFill>
            </a:endParaRPr>
          </a:p>
          <a:p>
            <a:endParaRPr lang="ru-RU" sz="1000" dirty="0">
              <a:solidFill>
                <a:schemeClr val="tx2"/>
              </a:solidFill>
            </a:endParaRPr>
          </a:p>
          <a:p>
            <a:r>
              <a:rPr lang="ru-RU" sz="1200" b="1" dirty="0">
                <a:solidFill>
                  <a:schemeClr val="tx2"/>
                </a:solidFill>
              </a:rPr>
              <a:t>Указывается каждое имеющееся НА ОТЧЕТНУЮ ДАТУ срочное обязательство финансового характера на сумму, </a:t>
            </a:r>
            <a:r>
              <a:rPr lang="ru-RU" sz="1200" b="1" dirty="0">
                <a:solidFill>
                  <a:srgbClr val="C00000"/>
                </a:solidFill>
              </a:rPr>
              <a:t>равную или превышающую 500 000 рублей</a:t>
            </a:r>
          </a:p>
          <a:p>
            <a:endParaRPr lang="ru-RU" sz="1000" dirty="0">
              <a:solidFill>
                <a:schemeClr val="tx2"/>
              </a:solidFill>
            </a:endParaRPr>
          </a:p>
          <a:p>
            <a:pPr algn="ctr"/>
            <a:r>
              <a:rPr lang="ru-RU" sz="10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092280" y="3023944"/>
            <a:ext cx="1800200" cy="178005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i="1" dirty="0">
                <a:solidFill>
                  <a:schemeClr val="tx2"/>
                </a:solidFill>
              </a:rPr>
              <a:t>Данный раздел также подлежит заполнению в случае, если лицо, в отношении которого представляются сведения, является </a:t>
            </a:r>
            <a:r>
              <a:rPr lang="ru-RU" sz="1000" i="1" dirty="0" err="1">
                <a:solidFill>
                  <a:srgbClr val="C00000"/>
                </a:solidFill>
              </a:rPr>
              <a:t>созаемщиком</a:t>
            </a:r>
            <a:endParaRPr lang="ru-RU" sz="1000" i="1" dirty="0">
              <a:solidFill>
                <a:srgbClr val="C000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331" y="1427361"/>
            <a:ext cx="864097" cy="13681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84715"/>
            <a:ext cx="5324660" cy="3651870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4499992" y="2499742"/>
            <a:ext cx="43204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91680" y="2859782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Размер обязательства указывается с учетом процентов на отчетную дату</a:t>
            </a:r>
          </a:p>
        </p:txBody>
      </p:sp>
      <p:cxnSp>
        <p:nvCxnSpPr>
          <p:cNvPr id="15" name="Прямая со стрелкой 14"/>
          <p:cNvCxnSpPr/>
          <p:nvPr/>
        </p:nvCxnSpPr>
        <p:spPr>
          <a:xfrm flipV="1">
            <a:off x="4355976" y="2591522"/>
            <a:ext cx="341686" cy="34026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91820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045" y="27992"/>
            <a:ext cx="8075240" cy="599542"/>
          </a:xfrm>
        </p:spPr>
        <p:txBody>
          <a:bodyPr>
            <a:normAutofit/>
          </a:bodyPr>
          <a:lstStyle/>
          <a:p>
            <a:pPr algn="l"/>
            <a:r>
              <a:rPr lang="ru-RU" sz="1400" dirty="0">
                <a:solidFill>
                  <a:srgbClr val="EEECE1">
                    <a:lumMod val="25000"/>
                  </a:srgbClr>
                </a:solidFill>
                <a:cs typeface="Times New Roman" panose="02020603050405020304" pitchFamily="18" charset="0"/>
              </a:rPr>
              <a:t>Раздел 7.Сведения о недвижимом имуществе, транспортных средствах и ценных бумагах, отчужденных в течение отчетного периода в результате безвозмездной сделки</a:t>
            </a:r>
            <a:endParaRPr lang="ru-RU" sz="14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4644008" y="803234"/>
            <a:ext cx="4104456" cy="3236736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i="1" dirty="0">
                <a:solidFill>
                  <a:schemeClr val="tx2"/>
                </a:solidFill>
              </a:rPr>
              <a:t>При заполнении раздела 7 указываются сведения об имуществе, отчужденном в результате </a:t>
            </a:r>
            <a:r>
              <a:rPr lang="ru-RU" sz="1000" i="1" dirty="0">
                <a:solidFill>
                  <a:srgbClr val="C00000"/>
                </a:solidFill>
              </a:rPr>
              <a:t>безвозмездной сделки. </a:t>
            </a:r>
          </a:p>
          <a:p>
            <a:r>
              <a:rPr lang="ru-RU" sz="1000" i="1" dirty="0">
                <a:solidFill>
                  <a:srgbClr val="C00000"/>
                </a:solidFill>
              </a:rPr>
              <a:t>Безвозмездной</a:t>
            </a:r>
            <a:r>
              <a:rPr lang="ru-RU" sz="1000" i="1" dirty="0">
                <a:solidFill>
                  <a:schemeClr val="tx1"/>
                </a:solidFill>
              </a:rPr>
              <a:t> </a:t>
            </a:r>
            <a:r>
              <a:rPr lang="ru-RU" sz="1000" i="1" dirty="0">
                <a:solidFill>
                  <a:srgbClr val="C00000"/>
                </a:solidFill>
              </a:rPr>
              <a:t>признается сделка</a:t>
            </a:r>
            <a:r>
              <a:rPr lang="ru-RU" sz="1000" i="1" dirty="0">
                <a:solidFill>
                  <a:schemeClr val="tx1"/>
                </a:solidFill>
              </a:rPr>
              <a:t>, </a:t>
            </a:r>
            <a:r>
              <a:rPr lang="ru-RU" sz="1000" i="1" dirty="0">
                <a:solidFill>
                  <a:schemeClr val="tx2"/>
                </a:solidFill>
              </a:rPr>
              <a:t>по которой одна сторона (служащий (работник), его супруг (супруга) несовершеннолетний ребенок) обязуются предоставить что-либо другой стороне </a:t>
            </a:r>
            <a:r>
              <a:rPr lang="ru-RU" sz="1000" i="1" dirty="0">
                <a:solidFill>
                  <a:srgbClr val="C00000"/>
                </a:solidFill>
              </a:rPr>
              <a:t>без получения от нее платы или иного встречного предоставления</a:t>
            </a:r>
            <a:r>
              <a:rPr lang="ru-RU" sz="1000" i="1" dirty="0">
                <a:solidFill>
                  <a:schemeClr val="tx1"/>
                </a:solidFill>
              </a:rPr>
              <a:t>. </a:t>
            </a:r>
          </a:p>
          <a:p>
            <a:r>
              <a:rPr lang="ru-RU" sz="1000" i="1" dirty="0">
                <a:solidFill>
                  <a:srgbClr val="C00000"/>
                </a:solidFill>
              </a:rPr>
              <a:t>К безвозмездной сделке относятся: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договор дарения,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утилизации,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соглашение о разделе имущества,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договор (соглашение) об определении долей, а также брачный договор, определяющий порядок владения ранее совместно нажитого имущества (режим раздельной собственности). </a:t>
            </a:r>
          </a:p>
          <a:p>
            <a:r>
              <a:rPr lang="ru-RU" sz="1000" i="1" dirty="0">
                <a:solidFill>
                  <a:schemeClr val="tx2"/>
                </a:solidFill>
              </a:rPr>
              <a:t>В справке не указываются сведения об уничтоженных объектах имущества, а также сведения о возмездных сделках (договор мены, купли-продажи и др.).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168" y="4039970"/>
            <a:ext cx="1453836" cy="9361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6466"/>
            <a:ext cx="3364709" cy="434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382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3478"/>
            <a:ext cx="4104456" cy="432050"/>
          </a:xfrm>
        </p:spPr>
        <p:txBody>
          <a:bodyPr>
            <a:normAutofit/>
          </a:bodyPr>
          <a:lstStyle/>
          <a:p>
            <a:pPr algn="l"/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Подтверждение достоверности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5390220" y="123478"/>
            <a:ext cx="3240360" cy="477797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Aft>
                <a:spcPts val="0"/>
              </a:spcAft>
              <a:buSzPts val="1400"/>
            </a:pPr>
            <a:r>
              <a:rPr lang="ru-RU" sz="1000" i="1" dirty="0">
                <a:solidFill>
                  <a:schemeClr val="tx2"/>
                </a:solidFill>
              </a:rPr>
              <a:t>При заполнении справок с использованием </a:t>
            </a:r>
          </a:p>
          <a:p>
            <a:pPr lvl="0">
              <a:spcAft>
                <a:spcPts val="0"/>
              </a:spcAft>
              <a:buSzPts val="1400"/>
            </a:pPr>
            <a:r>
              <a:rPr lang="ru-RU" sz="1000" i="1" dirty="0">
                <a:solidFill>
                  <a:schemeClr val="tx2"/>
                </a:solidFill>
              </a:rPr>
              <a:t>СПО "Справки БК": 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личной подписью заверяется только последний лист справки;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дата печати справки автоматически формируется в зоне служебной информации, дата и время печати справки не должны отличаться на листах справки.;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не допускаются дефекты печати в виде полос, пятен; 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не допускается наличие подписи и пометок на линейных и двумерных штрих-кодах;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не допускаются рукописные правки; 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листы одной справки не следует менять или вставлять в другие справки, даже если они содержат идентичную информацию;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справки не рекомендуется прошивать и фиксировать скрепкой;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не рекомендуется осуществлять подмену листов справки листами, напечатанными в иной момент времени;</a:t>
            </a:r>
          </a:p>
          <a:p>
            <a:pPr marL="171450" lvl="0" indent="-171450">
              <a:spcAft>
                <a:spcPts val="0"/>
              </a:spcAft>
              <a:buSzPts val="1400"/>
              <a:buFont typeface="Arial" panose="020B0604020202020204" pitchFamily="34" charset="0"/>
              <a:buChar char="•"/>
            </a:pPr>
            <a:r>
              <a:rPr lang="ru-RU" sz="1000" i="1" dirty="0">
                <a:solidFill>
                  <a:schemeClr val="tx2"/>
                </a:solidFill>
              </a:rPr>
              <a:t>печатать справки рекомендуется только на одной стороне листа.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30" y="533887"/>
            <a:ext cx="3564396" cy="44644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699792" y="1851670"/>
            <a:ext cx="86409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323863" y="173901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Магомедов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427984" y="4731990"/>
            <a:ext cx="45719" cy="72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4337974" y="4683355"/>
            <a:ext cx="180019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793144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6388" y="10563"/>
            <a:ext cx="8075240" cy="337881"/>
          </a:xfrm>
        </p:spPr>
        <p:txBody>
          <a:bodyPr>
            <a:normAutofit/>
          </a:bodyPr>
          <a:lstStyle/>
          <a:p>
            <a:pPr algn="l"/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Образец справки для печати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88" y="347473"/>
            <a:ext cx="3690594" cy="47384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47473"/>
            <a:ext cx="3337947" cy="479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8591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020" y="843558"/>
            <a:ext cx="3029322" cy="2772391"/>
          </a:xfrm>
          <a:prstGeom prst="rect">
            <a:avLst/>
          </a:prstGeom>
        </p:spPr>
      </p:pic>
      <p:sp>
        <p:nvSpPr>
          <p:cNvPr id="9" name="Заголовок 4"/>
          <p:cNvSpPr txBox="1">
            <a:spLocks/>
          </p:cNvSpPr>
          <p:nvPr/>
        </p:nvSpPr>
        <p:spPr>
          <a:xfrm>
            <a:off x="816665" y="2499742"/>
            <a:ext cx="8219256" cy="32918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378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/>
              <a:t>Напоминаем о персональной ответственности руководителей учреждений за достоверность и своевременность представляемых сведений, влекущей за собой освобождений от занимаемой должности </a:t>
            </a:r>
            <a:br>
              <a:rPr lang="ru-RU" sz="1600" dirty="0"/>
            </a:br>
            <a:r>
              <a:rPr lang="ru-RU" sz="1600" dirty="0"/>
              <a:t>(ч. 9 ст. 8 Федерального закона 273-ФЗ «О противодействии коррупции»).</a:t>
            </a:r>
          </a:p>
        </p:txBody>
      </p:sp>
      <p:pic>
        <p:nvPicPr>
          <p:cNvPr id="1026" name="Picture 2" descr="Дисциплинарная ответственность членов СР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44" y="699542"/>
            <a:ext cx="28575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2496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1462"/>
            <a:ext cx="8075240" cy="1357660"/>
          </a:xfrm>
        </p:spPr>
        <p:txBody>
          <a:bodyPr>
            <a:noAutofit/>
          </a:bodyPr>
          <a:lstStyle/>
          <a:p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Статьей 13.3. Федерального закона от 25.12.2008 № 273-ФЗ «О противодействии коррупции» установлена обязанность организаций принимать меры по предупреждению коррупции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62835" y="2215839"/>
            <a:ext cx="3312368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/>
              <a:t>Меры по предупреждению коррупции, принимаемые в организации, могут включать:</a:t>
            </a:r>
            <a:r>
              <a:rPr lang="ru-RU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4232" y="1082524"/>
            <a:ext cx="2235419" cy="16004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Определение подразделений или должностных лиц, ответственных за профилактику коррупционных и иных правонарушений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8726" y="1144079"/>
            <a:ext cx="2708939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Сотрудничество организации с правоохранительными органами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29793" y="1067768"/>
            <a:ext cx="2180602" cy="16004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Разработку и внедрение в практику стандартов и процедур, направленных на обеспечение добросовестной работы организации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25273" y="3775462"/>
            <a:ext cx="2610492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Принятие кодекса этики и служебного поведения работников организации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7058" y="3775462"/>
            <a:ext cx="2568738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Предотвращение и урегулирование конфликта интересов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35011" y="3749264"/>
            <a:ext cx="2516367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Недопущение составления неофициальной отчетности и использования поддельных документов</a:t>
            </a:r>
          </a:p>
        </p:txBody>
      </p:sp>
    </p:spTree>
    <p:extLst>
      <p:ext uri="{BB962C8B-B14F-4D97-AF65-F5344CB8AC3E}">
        <p14:creationId xmlns:p14="http://schemas.microsoft.com/office/powerpoint/2010/main" val="13205536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05977"/>
            <a:ext cx="8075240" cy="994173"/>
          </a:xfrm>
        </p:spPr>
        <p:txBody>
          <a:bodyPr>
            <a:noAutofit/>
          </a:bodyPr>
          <a:lstStyle/>
          <a:p>
            <a:pPr>
              <a:tabLst>
                <a:tab pos="358775" algn="l"/>
              </a:tabLst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Примерный перечень правовых актов в сфере противодействия коррупции, которые должны быть приняты в государственных учреждениях </a:t>
            </a:r>
            <a:br>
              <a:rPr lang="ru-RU" sz="16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Республики Дагестан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sz="1600" dirty="0"/>
              <a:t>Правила, регламентирующие вопросы обмена деловыми подарками и знаками делового гостеприимства</a:t>
            </a:r>
          </a:p>
          <a:p>
            <a:pPr marL="0" indent="0" algn="just">
              <a:buNone/>
            </a:pPr>
            <a:endParaRPr lang="ru-RU" sz="1600" dirty="0"/>
          </a:p>
          <a:p>
            <a:pPr algn="just"/>
            <a:r>
              <a:rPr lang="ru-RU" sz="1600" dirty="0"/>
              <a:t>Приказ об определении в организации подразделения и (или) должностного лица, ответственного за профилактику коррупционных и иных правонарушений</a:t>
            </a:r>
          </a:p>
          <a:p>
            <a:pPr marL="0" indent="0" algn="just">
              <a:buNone/>
            </a:pPr>
            <a:endParaRPr lang="ru-RU" sz="1600" dirty="0"/>
          </a:p>
          <a:p>
            <a:pPr algn="just"/>
            <a:r>
              <a:rPr lang="ru-RU" sz="1600" dirty="0"/>
              <a:t>Положение об Антикоррупционной политике организации</a:t>
            </a:r>
          </a:p>
          <a:p>
            <a:pPr marL="0" indent="0" algn="just">
              <a:buNone/>
            </a:pPr>
            <a:endParaRPr lang="ru-RU" sz="1600" dirty="0"/>
          </a:p>
          <a:p>
            <a:pPr algn="just"/>
            <a:r>
              <a:rPr lang="ru-RU" sz="1600" dirty="0"/>
              <a:t>Положение о предотвращении и урегулировании конфликта интересов в организации, включающее в себя порядок сообщения о возникновении личной заинтересованности при исполнении должностных обязанностей, которая приводит или может привести к конфликту интересов в государственных и муниципальных учреждениях</a:t>
            </a:r>
          </a:p>
          <a:p>
            <a:endParaRPr lang="ru-RU" sz="1600" dirty="0"/>
          </a:p>
          <a:p>
            <a:endParaRPr lang="ru-RU" sz="1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90326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tabLst>
                <a:tab pos="358775" algn="l"/>
              </a:tabLst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Примерный перечень правовых актов в сфере противодействия коррупции, которые должны быть приняты в государственных учреждениях </a:t>
            </a:r>
            <a:br>
              <a:rPr lang="ru-RU" sz="16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Республики Дагестан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endParaRPr lang="ru-RU" sz="1600" dirty="0"/>
          </a:p>
          <a:p>
            <a:pPr lvl="0" algn="just"/>
            <a:r>
              <a:rPr lang="ru-RU" sz="1500" dirty="0">
                <a:solidFill>
                  <a:prstClr val="black"/>
                </a:solidFill>
              </a:rPr>
              <a:t>Положение о комиссии по соблюдению требований к служебному поведению и урегулированию конфликта интересов</a:t>
            </a:r>
          </a:p>
          <a:p>
            <a:pPr marL="0" lvl="0" indent="0" algn="just">
              <a:buNone/>
            </a:pPr>
            <a:endParaRPr lang="ru-RU" sz="1600" dirty="0"/>
          </a:p>
          <a:p>
            <a:pPr algn="just"/>
            <a:r>
              <a:rPr lang="ru-RU" sz="1600" dirty="0"/>
              <a:t>Порядок уведомления о склонении к совершению коррупционных нарушений</a:t>
            </a:r>
          </a:p>
          <a:p>
            <a:pPr marL="0" indent="0" algn="just">
              <a:buNone/>
            </a:pPr>
            <a:endParaRPr lang="ru-RU" sz="1600" dirty="0"/>
          </a:p>
          <a:p>
            <a:pPr algn="just"/>
            <a:r>
              <a:rPr lang="ru-RU" sz="1600" dirty="0"/>
              <a:t>Кодекс этики и служебного поведения работников организации</a:t>
            </a:r>
          </a:p>
          <a:p>
            <a:pPr marL="0" indent="0" algn="just">
              <a:buNone/>
            </a:pPr>
            <a:endParaRPr lang="ru-RU" sz="1600" dirty="0"/>
          </a:p>
          <a:p>
            <a:pPr algn="just"/>
            <a:r>
              <a:rPr lang="ru-RU" sz="1600" dirty="0"/>
              <a:t>Положение об оценке коррупционных рисков в организации (с утверждением карты коррупционных рисков) </a:t>
            </a:r>
          </a:p>
          <a:p>
            <a:pPr marL="0" indent="0" algn="just">
              <a:buNone/>
            </a:pPr>
            <a:endParaRPr lang="ru-RU" sz="1600" dirty="0"/>
          </a:p>
          <a:p>
            <a:pPr algn="just"/>
            <a:r>
              <a:rPr lang="ru-RU" sz="1600" dirty="0"/>
              <a:t>На основании Методических рекомендаций по разработке и принятию организациями мер по предупреждению и противодействию коррупции, разработанных Минтрудом России в 2018 году, трудовые договора работников организаций должны содержать антикоррупционные положения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181594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28196</TotalTime>
  <Words>3547</Words>
  <Application>Microsoft Office PowerPoint</Application>
  <PresentationFormat>Экран (16:9)</PresentationFormat>
  <Paragraphs>423</Paragraphs>
  <Slides>47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47</vt:i4>
      </vt:variant>
    </vt:vector>
  </HeadingPairs>
  <TitlesOfParts>
    <vt:vector size="53" baseType="lpstr">
      <vt:lpstr>Arial</vt:lpstr>
      <vt:lpstr>Calibri</vt:lpstr>
      <vt:lpstr>Times New Roman</vt:lpstr>
      <vt:lpstr>2_Тема Office</vt:lpstr>
      <vt:lpstr>7_Тема Office</vt:lpstr>
      <vt:lpstr>8_Тема Office</vt:lpstr>
      <vt:lpstr>Презентация PowerPoint</vt:lpstr>
      <vt:lpstr>Правовые основы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Сведения представляются</vt:lpstr>
      <vt:lpstr>Заполнение сведений</vt:lpstr>
      <vt:lpstr>Перед заполнением сведений о доходах рекомендуется обратиться</vt:lpstr>
      <vt:lpstr>Перед заполнением справки о доходах рекомендуется обратиться (продолжение)</vt:lpstr>
      <vt:lpstr>Титульный лист справки декларанта</vt:lpstr>
      <vt:lpstr>Титульный лист справки несовершеннолетнего ребенка декларанта</vt:lpstr>
      <vt:lpstr>Презентация PowerPoint</vt:lpstr>
      <vt:lpstr>Презентация PowerPoint</vt:lpstr>
      <vt:lpstr> Раздел 1. Сведения о доходах (продолжение)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Раздел 3. Сведения о имуществе (продолжение)</vt:lpstr>
      <vt:lpstr>Презентация PowerPoint</vt:lpstr>
      <vt:lpstr>Презентация PowerPoint</vt:lpstr>
      <vt:lpstr> Раздел 4. Сведения о счетах </vt:lpstr>
      <vt:lpstr>Презентация PowerPoint</vt:lpstr>
      <vt:lpstr>Презентация PowerPoint</vt:lpstr>
      <vt:lpstr> Раздел 4. Сведения о счетах (продолжение) </vt:lpstr>
      <vt:lpstr> Раздел 4. Сведения о счетах (продолжение) </vt:lpstr>
      <vt:lpstr> Раздел 4. Сведения о счетах (продолжение) </vt:lpstr>
      <vt:lpstr> Раздел 4. Сведения о счетах (продолжение)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Раздел 6.Сведения об обязательствах имущественного характера</vt:lpstr>
      <vt:lpstr>Раздел 7.Сведения о недвижимом имуществе, транспортных средствах и ценных бумагах, отчужденных в течение отчетного периода в результате безвозмездной сделки</vt:lpstr>
      <vt:lpstr>Подтверждение достоверности</vt:lpstr>
      <vt:lpstr>Образец справки для печати</vt:lpstr>
      <vt:lpstr>Презентация PowerPoint</vt:lpstr>
      <vt:lpstr>Статьей 13.3. Федерального закона от 25.12.2008 № 273-ФЗ «О противодействии коррупции» установлена обязанность организаций принимать меры по предупреждению коррупции</vt:lpstr>
      <vt:lpstr>Примерный перечень правовых актов в сфере противодействия коррупции, которые должны быть приняты в государственных учреждениях  Республики Дагестан</vt:lpstr>
      <vt:lpstr>Примерный перечень правовых актов в сфере противодействия коррупции, которые должны быть приняты в государственных учреждениях  Республики Дагестан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Afanaseva</dc:creator>
  <cp:lastModifiedBy>m_uma@bk.ru</cp:lastModifiedBy>
  <cp:revision>1136</cp:revision>
  <cp:lastPrinted>2024-03-12T09:03:40Z</cp:lastPrinted>
  <dcterms:created xsi:type="dcterms:W3CDTF">2018-05-24T13:38:21Z</dcterms:created>
  <dcterms:modified xsi:type="dcterms:W3CDTF">2024-10-22T12:40:47Z</dcterms:modified>
</cp:coreProperties>
</file>