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7" r:id="rId2"/>
    <p:sldId id="327" r:id="rId3"/>
    <p:sldId id="328" r:id="rId4"/>
    <p:sldId id="326" r:id="rId5"/>
    <p:sldId id="317" r:id="rId6"/>
    <p:sldId id="324" r:id="rId7"/>
    <p:sldId id="312" r:id="rId8"/>
    <p:sldId id="316" r:id="rId9"/>
    <p:sldId id="329" r:id="rId10"/>
    <p:sldId id="261" r:id="rId11"/>
    <p:sldId id="330" r:id="rId12"/>
    <p:sldId id="331" r:id="rId13"/>
    <p:sldId id="267" r:id="rId14"/>
    <p:sldId id="262" r:id="rId15"/>
    <p:sldId id="266" r:id="rId16"/>
    <p:sldId id="268" r:id="rId17"/>
    <p:sldId id="290" r:id="rId18"/>
    <p:sldId id="291" r:id="rId19"/>
    <p:sldId id="277" r:id="rId20"/>
    <p:sldId id="278" r:id="rId21"/>
    <p:sldId id="279" r:id="rId22"/>
    <p:sldId id="283" r:id="rId23"/>
    <p:sldId id="295" r:id="rId24"/>
    <p:sldId id="296" r:id="rId25"/>
    <p:sldId id="297" r:id="rId26"/>
    <p:sldId id="298" r:id="rId27"/>
    <p:sldId id="299" r:id="rId28"/>
    <p:sldId id="285" r:id="rId29"/>
    <p:sldId id="286" r:id="rId30"/>
    <p:sldId id="303" r:id="rId31"/>
    <p:sldId id="304" r:id="rId32"/>
    <p:sldId id="287" r:id="rId33"/>
    <p:sldId id="288" r:id="rId34"/>
    <p:sldId id="289" r:id="rId35"/>
    <p:sldId id="305" r:id="rId36"/>
    <p:sldId id="332" r:id="rId37"/>
    <p:sldId id="315" r:id="rId3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884" y="-18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A4BECC-8359-456A-9746-254F3CDA83C9}" type="datetimeFigureOut">
              <a:rPr lang="ru-RU" smtClean="0"/>
              <a:pPr/>
              <a:t>30.05.2022</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234324-279E-41B6-99A9-0C83009AB437}"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8234324-279E-41B6-99A9-0C83009AB437}" type="slidenum">
              <a:rPr lang="ru-RU" smtClean="0"/>
              <a:pPr/>
              <a:t>35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8234324-279E-41B6-99A9-0C83009AB437}" type="slidenum">
              <a:rPr lang="ru-RU" smtClean="0"/>
              <a:pPr/>
              <a:t>36</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8234324-279E-41B6-99A9-0C83009AB437}" type="slidenum">
              <a:rPr lang="ru-RU" smtClean="0"/>
              <a:pPr/>
              <a:t>37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2125358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297304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29310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032278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2499864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832748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780830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721756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1869451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3265008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827444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C3039-4DB6-4F63-839F-B9231A8A6B57}" type="datetimeFigureOut">
              <a:rPr lang="ru-RU" smtClean="0"/>
              <a:pPr/>
              <a:t>30.05.2022</a:t>
            </a:fld>
            <a:endParaRPr lang="ru-RU" dirty="0"/>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2794E4-D128-455F-AE38-76E2E4532B21}" type="slidenum">
              <a:rPr lang="ru-RU" smtClean="0"/>
              <a:pPr/>
              <a:t>‹#›</a:t>
            </a:fld>
            <a:endParaRPr lang="ru-RU" dirty="0"/>
          </a:p>
        </p:txBody>
      </p:sp>
    </p:spTree>
    <p:extLst>
      <p:ext uri="{BB962C8B-B14F-4D97-AF65-F5344CB8AC3E}">
        <p14:creationId xmlns:p14="http://schemas.microsoft.com/office/powerpoint/2010/main" xmlns="" val="4226166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stretch>
            <a:fillRect/>
          </a:stretch>
        </p:blipFill>
        <p:spPr>
          <a:xfrm>
            <a:off x="0" y="0"/>
            <a:ext cx="12192000" cy="6858000"/>
          </a:xfrm>
          <a:prstGeom prst="rect">
            <a:avLst/>
          </a:prstGeom>
        </p:spPr>
      </p:pic>
      <p:pic>
        <p:nvPicPr>
          <p:cNvPr id="12" name="Рисунок 11"/>
          <p:cNvPicPr>
            <a:picLocks noChangeAspect="1"/>
          </p:cNvPicPr>
          <p:nvPr/>
        </p:nvPicPr>
        <p:blipFill>
          <a:blip r:embed="rId3" cstate="print"/>
          <a:stretch>
            <a:fillRect/>
          </a:stretch>
        </p:blipFill>
        <p:spPr>
          <a:xfrm flipV="1">
            <a:off x="594408" y="319536"/>
            <a:ext cx="570110" cy="180979"/>
          </a:xfrm>
          <a:prstGeom prst="rect">
            <a:avLst/>
          </a:prstGeom>
        </p:spPr>
      </p:pic>
      <p:pic>
        <p:nvPicPr>
          <p:cNvPr id="13" name="Рисунок 12"/>
          <p:cNvPicPr>
            <a:picLocks noChangeAspect="1"/>
          </p:cNvPicPr>
          <p:nvPr/>
        </p:nvPicPr>
        <p:blipFill>
          <a:blip r:embed="rId4" cstate="print"/>
          <a:stretch>
            <a:fillRect/>
          </a:stretch>
        </p:blipFill>
        <p:spPr>
          <a:xfrm flipV="1">
            <a:off x="2467992" y="1146796"/>
            <a:ext cx="1749821" cy="180977"/>
          </a:xfrm>
          <a:prstGeom prst="rect">
            <a:avLst/>
          </a:prstGeom>
        </p:spPr>
      </p:pic>
      <p:pic>
        <p:nvPicPr>
          <p:cNvPr id="14" name="Рисунок 13"/>
          <p:cNvPicPr>
            <a:picLocks noChangeAspect="1"/>
          </p:cNvPicPr>
          <p:nvPr/>
        </p:nvPicPr>
        <p:blipFill>
          <a:blip r:embed="rId4" cstate="print"/>
          <a:stretch>
            <a:fillRect/>
          </a:stretch>
        </p:blipFill>
        <p:spPr>
          <a:xfrm flipV="1">
            <a:off x="1620639" y="4971086"/>
            <a:ext cx="1749821" cy="180977"/>
          </a:xfrm>
          <a:prstGeom prst="rect">
            <a:avLst/>
          </a:prstGeom>
        </p:spPr>
      </p:pic>
      <p:pic>
        <p:nvPicPr>
          <p:cNvPr id="15" name="Рисунок 14"/>
          <p:cNvPicPr>
            <a:picLocks noChangeAspect="1"/>
          </p:cNvPicPr>
          <p:nvPr/>
        </p:nvPicPr>
        <p:blipFill>
          <a:blip r:embed="rId3" cstate="print"/>
          <a:stretch>
            <a:fillRect/>
          </a:stretch>
        </p:blipFill>
        <p:spPr>
          <a:xfrm flipV="1">
            <a:off x="574974" y="6284583"/>
            <a:ext cx="570110" cy="180979"/>
          </a:xfrm>
          <a:prstGeom prst="rect">
            <a:avLst/>
          </a:prstGeom>
        </p:spPr>
      </p:pic>
      <p:pic>
        <p:nvPicPr>
          <p:cNvPr id="16" name="Рисунок 15"/>
          <p:cNvPicPr>
            <a:picLocks noChangeAspect="1"/>
          </p:cNvPicPr>
          <p:nvPr/>
        </p:nvPicPr>
        <p:blipFill>
          <a:blip r:embed="rId5" cstate="print"/>
          <a:stretch>
            <a:fillRect/>
          </a:stretch>
        </p:blipFill>
        <p:spPr>
          <a:xfrm rot="10800000" flipV="1">
            <a:off x="8093413" y="270790"/>
            <a:ext cx="1141394" cy="180978"/>
          </a:xfrm>
          <a:prstGeom prst="rect">
            <a:avLst/>
          </a:prstGeom>
        </p:spPr>
      </p:pic>
      <p:pic>
        <p:nvPicPr>
          <p:cNvPr id="17" name="Рисунок 16"/>
          <p:cNvPicPr>
            <a:picLocks noChangeAspect="1"/>
          </p:cNvPicPr>
          <p:nvPr/>
        </p:nvPicPr>
        <p:blipFill>
          <a:blip r:embed="rId5" cstate="print"/>
          <a:stretch>
            <a:fillRect/>
          </a:stretch>
        </p:blipFill>
        <p:spPr>
          <a:xfrm rot="10800000" flipV="1">
            <a:off x="4802206" y="6436021"/>
            <a:ext cx="1141394" cy="180978"/>
          </a:xfrm>
          <a:prstGeom prst="rect">
            <a:avLst/>
          </a:prstGeom>
        </p:spPr>
      </p:pic>
      <p:pic>
        <p:nvPicPr>
          <p:cNvPr id="19" name="Рисунок 18"/>
          <p:cNvPicPr>
            <a:picLocks noChangeAspect="1"/>
          </p:cNvPicPr>
          <p:nvPr/>
        </p:nvPicPr>
        <p:blipFill>
          <a:blip r:embed="rId4" cstate="print"/>
          <a:stretch>
            <a:fillRect/>
          </a:stretch>
        </p:blipFill>
        <p:spPr>
          <a:xfrm flipV="1">
            <a:off x="7598026" y="5001509"/>
            <a:ext cx="1749821" cy="180977"/>
          </a:xfrm>
          <a:prstGeom prst="rect">
            <a:avLst/>
          </a:prstGeom>
        </p:spPr>
      </p:pic>
      <p:sp>
        <p:nvSpPr>
          <p:cNvPr id="23" name="Прямоугольник 22"/>
          <p:cNvSpPr/>
          <p:nvPr/>
        </p:nvSpPr>
        <p:spPr>
          <a:xfrm>
            <a:off x="10125440" y="0"/>
            <a:ext cx="2066560"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4" name="TextBox 23"/>
          <p:cNvSpPr txBox="1"/>
          <p:nvPr/>
        </p:nvSpPr>
        <p:spPr>
          <a:xfrm>
            <a:off x="152400" y="1915518"/>
            <a:ext cx="9842500" cy="2585323"/>
          </a:xfrm>
          <a:prstGeom prst="rect">
            <a:avLst/>
          </a:prstGeom>
          <a:noFill/>
        </p:spPr>
        <p:txBody>
          <a:bodyPr wrap="square" rtlCol="0">
            <a:spAutoFit/>
          </a:bodyPr>
          <a:lstStyle/>
          <a:p>
            <a:pPr algn="ctr"/>
            <a:r>
              <a:rPr lang="ru-RU" sz="5400" dirty="0" smtClean="0">
                <a:solidFill>
                  <a:schemeClr val="bg1"/>
                </a:solidFill>
              </a:rPr>
              <a:t>Школа современного учителя. Развитие математической грамотности у </a:t>
            </a:r>
            <a:r>
              <a:rPr lang="ru-RU" sz="5400" dirty="0" smtClean="0">
                <a:solidFill>
                  <a:schemeClr val="bg1"/>
                </a:solidFill>
              </a:rPr>
              <a:t>учащихся.</a:t>
            </a:r>
            <a:endParaRPr lang="ru-RU" sz="5400" dirty="0">
              <a:solidFill>
                <a:schemeClr val="bg1"/>
              </a:solidFill>
            </a:endParaRPr>
          </a:p>
        </p:txBody>
      </p:sp>
      <p:pic>
        <p:nvPicPr>
          <p:cNvPr id="25" name="Рисунок 24"/>
          <p:cNvPicPr>
            <a:picLocks noChangeAspect="1"/>
          </p:cNvPicPr>
          <p:nvPr/>
        </p:nvPicPr>
        <p:blipFill>
          <a:blip r:embed="rId3" cstate="print"/>
          <a:stretch>
            <a:fillRect/>
          </a:stretch>
        </p:blipFill>
        <p:spPr>
          <a:xfrm>
            <a:off x="6700575" y="1416673"/>
            <a:ext cx="570110" cy="180979"/>
          </a:xfrm>
          <a:prstGeom prst="rect">
            <a:avLst/>
          </a:prstGeom>
        </p:spPr>
      </p:pic>
      <p:pic>
        <p:nvPicPr>
          <p:cNvPr id="20" name="Рисунок 19"/>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0238331" y="5541423"/>
            <a:ext cx="1840776" cy="1169351"/>
          </a:xfrm>
          <a:prstGeom prst="rect">
            <a:avLst/>
          </a:prstGeom>
        </p:spPr>
      </p:pic>
    </p:spTree>
    <p:extLst>
      <p:ext uri="{BB962C8B-B14F-4D97-AF65-F5344CB8AC3E}">
        <p14:creationId xmlns:p14="http://schemas.microsoft.com/office/powerpoint/2010/main" xmlns="" val="14234131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56321" name="Rectangle 1"/>
          <p:cNvSpPr>
            <a:spLocks noChangeArrowheads="1"/>
          </p:cNvSpPr>
          <p:nvPr/>
        </p:nvSpPr>
        <p:spPr bwMode="auto">
          <a:xfrm>
            <a:off x="393700" y="1811243"/>
            <a:ext cx="9677400" cy="28007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4400" b="1" i="1" dirty="0" smtClean="0">
                <a:solidFill>
                  <a:schemeClr val="accent2">
                    <a:lumMod val="50000"/>
                  </a:schemeClr>
                </a:solidFill>
              </a:rPr>
              <a:t>Мы учим не для школы, а для жизни.</a:t>
            </a:r>
            <a:br>
              <a:rPr lang="ru-RU" sz="4400" b="1" i="1" dirty="0" smtClean="0">
                <a:solidFill>
                  <a:schemeClr val="accent2">
                    <a:lumMod val="50000"/>
                  </a:schemeClr>
                </a:solidFill>
              </a:rPr>
            </a:br>
            <a:r>
              <a:rPr lang="ru-RU" sz="4400" b="1" i="1" dirty="0" smtClean="0">
                <a:solidFill>
                  <a:schemeClr val="accent2">
                    <a:lumMod val="50000"/>
                  </a:schemeClr>
                </a:solidFill>
              </a:rPr>
              <a:t>Не просто дать знания,</a:t>
            </a:r>
            <a:br>
              <a:rPr lang="ru-RU" sz="4400" b="1" i="1" dirty="0" smtClean="0">
                <a:solidFill>
                  <a:schemeClr val="accent2">
                    <a:lumMod val="50000"/>
                  </a:schemeClr>
                </a:solidFill>
              </a:rPr>
            </a:br>
            <a:r>
              <a:rPr lang="ru-RU" sz="4400" b="1" i="1" dirty="0" smtClean="0">
                <a:solidFill>
                  <a:schemeClr val="accent2">
                    <a:lumMod val="50000"/>
                  </a:schemeClr>
                </a:solidFill>
              </a:rPr>
              <a:t>а научить учиться  –  вот наша задача.</a:t>
            </a:r>
            <a:endParaRPr lang="ru-RU" sz="4400" b="1" dirty="0">
              <a:solidFill>
                <a:schemeClr val="accent2">
                  <a:lumMod val="50000"/>
                </a:schemeClr>
              </a:solidFill>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56321" name="Rectangle 1"/>
          <p:cNvSpPr>
            <a:spLocks noChangeArrowheads="1"/>
          </p:cNvSpPr>
          <p:nvPr/>
        </p:nvSpPr>
        <p:spPr bwMode="auto">
          <a:xfrm>
            <a:off x="393700" y="2198754"/>
            <a:ext cx="9677400" cy="14465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4400" b="1" i="1" dirty="0" smtClean="0">
                <a:solidFill>
                  <a:srgbClr val="0070C0"/>
                </a:solidFill>
              </a:rPr>
              <a:t>«ОВЛАДЕНИЕ = УСВОЕНИЕ + ПРИМЕНЕНИЕ ЗНАНИЙ НА ПРАКТИКЕ»</a:t>
            </a:r>
            <a:endParaRPr lang="ru-RU" sz="4400" i="1" dirty="0">
              <a:solidFill>
                <a:srgbClr val="0070C0"/>
              </a:solidFill>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026" name="Picture 2" descr="C:\Users\Hp\Desktop\фото\IMG-20220226-WA0008.jpg"/>
          <p:cNvPicPr>
            <a:picLocks noChangeAspect="1" noChangeArrowheads="1"/>
          </p:cNvPicPr>
          <p:nvPr/>
        </p:nvPicPr>
        <p:blipFill>
          <a:blip r:embed="rId4" cstate="print"/>
          <a:srcRect l="5625" b="17778"/>
          <a:stretch>
            <a:fillRect/>
          </a:stretch>
        </p:blipFill>
        <p:spPr bwMode="auto">
          <a:xfrm>
            <a:off x="0" y="0"/>
            <a:ext cx="4979271" cy="3253563"/>
          </a:xfrm>
          <a:prstGeom prst="rect">
            <a:avLst/>
          </a:prstGeom>
          <a:noFill/>
        </p:spPr>
      </p:pic>
      <p:pic>
        <p:nvPicPr>
          <p:cNvPr id="1027" name="Picture 3" descr="C:\Users\Hp\Desktop\фото\IMG-20220512-WA0000.jpg"/>
          <p:cNvPicPr>
            <a:picLocks noChangeAspect="1" noChangeArrowheads="1"/>
          </p:cNvPicPr>
          <p:nvPr/>
        </p:nvPicPr>
        <p:blipFill>
          <a:blip r:embed="rId5" cstate="print"/>
          <a:srcRect l="6976" t="32605" r="2050"/>
          <a:stretch>
            <a:fillRect/>
          </a:stretch>
        </p:blipFill>
        <p:spPr bwMode="auto">
          <a:xfrm>
            <a:off x="4691204" y="4040372"/>
            <a:ext cx="5707437" cy="2817628"/>
          </a:xfrm>
          <a:prstGeom prst="rect">
            <a:avLst/>
          </a:prstGeom>
          <a:noFill/>
        </p:spPr>
      </p:pic>
      <p:pic>
        <p:nvPicPr>
          <p:cNvPr id="1028" name="Picture 4" descr="C:\Users\Hp\Desktop\фото\IMG-20220512-WA0002.jpg"/>
          <p:cNvPicPr>
            <a:picLocks noChangeAspect="1" noChangeArrowheads="1"/>
          </p:cNvPicPr>
          <p:nvPr/>
        </p:nvPicPr>
        <p:blipFill>
          <a:blip r:embed="rId6" cstate="print"/>
          <a:srcRect l="25254" t="13953" b="14971"/>
          <a:stretch>
            <a:fillRect/>
          </a:stretch>
        </p:blipFill>
        <p:spPr bwMode="auto">
          <a:xfrm>
            <a:off x="4699592" y="-1"/>
            <a:ext cx="5689600" cy="4057677"/>
          </a:xfrm>
          <a:prstGeom prst="rect">
            <a:avLst/>
          </a:prstGeom>
          <a:noFill/>
        </p:spPr>
      </p:pic>
      <p:pic>
        <p:nvPicPr>
          <p:cNvPr id="1029" name="Picture 5" descr="C:\Users\Hp\Desktop\фото\IMG-20220512-WA0001.jpg"/>
          <p:cNvPicPr>
            <a:picLocks noChangeAspect="1" noChangeArrowheads="1"/>
          </p:cNvPicPr>
          <p:nvPr/>
        </p:nvPicPr>
        <p:blipFill>
          <a:blip r:embed="rId7" cstate="print"/>
          <a:srcRect l="3270" t="11047" r="2707" b="10465"/>
          <a:stretch>
            <a:fillRect/>
          </a:stretch>
        </p:blipFill>
        <p:spPr bwMode="auto">
          <a:xfrm>
            <a:off x="1" y="3232298"/>
            <a:ext cx="5791052" cy="3625702"/>
          </a:xfrm>
          <a:prstGeom prst="rect">
            <a:avLst/>
          </a:prstGeom>
          <a:noFill/>
        </p:spPr>
      </p:pic>
    </p:spTree>
    <p:extLst>
      <p:ext uri="{BB962C8B-B14F-4D97-AF65-F5344CB8AC3E}">
        <p14:creationId xmlns:p14="http://schemas.microsoft.com/office/powerpoint/2010/main" xmlns="" val="136165958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Прямоугольник 5"/>
          <p:cNvSpPr/>
          <p:nvPr/>
        </p:nvSpPr>
        <p:spPr>
          <a:xfrm>
            <a:off x="531627" y="352731"/>
            <a:ext cx="9569303" cy="6186309"/>
          </a:xfrm>
          <a:prstGeom prst="rect">
            <a:avLst/>
          </a:prstGeom>
        </p:spPr>
        <p:txBody>
          <a:bodyPr wrap="square">
            <a:spAutoFit/>
          </a:bodyPr>
          <a:lstStyle/>
          <a:p>
            <a:pPr algn="just"/>
            <a:r>
              <a:rPr lang="ru-RU" sz="3600" b="1" i="1" dirty="0" smtClean="0">
                <a:solidFill>
                  <a:srgbClr val="0070C0"/>
                </a:solidFill>
              </a:rPr>
              <a:t>Читательская грамотность:</a:t>
            </a:r>
          </a:p>
          <a:p>
            <a:pPr algn="just"/>
            <a:r>
              <a:rPr lang="ru-RU" sz="3600" b="1" dirty="0" smtClean="0">
                <a:solidFill>
                  <a:schemeClr val="accent2">
                    <a:lumMod val="50000"/>
                  </a:schemeClr>
                </a:solidFill>
              </a:rPr>
              <a:t>В своей работе учитель использует много различных приемов и методов подготовки к уроку. Наиболее широкое применение в современной школе получила технология развития критического мышления, включающая в себя основы смыслового чтения.</a:t>
            </a:r>
          </a:p>
          <a:p>
            <a:pPr algn="just"/>
            <a:r>
              <a:rPr lang="ru-RU" sz="3600" b="1" dirty="0" smtClean="0">
                <a:solidFill>
                  <a:schemeClr val="accent2">
                    <a:lumMod val="50000"/>
                  </a:schemeClr>
                </a:solidFill>
              </a:rPr>
              <a:t>Один из первых и самых ключевых навыков функциональной грамотности в математике — чтение сложных текстов. </a:t>
            </a:r>
            <a:endParaRPr lang="ru-RU" sz="3600" b="1" dirty="0">
              <a:solidFill>
                <a:schemeClr val="accent2">
                  <a:lumMod val="50000"/>
                </a:schemeClr>
              </a:solidFill>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5" name="Прямоугольник 4"/>
          <p:cNvSpPr/>
          <p:nvPr/>
        </p:nvSpPr>
        <p:spPr>
          <a:xfrm>
            <a:off x="467832" y="329609"/>
            <a:ext cx="9633097" cy="5693866"/>
          </a:xfrm>
          <a:prstGeom prst="rect">
            <a:avLst/>
          </a:prstGeom>
        </p:spPr>
        <p:txBody>
          <a:bodyPr wrap="square">
            <a:spAutoFit/>
          </a:bodyPr>
          <a:lstStyle/>
          <a:p>
            <a:pPr algn="just"/>
            <a:r>
              <a:rPr lang="ru-RU" sz="4000" b="1" i="1" dirty="0" smtClean="0">
                <a:solidFill>
                  <a:schemeClr val="accent2">
                    <a:lumMod val="50000"/>
                  </a:schemeClr>
                </a:solidFill>
              </a:rPr>
              <a:t>Математическая грамотность </a:t>
            </a:r>
            <a:r>
              <a:rPr lang="ru-RU" sz="3600" b="1" i="1" dirty="0" smtClean="0">
                <a:solidFill>
                  <a:srgbClr val="0070C0"/>
                </a:solidFill>
              </a:rPr>
              <a:t>– способность человека определять и понимать роль математики в мире, в котором он живет, высказывать хорошо обоснованные математические суждения и использовать математику так, чтобы удовлетворять в настоящем и будущем потребности, присущие созидательному, заинтересованному и мыслящему гражданину.</a:t>
            </a:r>
            <a:endParaRPr lang="ru-RU" sz="3600" b="1" i="1" dirty="0">
              <a:solidFill>
                <a:srgbClr val="0070C0"/>
              </a:solidFill>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026" name="Picture 2"/>
          <p:cNvPicPr>
            <a:picLocks noChangeAspect="1" noChangeArrowheads="1"/>
          </p:cNvPicPr>
          <p:nvPr/>
        </p:nvPicPr>
        <p:blipFill>
          <a:blip r:embed="rId4" cstate="print"/>
          <a:srcRect l="15937" t="18704" r="18125" b="9074"/>
          <a:stretch>
            <a:fillRect/>
          </a:stretch>
        </p:blipFill>
        <p:spPr bwMode="auto">
          <a:xfrm>
            <a:off x="406399" y="469900"/>
            <a:ext cx="9853051" cy="60706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Прямоугольник 5"/>
          <p:cNvSpPr/>
          <p:nvPr/>
        </p:nvSpPr>
        <p:spPr>
          <a:xfrm>
            <a:off x="435935" y="440609"/>
            <a:ext cx="9601200" cy="5201424"/>
          </a:xfrm>
          <a:prstGeom prst="rect">
            <a:avLst/>
          </a:prstGeom>
        </p:spPr>
        <p:txBody>
          <a:bodyPr wrap="square">
            <a:spAutoFit/>
          </a:bodyPr>
          <a:lstStyle/>
          <a:p>
            <a:pPr algn="just"/>
            <a:r>
              <a:rPr lang="ru-RU" sz="3600" b="1" i="1" dirty="0" smtClean="0">
                <a:solidFill>
                  <a:schemeClr val="accent6">
                    <a:lumMod val="75000"/>
                  </a:schemeClr>
                </a:solidFill>
              </a:rPr>
              <a:t>Практико-ориентированные задачи: </a:t>
            </a:r>
            <a:r>
              <a:rPr lang="ru-RU" sz="3600" b="1" dirty="0" smtClean="0">
                <a:solidFill>
                  <a:schemeClr val="accent2">
                    <a:lumMod val="50000"/>
                  </a:schemeClr>
                </a:solidFill>
              </a:rPr>
              <a:t>в условии описана такая ситуация, с которой подросток встречается в повседневной своей жизненной практике. Для решения задачи нужно мобилизовать не только теоретические знания из конкретной или разных предметных областей, но и применить знания, приобретенные из повседневного опыта самого обучающегося. </a:t>
            </a:r>
          </a:p>
          <a:p>
            <a:pPr algn="just"/>
            <a:endParaRPr lang="ru-RU" sz="800" b="1" dirty="0" smtClean="0">
              <a:solidFill>
                <a:schemeClr val="accent2">
                  <a:lumMod val="50000"/>
                </a:schemeClr>
              </a:solidFill>
            </a:endParaRPr>
          </a:p>
        </p:txBody>
      </p:sp>
    </p:spTree>
    <p:extLst>
      <p:ext uri="{BB962C8B-B14F-4D97-AF65-F5344CB8AC3E}">
        <p14:creationId xmlns:p14="http://schemas.microsoft.com/office/powerpoint/2010/main" xmlns="" val="1361659586"/>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Прямоугольник 5"/>
          <p:cNvSpPr/>
          <p:nvPr/>
        </p:nvSpPr>
        <p:spPr>
          <a:xfrm>
            <a:off x="478465" y="461875"/>
            <a:ext cx="9633098" cy="4585871"/>
          </a:xfrm>
          <a:prstGeom prst="rect">
            <a:avLst/>
          </a:prstGeom>
        </p:spPr>
        <p:txBody>
          <a:bodyPr wrap="square">
            <a:spAutoFit/>
          </a:bodyPr>
          <a:lstStyle/>
          <a:p>
            <a:pPr algn="just"/>
            <a:r>
              <a:rPr lang="ru-RU" sz="4000" b="1" i="1" dirty="0" smtClean="0">
                <a:solidFill>
                  <a:schemeClr val="accent2">
                    <a:lumMod val="50000"/>
                  </a:schemeClr>
                </a:solidFill>
              </a:rPr>
              <a:t>Практико-ориентированные задачи </a:t>
            </a:r>
          </a:p>
          <a:p>
            <a:pPr algn="just"/>
            <a:r>
              <a:rPr lang="ru-RU" sz="3600" b="1" dirty="0" smtClean="0">
                <a:solidFill>
                  <a:schemeClr val="accent6">
                    <a:lumMod val="75000"/>
                  </a:schemeClr>
                </a:solidFill>
              </a:rPr>
              <a:t>– это задачи, требующие в своем решении </a:t>
            </a:r>
          </a:p>
          <a:p>
            <a:pPr algn="just"/>
            <a:r>
              <a:rPr lang="ru-RU" sz="3600" b="1" dirty="0" smtClean="0">
                <a:solidFill>
                  <a:schemeClr val="accent6">
                    <a:lumMod val="75000"/>
                  </a:schemeClr>
                </a:solidFill>
              </a:rPr>
              <a:t>реализации всех этапов метода математического моделирования.</a:t>
            </a:r>
          </a:p>
          <a:p>
            <a:pPr algn="just"/>
            <a:r>
              <a:rPr lang="ru-RU" sz="3600" b="1" dirty="0" smtClean="0">
                <a:solidFill>
                  <a:schemeClr val="accent6">
                    <a:lumMod val="75000"/>
                  </a:schemeClr>
                </a:solidFill>
              </a:rPr>
              <a:t>1.Анализ условия задачи. </a:t>
            </a:r>
          </a:p>
          <a:p>
            <a:pPr algn="just"/>
            <a:r>
              <a:rPr lang="ru-RU" sz="3600" b="1" dirty="0" smtClean="0">
                <a:solidFill>
                  <a:schemeClr val="accent6">
                    <a:lumMod val="75000"/>
                  </a:schemeClr>
                </a:solidFill>
              </a:rPr>
              <a:t>2.Построение математической модели задачи.</a:t>
            </a:r>
          </a:p>
          <a:p>
            <a:pPr algn="just"/>
            <a:r>
              <a:rPr lang="ru-RU" sz="3600" b="1" dirty="0" smtClean="0">
                <a:solidFill>
                  <a:schemeClr val="accent6">
                    <a:lumMod val="75000"/>
                  </a:schemeClr>
                </a:solidFill>
              </a:rPr>
              <a:t>3. Решение математической модели задачи.</a:t>
            </a:r>
          </a:p>
          <a:p>
            <a:pPr algn="just"/>
            <a:r>
              <a:rPr lang="ru-RU" sz="3600" b="1" dirty="0" smtClean="0">
                <a:solidFill>
                  <a:schemeClr val="accent6">
                    <a:lumMod val="75000"/>
                  </a:schemeClr>
                </a:solidFill>
              </a:rPr>
              <a:t>4.Интерпретация решения</a:t>
            </a:r>
          </a:p>
        </p:txBody>
      </p:sp>
    </p:spTree>
    <p:extLst>
      <p:ext uri="{BB962C8B-B14F-4D97-AF65-F5344CB8AC3E}">
        <p14:creationId xmlns:p14="http://schemas.microsoft.com/office/powerpoint/2010/main" xmlns="" val="1361659586"/>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Заголовок 5"/>
          <p:cNvSpPr>
            <a:spLocks noGrp="1"/>
          </p:cNvSpPr>
          <p:nvPr>
            <p:ph type="title"/>
          </p:nvPr>
        </p:nvSpPr>
        <p:spPr>
          <a:xfrm>
            <a:off x="558800" y="365125"/>
            <a:ext cx="9550400" cy="5273675"/>
          </a:xfrm>
        </p:spPr>
        <p:txBody>
          <a:bodyPr>
            <a:normAutofit/>
          </a:bodyPr>
          <a:lstStyle/>
          <a:p>
            <a:pPr algn="ctr"/>
            <a:r>
              <a:rPr lang="ru-RU" sz="6000" b="1" dirty="0" smtClean="0">
                <a:solidFill>
                  <a:schemeClr val="accent2">
                    <a:lumMod val="50000"/>
                  </a:schemeClr>
                </a:solidFill>
              </a:rPr>
              <a:t> </a:t>
            </a:r>
            <a:r>
              <a:rPr lang="ru-RU" sz="7200" b="1" dirty="0" smtClean="0">
                <a:solidFill>
                  <a:srgbClr val="0070C0"/>
                </a:solidFill>
              </a:rPr>
              <a:t>Примеры заданий</a:t>
            </a:r>
            <a:endParaRPr lang="ru-RU" sz="7200" b="1" dirty="0">
              <a:solidFill>
                <a:srgbClr val="0070C0"/>
              </a:solidFill>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Заголовок 5"/>
          <p:cNvSpPr>
            <a:spLocks noGrp="1"/>
          </p:cNvSpPr>
          <p:nvPr>
            <p:ph type="title"/>
          </p:nvPr>
        </p:nvSpPr>
        <p:spPr>
          <a:xfrm>
            <a:off x="382772" y="212651"/>
            <a:ext cx="9726428" cy="6273209"/>
          </a:xfrm>
        </p:spPr>
        <p:txBody>
          <a:bodyPr>
            <a:normAutofit fontScale="90000"/>
          </a:bodyPr>
          <a:lstStyle/>
          <a:p>
            <a:pPr algn="just"/>
            <a:r>
              <a:rPr lang="ru-RU" sz="2700" b="1" dirty="0" smtClean="0">
                <a:solidFill>
                  <a:schemeClr val="accent2">
                    <a:lumMod val="50000"/>
                  </a:schemeClr>
                </a:solidFill>
              </a:rPr>
              <a:t/>
            </a:r>
            <a:br>
              <a:rPr lang="ru-RU" sz="2700" b="1" dirty="0" smtClean="0">
                <a:solidFill>
                  <a:schemeClr val="accent2">
                    <a:lumMod val="50000"/>
                  </a:schemeClr>
                </a:solidFill>
              </a:rPr>
            </a:br>
            <a:r>
              <a:rPr lang="ru-RU" sz="3600" b="1" dirty="0" smtClean="0">
                <a:solidFill>
                  <a:schemeClr val="accent6">
                    <a:lumMod val="75000"/>
                  </a:schemeClr>
                </a:solidFill>
                <a:latin typeface="+mn-lt"/>
              </a:rPr>
              <a:t>КУЗОВ</a:t>
            </a:r>
            <a:r>
              <a:rPr lang="ru-RU" sz="2700" b="1" dirty="0" smtClean="0">
                <a:solidFill>
                  <a:schemeClr val="accent2">
                    <a:lumMod val="50000"/>
                  </a:schemeClr>
                </a:solidFill>
              </a:rPr>
              <a:t/>
            </a:r>
            <a:br>
              <a:rPr lang="ru-RU" sz="2700" b="1" dirty="0" smtClean="0">
                <a:solidFill>
                  <a:schemeClr val="accent2">
                    <a:lumMod val="50000"/>
                  </a:schemeClr>
                </a:solidFill>
              </a:rPr>
            </a:br>
            <a:r>
              <a:rPr lang="ru-RU" sz="3100" b="1" dirty="0" smtClean="0">
                <a:solidFill>
                  <a:schemeClr val="accent2">
                    <a:lumMod val="50000"/>
                  </a:schemeClr>
                </a:solidFill>
                <a:latin typeface="+mn-lt"/>
              </a:rPr>
              <a:t>Размеры кузовов самосвалов МАЗ-205 и ЗИЛ-130 соответственно </a:t>
            </a:r>
            <a:br>
              <a:rPr lang="ru-RU" sz="3100" b="1" dirty="0" smtClean="0">
                <a:solidFill>
                  <a:schemeClr val="accent2">
                    <a:lumMod val="50000"/>
                  </a:schemeClr>
                </a:solidFill>
                <a:latin typeface="+mn-lt"/>
              </a:rPr>
            </a:br>
            <a:r>
              <a:rPr lang="ru-RU" sz="3100" b="1" dirty="0" smtClean="0">
                <a:solidFill>
                  <a:schemeClr val="accent2">
                    <a:lumMod val="50000"/>
                  </a:schemeClr>
                </a:solidFill>
                <a:latin typeface="+mn-lt"/>
              </a:rPr>
              <a:t>равны (м): 6,07×2,64×2,44 и 6,72×2,39×2,18.</a:t>
            </a:r>
            <a:br>
              <a:rPr lang="ru-RU" sz="3100" b="1" dirty="0" smtClean="0">
                <a:solidFill>
                  <a:schemeClr val="accent2">
                    <a:lumMod val="50000"/>
                  </a:schemeClr>
                </a:solidFill>
                <a:latin typeface="+mn-lt"/>
              </a:rPr>
            </a:br>
            <a:r>
              <a:rPr lang="ru-RU" sz="3100" b="1" dirty="0" smtClean="0">
                <a:solidFill>
                  <a:schemeClr val="accent2">
                    <a:lumMod val="50000"/>
                  </a:schemeClr>
                </a:solidFill>
                <a:latin typeface="+mn-lt"/>
              </a:rPr>
              <a:t>Какой из них более вместителен?</a:t>
            </a:r>
            <a:br>
              <a:rPr lang="ru-RU" sz="3100" b="1" dirty="0" smtClean="0">
                <a:solidFill>
                  <a:schemeClr val="accent2">
                    <a:lumMod val="50000"/>
                  </a:schemeClr>
                </a:solidFill>
                <a:latin typeface="+mn-lt"/>
              </a:rPr>
            </a:br>
            <a:r>
              <a:rPr lang="ru-RU" sz="3600" b="1" dirty="0" smtClean="0">
                <a:solidFill>
                  <a:schemeClr val="accent2">
                    <a:lumMod val="50000"/>
                  </a:schemeClr>
                </a:solidFill>
                <a:latin typeface="+mn-lt"/>
              </a:rPr>
              <a:t>Решение.</a:t>
            </a:r>
            <a:r>
              <a:rPr lang="ru-RU" sz="2800" b="1" dirty="0" smtClean="0">
                <a:solidFill>
                  <a:schemeClr val="accent2">
                    <a:lumMod val="50000"/>
                  </a:schemeClr>
                </a:solidFill>
                <a:latin typeface="+mn-lt"/>
              </a:rPr>
              <a:t/>
            </a:r>
            <a:br>
              <a:rPr lang="ru-RU" sz="2800" b="1" dirty="0" smtClean="0">
                <a:solidFill>
                  <a:schemeClr val="accent2">
                    <a:lumMod val="50000"/>
                  </a:schemeClr>
                </a:solidFill>
                <a:latin typeface="+mn-lt"/>
              </a:rPr>
            </a:br>
            <a:r>
              <a:rPr lang="ru-RU" sz="2800" b="1" i="1" dirty="0" smtClean="0">
                <a:solidFill>
                  <a:schemeClr val="accent6">
                    <a:lumMod val="75000"/>
                  </a:schemeClr>
                </a:solidFill>
                <a:latin typeface="+mn-lt"/>
              </a:rPr>
              <a:t>Составляем математическую модель</a:t>
            </a:r>
            <a:r>
              <a:rPr lang="ru-RU" sz="2800" b="1" dirty="0" smtClean="0">
                <a:solidFill>
                  <a:schemeClr val="accent6">
                    <a:lumMod val="75000"/>
                  </a:schemeClr>
                </a:solidFill>
                <a:latin typeface="+mn-lt"/>
              </a:rPr>
              <a:t>: </a:t>
            </a:r>
            <a:r>
              <a:rPr lang="ru-RU" sz="2800" b="1" dirty="0" smtClean="0">
                <a:solidFill>
                  <a:schemeClr val="accent2">
                    <a:lumMod val="50000"/>
                  </a:schemeClr>
                </a:solidFill>
                <a:latin typeface="+mn-lt"/>
              </a:rPr>
              <a:t>кузов самосвала представляет собой геометрическую фигуру – прямоугольный параллелепипед. Задача сводится к нахождению объёмов 2х параллелепипедов.</a:t>
            </a:r>
            <a:br>
              <a:rPr lang="ru-RU" sz="2800" b="1" dirty="0" smtClean="0">
                <a:solidFill>
                  <a:schemeClr val="accent2">
                    <a:lumMod val="50000"/>
                  </a:schemeClr>
                </a:solidFill>
                <a:latin typeface="+mn-lt"/>
              </a:rPr>
            </a:br>
            <a:r>
              <a:rPr lang="ru-RU" sz="2800" b="1" i="1" dirty="0" smtClean="0">
                <a:solidFill>
                  <a:schemeClr val="accent6">
                    <a:lumMod val="75000"/>
                  </a:schemeClr>
                </a:solidFill>
                <a:latin typeface="+mn-lt"/>
              </a:rPr>
              <a:t>Решаем математическую задачу</a:t>
            </a:r>
            <a:r>
              <a:rPr lang="ru-RU" sz="2800" b="1" dirty="0" smtClean="0">
                <a:solidFill>
                  <a:schemeClr val="accent6">
                    <a:lumMod val="75000"/>
                  </a:schemeClr>
                </a:solidFill>
                <a:latin typeface="+mn-lt"/>
              </a:rPr>
              <a:t>: </a:t>
            </a:r>
            <a:r>
              <a:rPr lang="ru-RU" sz="2800" b="1" dirty="0" smtClean="0">
                <a:solidFill>
                  <a:schemeClr val="accent2">
                    <a:lumMod val="50000"/>
                  </a:schemeClr>
                </a:solidFill>
                <a:latin typeface="+mn-lt"/>
              </a:rPr>
              <a:t>объём прямоугольного параллелепипеда вычисляется по формуле:</a:t>
            </a:r>
            <a:br>
              <a:rPr lang="ru-RU" sz="2800" b="1" dirty="0" smtClean="0">
                <a:solidFill>
                  <a:schemeClr val="accent2">
                    <a:lumMod val="50000"/>
                  </a:schemeClr>
                </a:solidFill>
                <a:latin typeface="+mn-lt"/>
              </a:rPr>
            </a:br>
            <a:r>
              <a:rPr lang="en-US" sz="2800" b="1" i="1" dirty="0" smtClean="0">
                <a:solidFill>
                  <a:schemeClr val="accent2">
                    <a:lumMod val="50000"/>
                  </a:schemeClr>
                </a:solidFill>
                <a:latin typeface="+mn-lt"/>
              </a:rPr>
              <a:t>V</a:t>
            </a:r>
            <a:r>
              <a:rPr lang="ru-RU" sz="2800" b="1" i="1" dirty="0" smtClean="0">
                <a:solidFill>
                  <a:schemeClr val="accent2">
                    <a:lumMod val="50000"/>
                  </a:schemeClr>
                </a:solidFill>
                <a:latin typeface="+mn-lt"/>
              </a:rPr>
              <a:t>=</a:t>
            </a:r>
            <a:r>
              <a:rPr lang="en-US" sz="2800" b="1" i="1" dirty="0" err="1" smtClean="0">
                <a:solidFill>
                  <a:schemeClr val="accent2">
                    <a:lumMod val="50000"/>
                  </a:schemeClr>
                </a:solidFill>
                <a:latin typeface="+mn-lt"/>
              </a:rPr>
              <a:t>abc</a:t>
            </a:r>
            <a:r>
              <a:rPr lang="ru-RU" sz="2800" b="1" dirty="0" smtClean="0">
                <a:solidFill>
                  <a:schemeClr val="accent2">
                    <a:lumMod val="50000"/>
                  </a:schemeClr>
                </a:solidFill>
                <a:latin typeface="+mn-lt"/>
              </a:rPr>
              <a:t>, где </a:t>
            </a:r>
            <a:r>
              <a:rPr lang="en-US" sz="2800" b="1" i="1" dirty="0" smtClean="0">
                <a:solidFill>
                  <a:schemeClr val="accent2">
                    <a:lumMod val="50000"/>
                  </a:schemeClr>
                </a:solidFill>
                <a:latin typeface="+mn-lt"/>
              </a:rPr>
              <a:t>a</a:t>
            </a:r>
            <a:r>
              <a:rPr lang="ru-RU" sz="2800" b="1" i="1" dirty="0" smtClean="0">
                <a:solidFill>
                  <a:schemeClr val="accent2">
                    <a:lumMod val="50000"/>
                  </a:schemeClr>
                </a:solidFill>
                <a:latin typeface="+mn-lt"/>
              </a:rPr>
              <a:t>, </a:t>
            </a:r>
            <a:r>
              <a:rPr lang="en-US" sz="2800" b="1" i="1" dirty="0" smtClean="0">
                <a:solidFill>
                  <a:schemeClr val="accent2">
                    <a:lumMod val="50000"/>
                  </a:schemeClr>
                </a:solidFill>
                <a:latin typeface="+mn-lt"/>
              </a:rPr>
              <a:t>b</a:t>
            </a:r>
            <a:r>
              <a:rPr lang="ru-RU" sz="2800" b="1" dirty="0" smtClean="0">
                <a:solidFill>
                  <a:schemeClr val="accent2">
                    <a:lumMod val="50000"/>
                  </a:schemeClr>
                </a:solidFill>
                <a:latin typeface="+mn-lt"/>
              </a:rPr>
              <a:t> и </a:t>
            </a:r>
            <a:r>
              <a:rPr lang="en-US" sz="2800" b="1" i="1" dirty="0" smtClean="0">
                <a:solidFill>
                  <a:schemeClr val="accent2">
                    <a:lumMod val="50000"/>
                  </a:schemeClr>
                </a:solidFill>
                <a:latin typeface="+mn-lt"/>
              </a:rPr>
              <a:t>c</a:t>
            </a:r>
            <a:r>
              <a:rPr lang="ru-RU" sz="2800" b="1" dirty="0" smtClean="0">
                <a:solidFill>
                  <a:schemeClr val="accent2">
                    <a:lumMod val="50000"/>
                  </a:schemeClr>
                </a:solidFill>
                <a:latin typeface="+mn-lt"/>
              </a:rPr>
              <a:t> – это размеры кузовов</a:t>
            </a:r>
            <a:br>
              <a:rPr lang="ru-RU" sz="2800" b="1" dirty="0" smtClean="0">
                <a:solidFill>
                  <a:schemeClr val="accent2">
                    <a:lumMod val="50000"/>
                  </a:schemeClr>
                </a:solidFill>
                <a:latin typeface="+mn-lt"/>
              </a:rPr>
            </a:br>
            <a:r>
              <a:rPr lang="ru-RU" sz="2800" b="1" dirty="0" smtClean="0">
                <a:solidFill>
                  <a:schemeClr val="accent2">
                    <a:lumMod val="50000"/>
                  </a:schemeClr>
                </a:solidFill>
                <a:latin typeface="+mn-lt"/>
              </a:rPr>
              <a:t>Подставляем данные в формулу:</a:t>
            </a:r>
            <a:br>
              <a:rPr lang="ru-RU" sz="2800" b="1" dirty="0" smtClean="0">
                <a:solidFill>
                  <a:schemeClr val="accent2">
                    <a:lumMod val="50000"/>
                  </a:schemeClr>
                </a:solidFill>
                <a:latin typeface="+mn-lt"/>
              </a:rPr>
            </a:br>
            <a:r>
              <a:rPr lang="en-US" sz="2800" b="1" dirty="0" smtClean="0">
                <a:solidFill>
                  <a:schemeClr val="accent2">
                    <a:lumMod val="50000"/>
                  </a:schemeClr>
                </a:solidFill>
                <a:latin typeface="+mn-lt"/>
              </a:rPr>
              <a:t>V</a:t>
            </a:r>
            <a:r>
              <a:rPr lang="ru-RU" sz="2800" b="1" baseline="-25000" dirty="0" smtClean="0">
                <a:solidFill>
                  <a:schemeClr val="accent2">
                    <a:lumMod val="50000"/>
                  </a:schemeClr>
                </a:solidFill>
                <a:latin typeface="+mn-lt"/>
              </a:rPr>
              <a:t>М</a:t>
            </a:r>
            <a:r>
              <a:rPr lang="ru-RU" sz="2800" b="1" dirty="0" smtClean="0">
                <a:solidFill>
                  <a:schemeClr val="accent2">
                    <a:lumMod val="50000"/>
                  </a:schemeClr>
                </a:solidFill>
                <a:latin typeface="+mn-lt"/>
              </a:rPr>
              <a:t>=6,07·2,64·2,44=39,1(м</a:t>
            </a:r>
            <a:r>
              <a:rPr lang="ru-RU" sz="2800" b="1" baseline="30000" dirty="0" smtClean="0">
                <a:solidFill>
                  <a:schemeClr val="accent2">
                    <a:lumMod val="50000"/>
                  </a:schemeClr>
                </a:solidFill>
                <a:latin typeface="+mn-lt"/>
              </a:rPr>
              <a:t>3</a:t>
            </a:r>
            <a:r>
              <a:rPr lang="ru-RU" sz="2800" b="1" dirty="0" smtClean="0">
                <a:solidFill>
                  <a:schemeClr val="accent2">
                    <a:lumMod val="50000"/>
                  </a:schemeClr>
                </a:solidFill>
                <a:latin typeface="+mn-lt"/>
              </a:rPr>
              <a:t>)</a:t>
            </a:r>
            <a:br>
              <a:rPr lang="ru-RU" sz="2800" b="1" dirty="0" smtClean="0">
                <a:solidFill>
                  <a:schemeClr val="accent2">
                    <a:lumMod val="50000"/>
                  </a:schemeClr>
                </a:solidFill>
                <a:latin typeface="+mn-lt"/>
              </a:rPr>
            </a:br>
            <a:r>
              <a:rPr lang="en-US" sz="2800" b="1" dirty="0" smtClean="0">
                <a:solidFill>
                  <a:schemeClr val="accent2">
                    <a:lumMod val="50000"/>
                  </a:schemeClr>
                </a:solidFill>
                <a:latin typeface="+mn-lt"/>
              </a:rPr>
              <a:t>V</a:t>
            </a:r>
            <a:r>
              <a:rPr lang="ru-RU" sz="2800" b="1" baseline="-25000" dirty="0" smtClean="0">
                <a:solidFill>
                  <a:schemeClr val="accent2">
                    <a:lumMod val="50000"/>
                  </a:schemeClr>
                </a:solidFill>
                <a:latin typeface="+mn-lt"/>
              </a:rPr>
              <a:t>З</a:t>
            </a:r>
            <a:r>
              <a:rPr lang="ru-RU" sz="2800" b="1" dirty="0" smtClean="0">
                <a:solidFill>
                  <a:schemeClr val="accent2">
                    <a:lumMod val="50000"/>
                  </a:schemeClr>
                </a:solidFill>
                <a:latin typeface="+mn-lt"/>
              </a:rPr>
              <a:t>=6,72·2,39·2,18=35,0(м</a:t>
            </a:r>
            <a:r>
              <a:rPr lang="ru-RU" sz="2800" b="1" baseline="30000" dirty="0" smtClean="0">
                <a:solidFill>
                  <a:schemeClr val="accent2">
                    <a:lumMod val="50000"/>
                  </a:schemeClr>
                </a:solidFill>
                <a:latin typeface="+mn-lt"/>
              </a:rPr>
              <a:t>3</a:t>
            </a:r>
            <a:r>
              <a:rPr lang="ru-RU" sz="2800" b="1" dirty="0" smtClean="0">
                <a:solidFill>
                  <a:schemeClr val="accent2">
                    <a:lumMod val="50000"/>
                  </a:schemeClr>
                </a:solidFill>
                <a:latin typeface="+mn-lt"/>
              </a:rPr>
              <a:t>)</a:t>
            </a:r>
            <a:br>
              <a:rPr lang="ru-RU" sz="2800" b="1" dirty="0" smtClean="0">
                <a:solidFill>
                  <a:schemeClr val="accent2">
                    <a:lumMod val="50000"/>
                  </a:schemeClr>
                </a:solidFill>
                <a:latin typeface="+mn-lt"/>
              </a:rPr>
            </a:br>
            <a:r>
              <a:rPr lang="ru-RU" sz="2800" b="1" i="1" dirty="0" smtClean="0">
                <a:solidFill>
                  <a:schemeClr val="accent6">
                    <a:lumMod val="75000"/>
                  </a:schemeClr>
                </a:solidFill>
                <a:latin typeface="+mn-lt"/>
              </a:rPr>
              <a:t>Переводим математическое решение на язык исходной задачи:</a:t>
            </a:r>
            <a:r>
              <a:rPr lang="ru-RU" sz="2800" b="1" dirty="0" smtClean="0">
                <a:solidFill>
                  <a:schemeClr val="accent6">
                    <a:lumMod val="75000"/>
                  </a:schemeClr>
                </a:solidFill>
                <a:latin typeface="+mn-lt"/>
              </a:rPr>
              <a:t/>
            </a:r>
            <a:br>
              <a:rPr lang="ru-RU" sz="2800" b="1" dirty="0" smtClean="0">
                <a:solidFill>
                  <a:schemeClr val="accent6">
                    <a:lumMod val="75000"/>
                  </a:schemeClr>
                </a:solidFill>
                <a:latin typeface="+mn-lt"/>
              </a:rPr>
            </a:br>
            <a:r>
              <a:rPr lang="ru-RU" sz="2800" b="1" dirty="0" smtClean="0">
                <a:solidFill>
                  <a:schemeClr val="accent2">
                    <a:lumMod val="50000"/>
                  </a:schemeClr>
                </a:solidFill>
                <a:latin typeface="+mn-lt"/>
              </a:rPr>
              <a:t>Ответ: Более вместительным оказался кузов самосвала МАЗ-205.</a:t>
            </a:r>
            <a:br>
              <a:rPr lang="ru-RU" sz="2800" b="1" dirty="0" smtClean="0">
                <a:solidFill>
                  <a:schemeClr val="accent2">
                    <a:lumMod val="50000"/>
                  </a:schemeClr>
                </a:solidFill>
                <a:latin typeface="+mn-lt"/>
              </a:rPr>
            </a:br>
            <a:endParaRPr lang="ru-RU" sz="2800" b="1" dirty="0">
              <a:solidFill>
                <a:schemeClr val="accent2">
                  <a:lumMod val="50000"/>
                </a:schemeClr>
              </a:solidFill>
              <a:latin typeface="+mn-lt"/>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 name="Заголовок 5"/>
          <p:cNvSpPr>
            <a:spLocks noGrp="1"/>
          </p:cNvSpPr>
          <p:nvPr>
            <p:ph type="title"/>
          </p:nvPr>
        </p:nvSpPr>
        <p:spPr>
          <a:xfrm>
            <a:off x="425302" y="226902"/>
            <a:ext cx="9715795" cy="5759228"/>
          </a:xfrm>
        </p:spPr>
        <p:txBody>
          <a:bodyPr>
            <a:normAutofit/>
          </a:bodyPr>
          <a:lstStyle/>
          <a:p>
            <a:pPr lvl="0" algn="just"/>
            <a:r>
              <a:rPr lang="ru-RU" sz="3200" b="1" dirty="0" smtClean="0">
                <a:solidFill>
                  <a:schemeClr val="accent2">
                    <a:lumMod val="50000"/>
                  </a:schemeClr>
                </a:solidFill>
                <a:latin typeface="+mn-lt"/>
              </a:rPr>
              <a:t>1. Искусственный пруд для разведения карасей имеет форму прямоугольника, завершённого с двух сторон полукругом. Периметр пруда 80 метров. При каком радиусе полукруга, площадь пруда будет наибольшей?</a:t>
            </a:r>
            <a:br>
              <a:rPr lang="ru-RU" sz="3200" b="1" dirty="0" smtClean="0">
                <a:solidFill>
                  <a:schemeClr val="accent2">
                    <a:lumMod val="50000"/>
                  </a:schemeClr>
                </a:solidFill>
                <a:latin typeface="+mn-lt"/>
              </a:rPr>
            </a:br>
            <a:r>
              <a:rPr lang="ru-RU" sz="3200" b="1" dirty="0" smtClean="0">
                <a:solidFill>
                  <a:schemeClr val="accent2">
                    <a:lumMod val="50000"/>
                  </a:schemeClr>
                </a:solidFill>
                <a:latin typeface="+mn-lt"/>
              </a:rPr>
              <a:t/>
            </a:r>
            <a:br>
              <a:rPr lang="ru-RU" sz="3200" b="1" dirty="0" smtClean="0">
                <a:solidFill>
                  <a:schemeClr val="accent2">
                    <a:lumMod val="50000"/>
                  </a:schemeClr>
                </a:solidFill>
                <a:latin typeface="+mn-lt"/>
              </a:rPr>
            </a:br>
            <a:r>
              <a:rPr lang="ru-RU" sz="3200" b="1" dirty="0" smtClean="0">
                <a:solidFill>
                  <a:schemeClr val="accent2">
                    <a:lumMod val="50000"/>
                  </a:schemeClr>
                </a:solidFill>
                <a:latin typeface="+mn-lt"/>
              </a:rPr>
              <a:t>2. Участок, площадью 2400м</a:t>
            </a:r>
            <a:r>
              <a:rPr lang="ru-RU" sz="3200" b="1" baseline="30000" dirty="0" smtClean="0">
                <a:solidFill>
                  <a:schemeClr val="accent2">
                    <a:lumMod val="50000"/>
                  </a:schemeClr>
                </a:solidFill>
                <a:latin typeface="+mn-lt"/>
              </a:rPr>
              <a:t>2</a:t>
            </a:r>
            <a:r>
              <a:rPr lang="ru-RU" sz="3200" b="1" dirty="0" smtClean="0">
                <a:solidFill>
                  <a:schemeClr val="accent2">
                    <a:lumMod val="50000"/>
                  </a:schemeClr>
                </a:solidFill>
                <a:latin typeface="+mn-lt"/>
              </a:rPr>
              <a:t>, надо разбить на два участка прямоугольной формы так, чтобы длина изгороди была наименьшей. Найти размеры участков.</a:t>
            </a:r>
            <a:endParaRPr lang="ru-RU" sz="3200" b="1" dirty="0">
              <a:solidFill>
                <a:schemeClr val="accent2">
                  <a:lumMod val="50000"/>
                </a:schemeClr>
              </a:solidFill>
              <a:latin typeface="+mn-lt"/>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074" name="Picture 2"/>
          <p:cNvPicPr>
            <a:picLocks noChangeAspect="1" noChangeArrowheads="1"/>
          </p:cNvPicPr>
          <p:nvPr/>
        </p:nvPicPr>
        <p:blipFill>
          <a:blip r:embed="rId4" cstate="print"/>
          <a:srcRect l="25133" t="22411" r="22846" b="8936"/>
          <a:stretch>
            <a:fillRect/>
          </a:stretch>
        </p:blipFill>
        <p:spPr bwMode="auto">
          <a:xfrm>
            <a:off x="870513" y="0"/>
            <a:ext cx="8842442" cy="6564021"/>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4098" name="Picture 2"/>
          <p:cNvPicPr>
            <a:picLocks noChangeAspect="1" noChangeArrowheads="1"/>
          </p:cNvPicPr>
          <p:nvPr/>
        </p:nvPicPr>
        <p:blipFill>
          <a:blip r:embed="rId4" cstate="print"/>
          <a:srcRect l="26011" t="17730" r="22526" b="37083"/>
          <a:stretch>
            <a:fillRect/>
          </a:stretch>
        </p:blipFill>
        <p:spPr bwMode="auto">
          <a:xfrm>
            <a:off x="768485" y="321254"/>
            <a:ext cx="8960977" cy="4425844"/>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l="26011" t="77351" r="22526" b="5883"/>
          <a:stretch>
            <a:fillRect/>
          </a:stretch>
        </p:blipFill>
        <p:spPr bwMode="auto">
          <a:xfrm>
            <a:off x="778213" y="4756825"/>
            <a:ext cx="8918007" cy="1634247"/>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5122" name="Picture 2"/>
          <p:cNvPicPr>
            <a:picLocks noChangeAspect="1" noChangeArrowheads="1"/>
          </p:cNvPicPr>
          <p:nvPr/>
        </p:nvPicPr>
        <p:blipFill>
          <a:blip r:embed="rId4" cstate="print"/>
          <a:srcRect l="24574" t="19007" r="21888" b="12624"/>
          <a:stretch>
            <a:fillRect/>
          </a:stretch>
        </p:blipFill>
        <p:spPr bwMode="auto">
          <a:xfrm>
            <a:off x="680935" y="369650"/>
            <a:ext cx="8715983" cy="6260959"/>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6146" name="Picture 2"/>
          <p:cNvPicPr>
            <a:picLocks noChangeAspect="1" noChangeArrowheads="1"/>
          </p:cNvPicPr>
          <p:nvPr/>
        </p:nvPicPr>
        <p:blipFill>
          <a:blip r:embed="rId4" cstate="print"/>
          <a:srcRect l="28005" t="20000" r="22926" b="34610"/>
          <a:stretch>
            <a:fillRect/>
          </a:stretch>
        </p:blipFill>
        <p:spPr bwMode="auto">
          <a:xfrm>
            <a:off x="311285" y="544750"/>
            <a:ext cx="9776298" cy="5183024"/>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3554" name="Picture 2"/>
          <p:cNvPicPr>
            <a:picLocks noChangeAspect="1" noChangeArrowheads="1"/>
          </p:cNvPicPr>
          <p:nvPr/>
        </p:nvPicPr>
        <p:blipFill>
          <a:blip r:embed="rId4" cstate="print"/>
          <a:srcRect l="24583" t="19815" r="21771" b="6852"/>
          <a:stretch>
            <a:fillRect/>
          </a:stretch>
        </p:blipFill>
        <p:spPr bwMode="auto">
          <a:xfrm>
            <a:off x="1181100" y="177800"/>
            <a:ext cx="8483600" cy="6523312"/>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4578" name="Picture 2"/>
          <p:cNvPicPr>
            <a:picLocks noChangeAspect="1" noChangeArrowheads="1"/>
          </p:cNvPicPr>
          <p:nvPr/>
        </p:nvPicPr>
        <p:blipFill>
          <a:blip r:embed="rId4" cstate="print"/>
          <a:srcRect l="31667" t="34074" r="29792" b="29630"/>
          <a:stretch>
            <a:fillRect/>
          </a:stretch>
        </p:blipFill>
        <p:spPr bwMode="auto">
          <a:xfrm>
            <a:off x="330200" y="495300"/>
            <a:ext cx="9829800" cy="5207137"/>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1266" name="Picture 2"/>
          <p:cNvPicPr>
            <a:picLocks noChangeAspect="1" noChangeArrowheads="1"/>
          </p:cNvPicPr>
          <p:nvPr/>
        </p:nvPicPr>
        <p:blipFill>
          <a:blip r:embed="rId4" cstate="print"/>
          <a:srcRect l="24734" t="19007" r="21729" b="33050"/>
          <a:stretch>
            <a:fillRect/>
          </a:stretch>
        </p:blipFill>
        <p:spPr bwMode="auto">
          <a:xfrm>
            <a:off x="0" y="457199"/>
            <a:ext cx="10292988" cy="5184843"/>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2290" name="Picture 2"/>
          <p:cNvPicPr>
            <a:picLocks noChangeAspect="1" noChangeArrowheads="1"/>
          </p:cNvPicPr>
          <p:nvPr/>
        </p:nvPicPr>
        <p:blipFill>
          <a:blip r:embed="rId4" cstate="print"/>
          <a:srcRect l="25771" t="18723" r="21250" b="11773"/>
          <a:stretch>
            <a:fillRect/>
          </a:stretch>
        </p:blipFill>
        <p:spPr bwMode="auto">
          <a:xfrm>
            <a:off x="567176" y="275674"/>
            <a:ext cx="9211824" cy="6582326"/>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3314" name="Picture 2"/>
          <p:cNvPicPr>
            <a:picLocks noChangeAspect="1" noChangeArrowheads="1"/>
          </p:cNvPicPr>
          <p:nvPr/>
        </p:nvPicPr>
        <p:blipFill>
          <a:blip r:embed="rId4" cstate="print"/>
          <a:srcRect l="25532" t="20709" r="22503" b="61450"/>
          <a:stretch>
            <a:fillRect/>
          </a:stretch>
        </p:blipFill>
        <p:spPr bwMode="auto">
          <a:xfrm>
            <a:off x="700390" y="165370"/>
            <a:ext cx="8469009" cy="1527341"/>
          </a:xfrm>
          <a:prstGeom prst="rect">
            <a:avLst/>
          </a:prstGeom>
          <a:noFill/>
          <a:ln w="9525">
            <a:noFill/>
            <a:miter lim="800000"/>
            <a:headEnd/>
            <a:tailEnd/>
          </a:ln>
        </p:spPr>
      </p:pic>
      <p:pic>
        <p:nvPicPr>
          <p:cNvPr id="13315" name="Picture 3"/>
          <p:cNvPicPr>
            <a:picLocks noChangeAspect="1" noChangeArrowheads="1"/>
          </p:cNvPicPr>
          <p:nvPr/>
        </p:nvPicPr>
        <p:blipFill>
          <a:blip r:embed="rId5" cstate="print"/>
          <a:srcRect l="24973" t="21418" r="21489" b="18014"/>
          <a:stretch>
            <a:fillRect/>
          </a:stretch>
        </p:blipFill>
        <p:spPr bwMode="auto">
          <a:xfrm>
            <a:off x="635000" y="1346200"/>
            <a:ext cx="9361788" cy="55118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4338" name="Picture 2"/>
          <p:cNvPicPr>
            <a:picLocks noChangeAspect="1" noChangeArrowheads="1"/>
          </p:cNvPicPr>
          <p:nvPr/>
        </p:nvPicPr>
        <p:blipFill>
          <a:blip r:embed="rId4" cstate="print"/>
          <a:srcRect l="25213" t="19007" r="22527" b="20993"/>
          <a:stretch>
            <a:fillRect/>
          </a:stretch>
        </p:blipFill>
        <p:spPr bwMode="auto">
          <a:xfrm>
            <a:off x="437744" y="321011"/>
            <a:ext cx="9523379" cy="6150213"/>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8674" name="Picture 2"/>
          <p:cNvPicPr>
            <a:picLocks noChangeAspect="1" noChangeArrowheads="1"/>
          </p:cNvPicPr>
          <p:nvPr/>
        </p:nvPicPr>
        <p:blipFill>
          <a:blip r:embed="rId4" cstate="print"/>
          <a:srcRect l="35625" t="19444" r="35313" b="61397"/>
          <a:stretch>
            <a:fillRect/>
          </a:stretch>
        </p:blipFill>
        <p:spPr bwMode="auto">
          <a:xfrm>
            <a:off x="-1" y="279399"/>
            <a:ext cx="10137711" cy="3759201"/>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9699" name="Picture 3"/>
          <p:cNvPicPr>
            <a:picLocks noChangeAspect="1" noChangeArrowheads="1"/>
          </p:cNvPicPr>
          <p:nvPr/>
        </p:nvPicPr>
        <p:blipFill>
          <a:blip r:embed="rId4" cstate="print"/>
          <a:srcRect l="29271" t="21296" r="26771" b="12222"/>
          <a:stretch>
            <a:fillRect/>
          </a:stretch>
        </p:blipFill>
        <p:spPr bwMode="auto">
          <a:xfrm>
            <a:off x="444500" y="0"/>
            <a:ext cx="9182100" cy="6795734"/>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0722" name="Picture 2"/>
          <p:cNvPicPr>
            <a:picLocks noChangeAspect="1" noChangeArrowheads="1"/>
          </p:cNvPicPr>
          <p:nvPr/>
        </p:nvPicPr>
        <p:blipFill>
          <a:blip r:embed="rId4" cstate="print"/>
          <a:srcRect l="28854" t="28889" r="26672" b="28889"/>
          <a:stretch>
            <a:fillRect/>
          </a:stretch>
        </p:blipFill>
        <p:spPr bwMode="auto">
          <a:xfrm>
            <a:off x="0" y="279400"/>
            <a:ext cx="10226249" cy="54610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1746" name="Picture 2"/>
          <p:cNvPicPr>
            <a:picLocks noChangeAspect="1" noChangeArrowheads="1"/>
          </p:cNvPicPr>
          <p:nvPr/>
        </p:nvPicPr>
        <p:blipFill>
          <a:blip r:embed="rId4" cstate="print"/>
          <a:srcRect l="29167" t="21852" r="26354" b="51111"/>
          <a:stretch>
            <a:fillRect/>
          </a:stretch>
        </p:blipFill>
        <p:spPr bwMode="auto">
          <a:xfrm>
            <a:off x="292100" y="469900"/>
            <a:ext cx="9931400" cy="37592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2771" name="Picture 3"/>
          <p:cNvPicPr>
            <a:picLocks noChangeAspect="1" noChangeArrowheads="1"/>
          </p:cNvPicPr>
          <p:nvPr/>
        </p:nvPicPr>
        <p:blipFill>
          <a:blip r:embed="rId4" cstate="print"/>
          <a:srcRect l="33125" t="27222" r="30104" b="8148"/>
          <a:stretch>
            <a:fillRect/>
          </a:stretch>
        </p:blipFill>
        <p:spPr bwMode="auto">
          <a:xfrm>
            <a:off x="1117600" y="65155"/>
            <a:ext cx="8166100" cy="6792845"/>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9458" name="Picture 2"/>
          <p:cNvPicPr>
            <a:picLocks noChangeAspect="1" noChangeArrowheads="1"/>
          </p:cNvPicPr>
          <p:nvPr/>
        </p:nvPicPr>
        <p:blipFill>
          <a:blip r:embed="rId4" cstate="print"/>
          <a:srcRect l="26771" t="18148" r="24271" b="12222"/>
          <a:stretch>
            <a:fillRect/>
          </a:stretch>
        </p:blipFill>
        <p:spPr bwMode="auto">
          <a:xfrm>
            <a:off x="749301" y="0"/>
            <a:ext cx="9144000" cy="68580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0482" name="Picture 2"/>
          <p:cNvPicPr>
            <a:picLocks noChangeAspect="1" noChangeArrowheads="1"/>
          </p:cNvPicPr>
          <p:nvPr/>
        </p:nvPicPr>
        <p:blipFill>
          <a:blip r:embed="rId4" cstate="print"/>
          <a:srcRect l="26458" t="25556" r="24479" b="11481"/>
          <a:stretch>
            <a:fillRect/>
          </a:stretch>
        </p:blipFill>
        <p:spPr bwMode="auto">
          <a:xfrm>
            <a:off x="634999" y="0"/>
            <a:ext cx="9500345" cy="6857999"/>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5842" name="Picture 2"/>
          <p:cNvPicPr>
            <a:picLocks noChangeAspect="1" noChangeArrowheads="1"/>
          </p:cNvPicPr>
          <p:nvPr/>
        </p:nvPicPr>
        <p:blipFill>
          <a:blip r:embed="rId4" cstate="print"/>
          <a:srcRect l="32708" t="18889" r="30208" b="42593"/>
          <a:stretch>
            <a:fillRect/>
          </a:stretch>
        </p:blipFill>
        <p:spPr bwMode="auto">
          <a:xfrm>
            <a:off x="165100" y="241299"/>
            <a:ext cx="10045700" cy="5869397"/>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6866" name="Picture 2"/>
          <p:cNvPicPr>
            <a:picLocks noChangeAspect="1" noChangeArrowheads="1"/>
          </p:cNvPicPr>
          <p:nvPr/>
        </p:nvPicPr>
        <p:blipFill>
          <a:blip r:embed="rId4" cstate="print"/>
          <a:srcRect l="32708" t="33889" r="30417" b="20741"/>
          <a:stretch>
            <a:fillRect/>
          </a:stretch>
        </p:blipFill>
        <p:spPr bwMode="auto">
          <a:xfrm>
            <a:off x="203200" y="0"/>
            <a:ext cx="9550400" cy="660974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1506" name="Picture 2"/>
          <p:cNvPicPr>
            <a:picLocks noChangeAspect="1" noChangeArrowheads="1"/>
          </p:cNvPicPr>
          <p:nvPr/>
        </p:nvPicPr>
        <p:blipFill>
          <a:blip r:embed="rId4" cstate="print"/>
          <a:srcRect l="27187" t="18889" r="26354" b="12407"/>
          <a:stretch>
            <a:fillRect/>
          </a:stretch>
        </p:blipFill>
        <p:spPr bwMode="auto">
          <a:xfrm>
            <a:off x="952500" y="117945"/>
            <a:ext cx="8674100" cy="6740055"/>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22530" name="Picture 2"/>
          <p:cNvPicPr>
            <a:picLocks noChangeAspect="1" noChangeArrowheads="1"/>
          </p:cNvPicPr>
          <p:nvPr/>
        </p:nvPicPr>
        <p:blipFill>
          <a:blip r:embed="rId4" cstate="print"/>
          <a:srcRect l="27187" t="17963" r="24688" b="6111"/>
          <a:stretch>
            <a:fillRect/>
          </a:stretch>
        </p:blipFill>
        <p:spPr bwMode="auto">
          <a:xfrm>
            <a:off x="1104900" y="95662"/>
            <a:ext cx="8470900" cy="6762338"/>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2"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7890" name="Picture 2"/>
          <p:cNvPicPr>
            <a:picLocks noChangeAspect="1" noChangeArrowheads="1"/>
          </p:cNvPicPr>
          <p:nvPr/>
        </p:nvPicPr>
        <p:blipFill>
          <a:blip r:embed="rId4" cstate="print"/>
          <a:srcRect l="33125" t="20926" r="30833" b="43889"/>
          <a:stretch>
            <a:fillRect/>
          </a:stretch>
        </p:blipFill>
        <p:spPr bwMode="auto">
          <a:xfrm>
            <a:off x="241300" y="342899"/>
            <a:ext cx="10083800" cy="5918201"/>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3"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38914" name="Picture 2"/>
          <p:cNvPicPr>
            <a:picLocks noChangeAspect="1" noChangeArrowheads="1"/>
          </p:cNvPicPr>
          <p:nvPr/>
        </p:nvPicPr>
        <p:blipFill>
          <a:blip r:embed="rId5" cstate="print"/>
          <a:srcRect l="32292" t="34074" r="30208" b="19259"/>
          <a:stretch>
            <a:fillRect/>
          </a:stretch>
        </p:blipFill>
        <p:spPr bwMode="auto">
          <a:xfrm>
            <a:off x="457199" y="0"/>
            <a:ext cx="9797143" cy="6858000"/>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3"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sp>
        <p:nvSpPr>
          <p:cNvPr id="63489" name="Rectangle 1"/>
          <p:cNvSpPr>
            <a:spLocks noChangeArrowheads="1"/>
          </p:cNvSpPr>
          <p:nvPr/>
        </p:nvSpPr>
        <p:spPr bwMode="auto">
          <a:xfrm>
            <a:off x="255181" y="56040"/>
            <a:ext cx="9867014"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ru-RU" sz="3200" b="1" dirty="0" smtClean="0">
                <a:solidFill>
                  <a:schemeClr val="accent6">
                    <a:lumMod val="75000"/>
                  </a:schemeClr>
                </a:solidFill>
              </a:rPr>
              <a:t>Школьники поймут:</a:t>
            </a:r>
          </a:p>
          <a:p>
            <a:pPr marL="514350" lvl="0" indent="-514350" algn="just" fontAlgn="base">
              <a:spcBef>
                <a:spcPct val="0"/>
              </a:spcBef>
              <a:spcAft>
                <a:spcPct val="0"/>
              </a:spcAft>
              <a:buFont typeface="Arial" pitchFamily="34" charset="0"/>
              <a:buChar char="•"/>
            </a:pPr>
            <a:r>
              <a:rPr kumimoji="0" lang="ru-RU" sz="3200" b="1" i="1" u="none" strike="noStrike" cap="none" normalizeH="0" baseline="0" dirty="0" smtClean="0">
                <a:ln>
                  <a:noFill/>
                </a:ln>
                <a:solidFill>
                  <a:schemeClr val="accent2">
                    <a:lumMod val="50000"/>
                  </a:schemeClr>
                </a:solidFill>
                <a:effectLst/>
                <a:cs typeface="Times New Roman" pitchFamily="18" charset="0"/>
              </a:rPr>
              <a:t>универсальность математических методов и их роль в изучении окружающего мира;</a:t>
            </a:r>
          </a:p>
          <a:p>
            <a:pPr marL="514350" lvl="0" indent="-514350" algn="just" fontAlgn="base">
              <a:spcBef>
                <a:spcPct val="0"/>
              </a:spcBef>
              <a:spcAft>
                <a:spcPct val="0"/>
              </a:spcAft>
              <a:buFont typeface="Arial" pitchFamily="34" charset="0"/>
              <a:buChar char="•"/>
            </a:pPr>
            <a:r>
              <a:rPr kumimoji="0" lang="ru-RU" sz="3200" b="1" i="1" u="none" strike="noStrike" cap="none" normalizeH="0" baseline="0" dirty="0" smtClean="0">
                <a:ln>
                  <a:noFill/>
                </a:ln>
                <a:solidFill>
                  <a:schemeClr val="accent2">
                    <a:lumMod val="50000"/>
                  </a:schemeClr>
                </a:solidFill>
                <a:effectLst/>
                <a:cs typeface="Times New Roman" pitchFamily="18" charset="0"/>
              </a:rPr>
              <a:t>методы построения математических моделей для описания процессов в различных контекстах;</a:t>
            </a:r>
            <a:endParaRPr lang="ru-RU" sz="3200" b="1" i="1" dirty="0" smtClean="0">
              <a:solidFill>
                <a:schemeClr val="accent2">
                  <a:lumMod val="50000"/>
                </a:schemeClr>
              </a:solidFill>
              <a:cs typeface="Arial" pitchFamily="34" charset="0"/>
            </a:endParaRPr>
          </a:p>
          <a:p>
            <a:pPr marL="514350" lvl="0" indent="-514350" algn="just" fontAlgn="base">
              <a:spcBef>
                <a:spcPct val="0"/>
              </a:spcBef>
              <a:spcAft>
                <a:spcPct val="0"/>
              </a:spcAft>
              <a:buFont typeface="Arial" pitchFamily="34" charset="0"/>
              <a:buChar char="•"/>
            </a:pPr>
            <a:r>
              <a:rPr kumimoji="0" lang="ru-RU" sz="3200" b="1" i="1" u="none" strike="noStrike" cap="none" normalizeH="0" baseline="0" dirty="0" smtClean="0">
                <a:ln>
                  <a:noFill/>
                </a:ln>
                <a:solidFill>
                  <a:schemeClr val="accent2">
                    <a:lumMod val="50000"/>
                  </a:schemeClr>
                </a:solidFill>
                <a:effectLst/>
                <a:cs typeface="Times New Roman" pitchFamily="18" charset="0"/>
              </a:rPr>
              <a:t>полезность приобретенных знаний и навыков для применения их в альтернативных ситуациях;</a:t>
            </a:r>
            <a:endParaRPr lang="ru-RU" sz="3200" b="1" i="1" dirty="0" smtClean="0">
              <a:solidFill>
                <a:schemeClr val="accent2">
                  <a:lumMod val="50000"/>
                </a:schemeClr>
              </a:solidFill>
              <a:cs typeface="Arial" pitchFamily="34" charset="0"/>
            </a:endParaRPr>
          </a:p>
          <a:p>
            <a:pPr marL="514350" lvl="0" indent="-514350" algn="just" fontAlgn="base">
              <a:spcBef>
                <a:spcPct val="0"/>
              </a:spcBef>
              <a:spcAft>
                <a:spcPct val="0"/>
              </a:spcAft>
              <a:buFont typeface="Arial" pitchFamily="34" charset="0"/>
              <a:buChar char="•"/>
            </a:pPr>
            <a:r>
              <a:rPr kumimoji="0" lang="ru-RU" sz="3200" b="1" i="1" u="none" strike="noStrike" cap="none" normalizeH="0" baseline="0" dirty="0" smtClean="0">
                <a:ln>
                  <a:noFill/>
                </a:ln>
                <a:solidFill>
                  <a:schemeClr val="accent2">
                    <a:lumMod val="50000"/>
                  </a:schemeClr>
                </a:solidFill>
                <a:effectLst/>
                <a:cs typeface="Times New Roman" pitchFamily="18" charset="0"/>
              </a:rPr>
              <a:t>важность овладения широким спектром коммуникативных навыков;</a:t>
            </a:r>
            <a:endParaRPr lang="ru-RU" sz="3200" b="1" i="1" dirty="0" smtClean="0">
              <a:solidFill>
                <a:schemeClr val="accent2">
                  <a:lumMod val="50000"/>
                </a:schemeClr>
              </a:solidFill>
              <a:cs typeface="Arial" pitchFamily="34" charset="0"/>
            </a:endParaRPr>
          </a:p>
          <a:p>
            <a:pPr marL="514350" lvl="0" indent="-514350" algn="just" fontAlgn="base">
              <a:spcBef>
                <a:spcPct val="0"/>
              </a:spcBef>
              <a:spcAft>
                <a:spcPct val="0"/>
              </a:spcAft>
              <a:buFont typeface="Arial" pitchFamily="34" charset="0"/>
              <a:buChar char="•"/>
            </a:pPr>
            <a:r>
              <a:rPr kumimoji="0" lang="ru-RU" sz="3200" b="1" i="1" u="none" strike="noStrike" cap="none" normalizeH="0" baseline="0" dirty="0" smtClean="0">
                <a:ln>
                  <a:noFill/>
                </a:ln>
                <a:solidFill>
                  <a:schemeClr val="accent2">
                    <a:lumMod val="50000"/>
                  </a:schemeClr>
                </a:solidFill>
                <a:effectLst/>
                <a:cs typeface="Times New Roman" pitchFamily="18" charset="0"/>
              </a:rPr>
              <a:t>полезность применения информационно-коммуникационных технологий.</a:t>
            </a:r>
            <a:endParaRPr kumimoji="0" lang="ru-RU" sz="3200" b="1" i="1" u="none" strike="noStrike" cap="none" normalizeH="0" baseline="0" dirty="0" smtClean="0">
              <a:ln>
                <a:noFill/>
              </a:ln>
              <a:solidFill>
                <a:schemeClr val="accent2">
                  <a:lumMod val="50000"/>
                </a:schemeClr>
              </a:solidFill>
              <a:effectLst/>
              <a:cs typeface="Arial" pitchFamily="34" charset="0"/>
            </a:endParaRPr>
          </a:p>
        </p:txBody>
      </p:sp>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Рисунок 20"/>
          <p:cNvPicPr>
            <a:picLocks noChangeAspect="1"/>
          </p:cNvPicPr>
          <p:nvPr/>
        </p:nvPicPr>
        <p:blipFill>
          <a:blip r:embed="rId3" cstate="print"/>
          <a:stretch>
            <a:fillRect/>
          </a:stretch>
        </p:blipFill>
        <p:spPr>
          <a:xfrm>
            <a:off x="10558026" y="123825"/>
            <a:ext cx="1466523" cy="1209675"/>
          </a:xfrm>
          <a:prstGeom prst="rect">
            <a:avLst/>
          </a:prstGeom>
        </p:spPr>
      </p:pic>
      <p:sp>
        <p:nvSpPr>
          <p:cNvPr id="23" name="Прямоугольник 22"/>
          <p:cNvSpPr/>
          <p:nvPr/>
        </p:nvSpPr>
        <p:spPr>
          <a:xfrm>
            <a:off x="10390576" y="0"/>
            <a:ext cx="1801424" cy="68713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 name="Рисунок 1"/>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0425458" y="5689355"/>
            <a:ext cx="1741491" cy="1021961"/>
          </a:xfrm>
          <a:prstGeom prst="rect">
            <a:avLst/>
          </a:prstGeom>
        </p:spPr>
      </p:pic>
      <p:pic>
        <p:nvPicPr>
          <p:cNvPr id="1026" name="Picture 2"/>
          <p:cNvPicPr>
            <a:picLocks noChangeAspect="1" noChangeArrowheads="1"/>
          </p:cNvPicPr>
          <p:nvPr/>
        </p:nvPicPr>
        <p:blipFill>
          <a:blip r:embed="rId5" cstate="print"/>
          <a:srcRect l="3750" t="20556" r="2500" b="5741"/>
          <a:stretch>
            <a:fillRect/>
          </a:stretch>
        </p:blipFill>
        <p:spPr bwMode="auto">
          <a:xfrm>
            <a:off x="0" y="850900"/>
            <a:ext cx="10312400" cy="4697075"/>
          </a:xfrm>
          <a:prstGeom prst="rect">
            <a:avLst/>
          </a:prstGeom>
          <a:noFill/>
          <a:ln w="9525">
            <a:noFill/>
            <a:miter lim="800000"/>
            <a:headEnd/>
            <a:tailEnd/>
          </a:ln>
        </p:spPr>
      </p:pic>
    </p:spTree>
    <p:extLst>
      <p:ext uri="{BB962C8B-B14F-4D97-AF65-F5344CB8AC3E}">
        <p14:creationId xmlns:p14="http://schemas.microsoft.com/office/powerpoint/2010/main" xmlns="" val="136165958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997</TotalTime>
  <Words>276</Words>
  <Application>Microsoft Office PowerPoint</Application>
  <PresentationFormat>Произвольный</PresentationFormat>
  <Paragraphs>27</Paragraphs>
  <Slides>37</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 Примеры заданий</vt:lpstr>
      <vt:lpstr> КУЗОВ Размеры кузовов самосвалов МАЗ-205 и ЗИЛ-130 соответственно  равны (м): 6,07×2,64×2,44 и 6,72×2,39×2,18. Какой из них более вместителен? Решение. Составляем математическую модель: кузов самосвала представляет собой геометрическую фигуру – прямоугольный параллелепипед. Задача сводится к нахождению объёмов 2х параллелепипедов. Решаем математическую задачу: объём прямоугольного параллелепипеда вычисляется по формуле: V=abc, где a, b и c – это размеры кузовов Подставляем данные в формулу: VМ=6,07·2,64·2,44=39,1(м3) VЗ=6,72·2,39·2,18=35,0(м3) Переводим математическое решение на язык исходной задачи: Ответ: Более вместительным оказался кузов самосвала МАЗ-205. </vt:lpstr>
      <vt:lpstr>1. Искусственный пруд для разведения карасей имеет форму прямоугольника, завершённого с двух сторон полукругом. Периметр пруда 80 метров. При каком радиусе полукруга, площадь пруда будет наибольшей?  2. Участок, площадью 2400м2, надо разбить на два участка прямоугольной формы так, чтобы длина изгороди была наименьшей. Найти размеры участков.</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Анзор Магомедов</dc:creator>
  <cp:lastModifiedBy>Hp</cp:lastModifiedBy>
  <cp:revision>66</cp:revision>
  <dcterms:created xsi:type="dcterms:W3CDTF">2021-10-14T09:09:44Z</dcterms:created>
  <dcterms:modified xsi:type="dcterms:W3CDTF">2022-05-30T08:51:30Z</dcterms:modified>
</cp:coreProperties>
</file>