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96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3EEC95-CE46-FDC8-18B4-CC05895479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5D72E8A-FFE5-C146-0617-45C25D9CF7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C8F147F-6B3D-0FAD-2ECB-CEA815CFE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B975-9A8B-4329-A966-FAB939540D1C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2D72F8B-8544-A4D5-F923-3E0FFA416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8A277B8-A198-08B2-23BB-096C9DEF2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44010-E029-46AC-B1BD-983FA0FE3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843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130E8E-79BE-F5C6-4092-E52D317B3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5829809-426D-5013-CD53-35639B5BFC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B294748-595C-A686-96D5-D7D9EBB350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B975-9A8B-4329-A966-FAB939540D1C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55E2F90-2A07-98DC-279E-21B2EAC8D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970B80F-6503-693F-8922-3C25DB579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44010-E029-46AC-B1BD-983FA0FE3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9897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674B20-B6F8-58FB-F0AF-9A0A7C97D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8B5602A-31AA-4B55-CD4F-58233A1A71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5429AD6-2005-269E-BEFC-5404B5909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B975-9A8B-4329-A966-FAB939540D1C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12D6C32-E969-F275-214B-E8211EC2F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0E35FDD-C9E0-D601-3D74-CCD3574CD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44010-E029-46AC-B1BD-983FA0FE3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0778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85B450-C870-5806-A2EE-2E7EF5E85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14F2D2C-FBF3-0438-1DCC-F488A537BF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8FAFD99-EF36-3E61-3075-ABA44E2783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4AFF6F3-75BE-FD8C-4356-45C6219D0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B975-9A8B-4329-A966-FAB939540D1C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5F14F17-11B3-1BA7-0368-AD7AC5970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929788C-B0A8-6492-46DD-739FA8B99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44010-E029-46AC-B1BD-983FA0FE3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695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53C242-B029-0B9E-E133-5273E889E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0E167CE-B740-2B71-A89F-B796776C5D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3CC171C-C36A-876A-F115-7F3009417F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67D367D-E340-0A1F-91C1-C253FC531C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7A3E16C-2746-1E67-2EAE-302EAF7753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965256D-CF60-57A3-2E9C-E2A9C5340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B975-9A8B-4329-A966-FAB939540D1C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A88D338-93E4-32DF-093A-B6E3B163B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124A866-7C83-D54C-8F13-A57269078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44010-E029-46AC-B1BD-983FA0FE3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0948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3D8DE3-F0E8-4345-EE20-7B52B547D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89DC8D1-D31F-319A-2394-465D827CF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B975-9A8B-4329-A966-FAB939540D1C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23E7070-8BCD-3B4F-22A5-1E3FE6E15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C05BE9A-1093-1D48-1E6B-87A0E1F1A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44010-E029-46AC-B1BD-983FA0FE3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9785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72FBC56-2FBB-E99B-0B86-E2A09B6AA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B975-9A8B-4329-A966-FAB939540D1C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BAD9C49-DE9F-536C-2DBE-44B318B2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A19256B-51CA-28D5-8FF8-2DA054B2E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44010-E029-46AC-B1BD-983FA0FE3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8091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90E56F-19A6-5658-00BA-85F125D8F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D32ED4-3440-37A1-6794-0C8E9DA15A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589743D-1D23-8352-1094-AE487DC9D6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734820C-3013-6967-18F8-49B60D7C4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B975-9A8B-4329-A966-FAB939540D1C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8518D41-F37B-FDDD-E302-02986A8A7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1F1904F-F54A-9836-F790-921444004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44010-E029-46AC-B1BD-983FA0FE3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5612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A56A34-0085-880C-52F5-1E73DA97A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A4B9797-EBB3-3DAF-F3AB-29B9A1325E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6025054-CC0E-45D8-0297-074BC0596F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CADD162-F485-1045-8EC6-F45831C6E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B975-9A8B-4329-A966-FAB939540D1C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3ADEF09-7658-5EFF-0490-1CAF00E90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261F2B5-7091-91C5-6B09-554FE1647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44010-E029-46AC-B1BD-983FA0FE3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534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F14D9A-977F-35FA-20CB-CAEDAEDE1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08E6A9C-65DC-C1D7-5FB7-B349E79E63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0EB4E65-2E26-AAF2-48E5-2C42B1FC2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B975-9A8B-4329-A966-FAB939540D1C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C1E1C9B-31E3-5C52-AE82-06B91D2C8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4F293E-F3C0-B96E-1871-232369689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44010-E029-46AC-B1BD-983FA0FE3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7463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4282843-C16F-54A6-B4BE-F55EC1ABBB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75316AD-E3DE-6243-5036-9D9160C31D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E47660C-1FC4-D0C7-59B7-D2C8764F4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B975-9A8B-4329-A966-FAB939540D1C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CB2208-E88A-CBDF-F0C2-C7049953A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A8C043F-D416-933D-C1B3-B352ED482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44010-E029-46AC-B1BD-983FA0FE3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53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0DD625-ADA2-6A5A-D26B-D1CFA8E73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8A6FE2C-91D7-79D5-1FE7-69A5EA098C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704D88B-4021-E49B-7868-AA903AD357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3B975-9A8B-4329-A966-FAB939540D1C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F9A082-B0CE-DC22-915E-AEAE657E4C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EB2B021-DB41-AB81-AE67-CD3ECA0134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44010-E029-46AC-B1BD-983FA0FE3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0563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edsoo.ru/constructor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E80E9D-1324-3362-83C1-6364342B44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solidFill>
                  <a:srgbClr val="002060"/>
                </a:solidFill>
              </a:rPr>
              <a:t>Методические рекомендации по введению обновленных ФГОС СОО.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56C7009-63BA-482D-5614-EE84D758B9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9709" y="4776185"/>
            <a:ext cx="10777491" cy="1056443"/>
          </a:xfrm>
        </p:spPr>
        <p:txBody>
          <a:bodyPr/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 – совещание руководителей общеобразовательных организаций МР «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Хунзахский район»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8554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669E10-78E6-B754-9D3E-EC5F41D419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4976674" cy="1286122"/>
          </a:xfrm>
        </p:spPr>
        <p:txBody>
          <a:bodyPr/>
          <a:lstStyle/>
          <a:p>
            <a:r>
              <a:rPr lang="ru-RU" sz="2800" dirty="0"/>
              <a:t>Управленческие шаги</a:t>
            </a:r>
            <a:br>
              <a:rPr lang="en-US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345CF92-6315-69A8-3458-DCA5A5EEB8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i="1" dirty="0">
                <a:solidFill>
                  <a:srgbClr val="002060"/>
                </a:solidFill>
              </a:rPr>
              <a:t>Принцип преемственности начального общего, основного общего, среднего общего образования </a:t>
            </a:r>
            <a:endParaRPr lang="en-US" i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en-US" i="1" dirty="0">
              <a:solidFill>
                <a:srgbClr val="002060"/>
              </a:solidFill>
            </a:endParaRPr>
          </a:p>
          <a:p>
            <a:r>
              <a:rPr lang="ru-RU" dirty="0"/>
              <a:t>1. Единство образовательного пространства, выраженного в детализации всех видов планируемых результатов. </a:t>
            </a:r>
            <a:endParaRPr lang="en-US" dirty="0"/>
          </a:p>
          <a:p>
            <a:r>
              <a:rPr lang="ru-RU" dirty="0"/>
              <a:t>2. Соответствие КИМ ГИА и образовательных программ.</a:t>
            </a:r>
            <a:endParaRPr lang="en-US" dirty="0"/>
          </a:p>
          <a:p>
            <a:r>
              <a:rPr lang="ru-RU" dirty="0"/>
              <a:t> 3. Учет ведущих направлений научно-технологического развития страны, приоритетов государственной политики в области воспитания и образования</a:t>
            </a:r>
          </a:p>
        </p:txBody>
      </p:sp>
    </p:spTree>
    <p:extLst>
      <p:ext uri="{BB962C8B-B14F-4D97-AF65-F5344CB8AC3E}">
        <p14:creationId xmlns:p14="http://schemas.microsoft.com/office/powerpoint/2010/main" val="32582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375C98-A3CF-A702-B9AC-7F03F6AC0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314" y="500062"/>
            <a:ext cx="4676841" cy="884855"/>
          </a:xfrm>
        </p:spPr>
        <p:txBody>
          <a:bodyPr>
            <a:normAutofit/>
          </a:bodyPr>
          <a:lstStyle/>
          <a:p>
            <a:r>
              <a:rPr lang="ru-RU" sz="3200" dirty="0"/>
              <a:t>Управленческие шаги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7AE98DB-25EE-3BB6-C25A-0E5B4111E5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i="1" dirty="0">
                <a:solidFill>
                  <a:srgbClr val="002060"/>
                </a:solidFill>
              </a:rPr>
              <a:t>Организация образовательного процесса в соответствии с обновленным ФГОС СОО </a:t>
            </a:r>
            <a:endParaRPr lang="en-US" i="1" dirty="0">
              <a:solidFill>
                <a:srgbClr val="002060"/>
              </a:solidFill>
            </a:endParaRPr>
          </a:p>
          <a:p>
            <a:r>
              <a:rPr lang="ru-RU" dirty="0"/>
              <a:t>1. Введение обновленного ФГОС СОО с 01.09.2023 года в 10 классах.</a:t>
            </a:r>
            <a:endParaRPr lang="en-US" dirty="0"/>
          </a:p>
          <a:p>
            <a:r>
              <a:rPr lang="ru-RU" dirty="0"/>
              <a:t> 2. ООП привести в соответствие с обновленным ФГОС СОО не позднее 01.09.2023 года</a:t>
            </a:r>
          </a:p>
        </p:txBody>
      </p:sp>
    </p:spTree>
    <p:extLst>
      <p:ext uri="{BB962C8B-B14F-4D97-AF65-F5344CB8AC3E}">
        <p14:creationId xmlns:p14="http://schemas.microsoft.com/office/powerpoint/2010/main" val="12598623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4807D5-CBEA-0772-387A-74D463E5DA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3653901" cy="851116"/>
          </a:xfrm>
        </p:spPr>
        <p:txBody>
          <a:bodyPr>
            <a:normAutofit/>
          </a:bodyPr>
          <a:lstStyle/>
          <a:p>
            <a:r>
              <a:rPr lang="ru-RU" sz="2800" dirty="0"/>
              <a:t>Управленческие шаги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E1EA47-B798-82E0-DE74-BEE6864D78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883" y="1216242"/>
            <a:ext cx="10909917" cy="5397622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i="1" dirty="0">
                <a:solidFill>
                  <a:srgbClr val="002060"/>
                </a:solidFill>
              </a:rPr>
              <a:t>Общий объем аудиторной нагрузки обучающихся</a:t>
            </a:r>
            <a:endParaRPr lang="en-US" i="1" dirty="0">
              <a:solidFill>
                <a:srgbClr val="002060"/>
              </a:solidFill>
            </a:endParaRPr>
          </a:p>
          <a:p>
            <a:r>
              <a:rPr lang="ru-RU" dirty="0"/>
              <a:t> 1. Общий объем аудиторной работы обучающихся, прописанный в обновленных ФГОС СОО, приведен в соответствие с максимальной аудиторной нагрузкой, обозначенной в требованиях к организации образовательной деятельности, определенных СанПиН 1.2.3685-21 «Гигиенические нормативы и требования к обеспечению безопасности и (или) безвредности для человека факторов среды обитания» (утверждены постановлением Главного государственного санитарного врача от 28 января 2021 г. № 2).</a:t>
            </a:r>
            <a:endParaRPr lang="en-US" dirty="0"/>
          </a:p>
          <a:p>
            <a:r>
              <a:rPr lang="ru-RU" dirty="0"/>
              <a:t> 2. Максимально допустимая аудиторная нагрузка обучающихся за два учебных года среднего общего образования не может быть более 2516 академических часов (на 74 часа меньше по сравнению с предыдущей редакцией ФГОС СОО), что соответствует СанПиН и позволяет предупредить переутомление и сохранить оптимальный уровень работоспособности </a:t>
            </a:r>
            <a:r>
              <a:rPr lang="ru-RU" dirty="0" err="1"/>
              <a:t>обучающихс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6539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FF8B8C-428C-49BE-B64E-0D823E063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2043"/>
            <a:ext cx="4577179" cy="932155"/>
          </a:xfrm>
        </p:spPr>
        <p:txBody>
          <a:bodyPr>
            <a:normAutofit/>
          </a:bodyPr>
          <a:lstStyle/>
          <a:p>
            <a:r>
              <a:rPr lang="ru-RU" sz="2800" dirty="0"/>
              <a:t>Управленческие шаги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85C5070-6526-BA81-A5BD-C6B4AE538F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74198"/>
            <a:ext cx="10515600" cy="5291091"/>
          </a:xfrm>
        </p:spPr>
        <p:txBody>
          <a:bodyPr/>
          <a:lstStyle/>
          <a:p>
            <a:pPr algn="ctr"/>
            <a:r>
              <a:rPr lang="ru-RU" i="1" dirty="0">
                <a:solidFill>
                  <a:srgbClr val="002060"/>
                </a:solidFill>
              </a:rPr>
              <a:t>Определение количества/списка изучаемых учебных предметов</a:t>
            </a:r>
            <a:endParaRPr lang="en-US" i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ru-RU" dirty="0"/>
              <a:t> </a:t>
            </a:r>
            <a:endParaRPr lang="en-US" dirty="0"/>
          </a:p>
          <a:p>
            <a:pPr algn="ctr"/>
            <a:r>
              <a:rPr lang="ru-RU" dirty="0"/>
              <a:t>1. Учебный план обучения должен содержать не менее 13 учебных предметов (русский язык, литература, иностранный язык, математика, информатика, история, география, обществознание, физика, химия, биология, физическая культура и основы безопасности жизнедеятельности) и предусматривать изучение не менее 2 учебных предметов на углубленном уровне в соответствии с выбранным профилем обучения.</a:t>
            </a:r>
          </a:p>
        </p:txBody>
      </p:sp>
    </p:spTree>
    <p:extLst>
      <p:ext uri="{BB962C8B-B14F-4D97-AF65-F5344CB8AC3E}">
        <p14:creationId xmlns:p14="http://schemas.microsoft.com/office/powerpoint/2010/main" val="2602782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555756-3934-BC40-2B90-7E7DFF6B4B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4026763" cy="771217"/>
          </a:xfrm>
        </p:spPr>
        <p:txBody>
          <a:bodyPr>
            <a:normAutofit/>
          </a:bodyPr>
          <a:lstStyle/>
          <a:p>
            <a:r>
              <a:rPr lang="ru-RU" sz="2800" dirty="0"/>
              <a:t>Управленческие шаги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D2BBBA-1736-CF4C-75C0-F5C3ED9E3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474" y="1825624"/>
            <a:ext cx="11025326" cy="4788239"/>
          </a:xfrm>
        </p:spPr>
        <p:txBody>
          <a:bodyPr/>
          <a:lstStyle/>
          <a:p>
            <a:pPr algn="ctr"/>
            <a:r>
              <a:rPr lang="ru-RU" i="1" dirty="0">
                <a:solidFill>
                  <a:srgbClr val="002060"/>
                </a:solidFill>
              </a:rPr>
              <a:t>Определение количества/списка изучаемых учебных предметов</a:t>
            </a:r>
            <a:endParaRPr lang="en-US" i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ru-RU" dirty="0"/>
              <a:t> </a:t>
            </a:r>
            <a:endParaRPr lang="en-US" dirty="0"/>
          </a:p>
          <a:p>
            <a:r>
              <a:rPr lang="ru-RU" dirty="0"/>
              <a:t>2. В целях обеспечения индивидуальных потребностей обучающихся учебные предметы «Второй иностранный язык», «Родной язык», «Родная литература» может быть включены в учебный план в случае поступления соответствующих заявлений от обучающихся, родителей (законных представителей) несовершеннолетних обучающихся при наличии в образовательной организации необходимых условий. </a:t>
            </a:r>
          </a:p>
        </p:txBody>
      </p:sp>
    </p:spTree>
    <p:extLst>
      <p:ext uri="{BB962C8B-B14F-4D97-AF65-F5344CB8AC3E}">
        <p14:creationId xmlns:p14="http://schemas.microsoft.com/office/powerpoint/2010/main" val="3904454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F16240-D2FB-7A74-AC8B-4CA5BECE5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66965" cy="593663"/>
          </a:xfrm>
        </p:spPr>
        <p:txBody>
          <a:bodyPr>
            <a:normAutofit/>
          </a:bodyPr>
          <a:lstStyle/>
          <a:p>
            <a:r>
              <a:rPr lang="ru-RU" sz="2800" dirty="0"/>
              <a:t>Управленческие шаги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0E9558A-FAFC-B145-0069-EBBA2EB32F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i="1" dirty="0">
                <a:solidFill>
                  <a:srgbClr val="002060"/>
                </a:solidFill>
              </a:rPr>
              <a:t>Определение количества/списка изучаемых учебных предметов </a:t>
            </a:r>
            <a:endParaRPr lang="en-US" i="1" dirty="0">
              <a:solidFill>
                <a:srgbClr val="002060"/>
              </a:solidFill>
            </a:endParaRPr>
          </a:p>
          <a:p>
            <a:pPr algn="ctr"/>
            <a:endParaRPr lang="en-US" i="1" dirty="0"/>
          </a:p>
          <a:p>
            <a:r>
              <a:rPr lang="ru-RU" dirty="0"/>
              <a:t>3. Расширение списка обязательных учебных предметов призвано обеспечить качественную подготовку обучающихся на уровне среднего общего образования в том числе по предметам естественнонаучного и социально-гуманитарного цикла (физика, химия, биология, обществознание, география), изучение которых в соответствии с предыдущей редакцией ФГОС СОО осуществлялось по выбору обучающихся и (или) родителей (законных представителей) несовершеннолетних обучающихся. </a:t>
            </a:r>
          </a:p>
        </p:txBody>
      </p:sp>
    </p:spTree>
    <p:extLst>
      <p:ext uri="{BB962C8B-B14F-4D97-AF65-F5344CB8AC3E}">
        <p14:creationId xmlns:p14="http://schemas.microsoft.com/office/powerpoint/2010/main" val="2890107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923164-7F57-4BA2-3EA0-37864F82C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4284216" cy="842238"/>
          </a:xfrm>
        </p:spPr>
        <p:txBody>
          <a:bodyPr>
            <a:normAutofit/>
          </a:bodyPr>
          <a:lstStyle/>
          <a:p>
            <a:r>
              <a:rPr lang="ru-RU" sz="2800" dirty="0"/>
              <a:t>Управленческие шаги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FA776B1-FCB4-89AB-0750-A3F23A0BF2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i="1" dirty="0">
                <a:solidFill>
                  <a:srgbClr val="002060"/>
                </a:solidFill>
              </a:rPr>
              <a:t>Определение количества/списка изучаемых учебных предметов</a:t>
            </a:r>
            <a:endParaRPr lang="en-US" i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ru-RU" dirty="0"/>
              <a:t> </a:t>
            </a:r>
            <a:endParaRPr lang="en-US" dirty="0"/>
          </a:p>
          <a:p>
            <a:r>
              <a:rPr lang="ru-RU" dirty="0"/>
              <a:t>4. Сохранение на уровне среднего общего образования обязательного изучения русского языка на одном (базовом) уровне для всех профилей, предусмотренных ФГОС СОО, связано с тем, что русский язык – государственный язык Российской Федерации. Экзамен по русскому языку обязателен для всех обучающихся, владение современным литературным языком, навыками работы с различной текстовой информацией необходимы каждому выпускнику образовательной организации независимо от профиля обучения.</a:t>
            </a:r>
          </a:p>
        </p:txBody>
      </p:sp>
    </p:spTree>
    <p:extLst>
      <p:ext uri="{BB962C8B-B14F-4D97-AF65-F5344CB8AC3E}">
        <p14:creationId xmlns:p14="http://schemas.microsoft.com/office/powerpoint/2010/main" val="7335871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5FC7E3-E39A-77BA-D8C4-F0C420415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3964619" cy="842238"/>
          </a:xfrm>
        </p:spPr>
        <p:txBody>
          <a:bodyPr>
            <a:normAutofit/>
          </a:bodyPr>
          <a:lstStyle/>
          <a:p>
            <a:r>
              <a:rPr lang="ru-RU" sz="2800" dirty="0"/>
              <a:t>Управленческие шаги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126CFFD-573B-1099-6B3A-364273192E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i="1" dirty="0">
                <a:solidFill>
                  <a:srgbClr val="002060"/>
                </a:solidFill>
              </a:rPr>
              <a:t>Определение количества/списка изучаемых учебных предметов</a:t>
            </a:r>
            <a:endParaRPr lang="en-US" i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ru-RU" dirty="0"/>
              <a:t> </a:t>
            </a:r>
            <a:endParaRPr lang="en-US" dirty="0"/>
          </a:p>
          <a:p>
            <a:pPr algn="ctr"/>
            <a:r>
              <a:rPr lang="ru-RU" dirty="0"/>
              <a:t>5. Важным изменением является включение изучения некоторых учебных предметов на углубленном уровне на уровне среднего общего образования, в том числе одного из самых выбираемых предметов для прохождения ГИА в 11 классе 4 – обществознания. В этой связи для усиления правоведческой и </a:t>
            </a:r>
            <a:r>
              <a:rPr lang="ru-RU" dirty="0" err="1"/>
              <a:t>экономиковедческой</a:t>
            </a:r>
            <a:r>
              <a:rPr lang="ru-RU" dirty="0"/>
              <a:t> составляющих образования содержание таких предметов как «Право» и «Экономика» интегрировано в предмет «Обществознание» базового и углубленного уровня. </a:t>
            </a:r>
          </a:p>
        </p:txBody>
      </p:sp>
    </p:spTree>
    <p:extLst>
      <p:ext uri="{BB962C8B-B14F-4D97-AF65-F5344CB8AC3E}">
        <p14:creationId xmlns:p14="http://schemas.microsoft.com/office/powerpoint/2010/main" val="39359532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63FEC4-A69E-A18A-0D60-C28248DAC1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5402802" cy="638051"/>
          </a:xfrm>
        </p:spPr>
        <p:txBody>
          <a:bodyPr>
            <a:normAutofit/>
          </a:bodyPr>
          <a:lstStyle/>
          <a:p>
            <a:r>
              <a:rPr lang="ru-RU" sz="2800" dirty="0"/>
              <a:t>Управленческие шаги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70ACD6-AD6C-7DCD-4963-47394479E6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2761" y="1825624"/>
            <a:ext cx="11274641" cy="4667249"/>
          </a:xfrm>
        </p:spPr>
        <p:txBody>
          <a:bodyPr>
            <a:normAutofit/>
          </a:bodyPr>
          <a:lstStyle/>
          <a:p>
            <a:pPr algn="ctr"/>
            <a:r>
              <a:rPr lang="ru-RU" i="1" dirty="0">
                <a:solidFill>
                  <a:srgbClr val="002060"/>
                </a:solidFill>
              </a:rPr>
              <a:t>Определение количества/списка изучаемых учебных предметов</a:t>
            </a:r>
            <a:endParaRPr lang="en-US" i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ru-RU" dirty="0"/>
              <a:t> </a:t>
            </a:r>
            <a:endParaRPr lang="en-US" dirty="0"/>
          </a:p>
          <a:p>
            <a:r>
              <a:rPr lang="ru-RU" dirty="0"/>
              <a:t>6. Содержание учебного предмета «Астрономия» вошло в полном объеме в содержание учебного предмета «Физика», также сохранены и требования к предметным результатам. Содержание учебных предметов «Естествознание» и «Экология» сквозной содержательной линией включено в такие учебные предметы как «Биология», «Химия», «Физика», усиливая содержание этих предметов. </a:t>
            </a:r>
            <a:endParaRPr lang="en-US" dirty="0"/>
          </a:p>
          <a:p>
            <a:r>
              <a:rPr lang="ru-RU" dirty="0"/>
              <a:t>7. Содержание учебного предмета «Россия в мире» вошло в учебные предметы «История» и «Обществознание».</a:t>
            </a:r>
          </a:p>
        </p:txBody>
      </p:sp>
    </p:spTree>
    <p:extLst>
      <p:ext uri="{BB962C8B-B14F-4D97-AF65-F5344CB8AC3E}">
        <p14:creationId xmlns:p14="http://schemas.microsoft.com/office/powerpoint/2010/main" val="17917011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1070D4-4392-6BE6-48BB-DF7C9A310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502981" cy="931015"/>
          </a:xfrm>
        </p:spPr>
        <p:txBody>
          <a:bodyPr>
            <a:normAutofit/>
          </a:bodyPr>
          <a:lstStyle/>
          <a:p>
            <a:r>
              <a:rPr lang="ru-RU" sz="2800" dirty="0"/>
              <a:t>Управленческие шаги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1FFC267-BD95-F23F-25EA-3AAF9375BA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0718" y="1825625"/>
            <a:ext cx="11478828" cy="4667250"/>
          </a:xfrm>
        </p:spPr>
        <p:txBody>
          <a:bodyPr>
            <a:normAutofit/>
          </a:bodyPr>
          <a:lstStyle/>
          <a:p>
            <a:pPr algn="ctr"/>
            <a:r>
              <a:rPr lang="ru-RU" i="1" dirty="0">
                <a:solidFill>
                  <a:srgbClr val="002060"/>
                </a:solidFill>
              </a:rPr>
              <a:t>Определение количества/списка изучаемых учебных предметов </a:t>
            </a:r>
            <a:endParaRPr lang="en-US" i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en-US" dirty="0"/>
          </a:p>
          <a:p>
            <a:r>
              <a:rPr lang="ru-RU" dirty="0"/>
              <a:t>8. В связи с тем, что такие предметы как «Право», «Экономика», «Естествознание», «Россия в мире», «Экология» изучались по выбору обучающихся, образовательные результаты, формируемые содержанием указанных учебных предметов, не являлись предметом оценки в рамках ГИА и иных оценочных процедур. В настоящее время благодаря утверждению обновленного ФГОС СОО эта работа будет систематизирована, содержание обозначенных во ФГОС СОО учебных предметов будет проверяться в рамках оценочных процедур.</a:t>
            </a:r>
          </a:p>
        </p:txBody>
      </p:sp>
    </p:spTree>
    <p:extLst>
      <p:ext uri="{BB962C8B-B14F-4D97-AF65-F5344CB8AC3E}">
        <p14:creationId xmlns:p14="http://schemas.microsoft.com/office/powerpoint/2010/main" val="27056398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EF9EE3-C569-2AFE-64A5-DE32E4E93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108" y="365126"/>
            <a:ext cx="3879542" cy="1010914"/>
          </a:xfrm>
        </p:spPr>
        <p:txBody>
          <a:bodyPr>
            <a:normAutofit/>
          </a:bodyPr>
          <a:lstStyle/>
          <a:p>
            <a:r>
              <a:rPr lang="ru-RU" sz="2800" dirty="0"/>
              <a:t>Управленческие шаги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5E44C56-E5E4-1E0E-8CDF-8B40BB61C0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i="1" dirty="0">
                <a:solidFill>
                  <a:srgbClr val="002060"/>
                </a:solidFill>
              </a:rPr>
              <a:t>О методической поддержке педагогических работников и управленческих кадров </a:t>
            </a:r>
            <a:endParaRPr lang="en-US" i="1" dirty="0">
              <a:solidFill>
                <a:srgbClr val="002060"/>
              </a:solidFill>
            </a:endParaRPr>
          </a:p>
          <a:p>
            <a:endParaRPr lang="en-US" dirty="0"/>
          </a:p>
          <a:p>
            <a:r>
              <a:rPr lang="ru-RU" dirty="0"/>
              <a:t>1. На портале Единого содержания общего образования действует конструктор рабочих программ – удобный бесплатный онлайн-сервис для индивидуализации рабочих программ по учебным предметам: </a:t>
            </a:r>
            <a:r>
              <a:rPr lang="ru-RU" dirty="0">
                <a:hlinkClick r:id="rId2"/>
              </a:rPr>
              <a:t>https://edsoo.ru/constructor/</a:t>
            </a:r>
            <a:r>
              <a:rPr lang="ru-RU" dirty="0"/>
              <a:t>.</a:t>
            </a:r>
            <a:endParaRPr lang="en-US" dirty="0"/>
          </a:p>
          <a:p>
            <a:r>
              <a:rPr lang="ru-RU" dirty="0"/>
              <a:t> 2. Консультирование педагогов на федеральном, региональном, муниципальном уровнях</a:t>
            </a:r>
          </a:p>
        </p:txBody>
      </p:sp>
    </p:spTree>
    <p:extLst>
      <p:ext uri="{BB962C8B-B14F-4D97-AF65-F5344CB8AC3E}">
        <p14:creationId xmlns:p14="http://schemas.microsoft.com/office/powerpoint/2010/main" val="358676089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835</Words>
  <Application>Microsoft Office PowerPoint</Application>
  <PresentationFormat>Широкоэкранный</PresentationFormat>
  <Paragraphs>50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Методические рекомендации по введению обновленных ФГОС СОО.</vt:lpstr>
      <vt:lpstr>Управленческие шаги </vt:lpstr>
      <vt:lpstr>Управленческие шаги</vt:lpstr>
      <vt:lpstr>Управленческие шаги</vt:lpstr>
      <vt:lpstr>Управленческие шаги</vt:lpstr>
      <vt:lpstr>Управленческие шаги</vt:lpstr>
      <vt:lpstr>Управленческие шаги</vt:lpstr>
      <vt:lpstr>Управленческие шаги</vt:lpstr>
      <vt:lpstr>Управленческие шаги</vt:lpstr>
      <vt:lpstr>Управленческие шаги</vt:lpstr>
      <vt:lpstr>Управленческие шаги</vt:lpstr>
      <vt:lpstr>Управленческие шаги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Методические рекомендации по введению обновленных ФГОС СОО.</dc:title>
  <dc:creator>79898664356</dc:creator>
  <cp:lastModifiedBy>79898664356</cp:lastModifiedBy>
  <cp:revision>1</cp:revision>
  <dcterms:created xsi:type="dcterms:W3CDTF">2023-05-17T13:23:30Z</dcterms:created>
  <dcterms:modified xsi:type="dcterms:W3CDTF">2023-05-17T13:40:31Z</dcterms:modified>
</cp:coreProperties>
</file>