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9" d="100"/>
          <a:sy n="99" d="100"/>
        </p:scale>
        <p:origin x="96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B4915F1-C112-5A0F-C832-DFFDC85DBB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CEB5ADA-C48E-7426-6453-489D6BB488E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C45B51F-313C-859C-7239-DAC51A0FC7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CBA88-9C71-4667-98E1-186EE8496128}" type="datetimeFigureOut">
              <a:rPr lang="ru-RU" smtClean="0"/>
              <a:t>18.05.2023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B6C4408-5E09-D927-A9A8-F470BAA4B0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6BCE4F2-7DD6-6323-DA09-D6CF65F2E8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FE346-1AC4-406B-B33E-D80717787D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34714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5B5B511-A93D-A1D6-245A-8D695C13CD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F0D7392-44B4-0DF4-8B0F-E334CE8630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58C61E5-FF5E-A1D3-FD8F-82F54699AC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CBA88-9C71-4667-98E1-186EE8496128}" type="datetimeFigureOut">
              <a:rPr lang="ru-RU" smtClean="0"/>
              <a:t>18.05.2023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B3FAD17-42AF-541B-2FA6-ADBC03C76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8D29F2F-F1B7-8274-A763-22A2E8DB6A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FE346-1AC4-406B-B33E-D80717787D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01228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DA21C00-AA97-9DFF-8BD9-FD825B8A81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E38A1B8-EC9B-24EB-91AF-3E460E3778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061753D-ADFA-B937-B374-32252D46A5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CBA88-9C71-4667-98E1-186EE8496128}" type="datetimeFigureOut">
              <a:rPr lang="ru-RU" smtClean="0"/>
              <a:t>18.05.2023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34E8C94-13E7-6E7D-B06F-A47DCDFD74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B0844A3-92B5-9B0B-474E-A39F5EC8D8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FE346-1AC4-406B-B33E-D80717787D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91236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1271181-DDF5-7C25-8A6C-C5B5305B81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674139A-A1B5-0E44-03A4-004C0FAB631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938D298-061E-D682-BCB4-C436A296B4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31AE009-17D8-5BA0-948B-474766B424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CBA88-9C71-4667-98E1-186EE8496128}" type="datetimeFigureOut">
              <a:rPr lang="ru-RU" smtClean="0"/>
              <a:t>18.05.2023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23BC634-D6CA-6E45-68E1-C3C49D61B5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F1C95F6-9392-E8F7-6549-A69AE5F69B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FE346-1AC4-406B-B33E-D80717787D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95455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852B00D-8C3F-6675-8E9F-1FF8655BE2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65993D1-4EBB-3935-4A19-1B08E09045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45355B2-DCBE-E82D-D983-AFF40D0163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B469188B-7668-91B9-33C5-5D5261FAAF4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9C702099-BEC6-D3FB-2059-389BDF47EFC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AC04539-BE42-2B60-1301-27534CDCC3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CBA88-9C71-4667-98E1-186EE8496128}" type="datetimeFigureOut">
              <a:rPr lang="ru-RU" smtClean="0"/>
              <a:t>18.05.2023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84352CEE-9D90-CEBE-B906-624EB52D79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AE0E6FA4-E6F6-258E-26E3-2A994551F3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FE346-1AC4-406B-B33E-D80717787D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3483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93AEC41-2F4E-8EFF-AB01-2DA811E713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655941BF-2665-1B9E-912B-20989B725A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CBA88-9C71-4667-98E1-186EE8496128}" type="datetimeFigureOut">
              <a:rPr lang="ru-RU" smtClean="0"/>
              <a:t>18.05.2023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DEB43C39-74A7-D452-C34E-857B18B476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701F6D1-95BB-E09B-B34F-CDD518B841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FE346-1AC4-406B-B33E-D80717787D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85489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1FB357F1-BC6F-5F5C-80DA-7C7360E057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CBA88-9C71-4667-98E1-186EE8496128}" type="datetimeFigureOut">
              <a:rPr lang="ru-RU" smtClean="0"/>
              <a:t>18.05.2023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C7591F98-53DC-FC9B-6260-5BA21B9E03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CAC7693-6A77-1C9F-E3A7-00A148499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FE346-1AC4-406B-B33E-D80717787D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41928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4047D5E-0E6A-8D36-1736-E12B518F1D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FE91AB5-BA73-CF14-7599-6B7DE8CADB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D13FC86-CF22-4EB5-63CE-3675692F7D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3BFA10D-17DC-269D-7954-5026523C94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CBA88-9C71-4667-98E1-186EE8496128}" type="datetimeFigureOut">
              <a:rPr lang="ru-RU" smtClean="0"/>
              <a:t>18.05.2023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4985BBB-DF00-1A0A-AA91-E9198F788B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0D6F6E3-5A82-7AE3-A84E-192A248016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FE346-1AC4-406B-B33E-D80717787D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6788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C29A63F-72DF-5C5C-F53C-A18809F74C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1BC2D35F-BF7D-72B1-2EAC-C576AE4BB03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1E62F99-41FC-581A-4596-DBD76D9262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C1DD419-F108-3820-5E70-A716F891D7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CBA88-9C71-4667-98E1-186EE8496128}" type="datetimeFigureOut">
              <a:rPr lang="ru-RU" smtClean="0"/>
              <a:t>18.05.2023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9C0E908-8A34-D043-473B-688791111F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9B22C7D-CEFD-6B6E-D1A8-8EEC490F0E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FE346-1AC4-406B-B33E-D80717787D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34271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7E225B-269D-05B7-BFCC-D0D2B95437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3A78CEE-AA19-C1D5-1E7F-DA65564DE7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8CC924-58B4-C8CA-63C9-50D2F2374A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CBA88-9C71-4667-98E1-186EE8496128}" type="datetimeFigureOut">
              <a:rPr lang="ru-RU" smtClean="0"/>
              <a:t>18.05.2023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2E7FE95-455A-0FE1-85DB-10E0E0A08F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07DE736-8EBC-C08F-A365-A515FE7A1B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FE346-1AC4-406B-B33E-D80717787D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11984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3014A450-AFCF-E848-7BB5-CC4F8BA3A23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D913A94F-F202-097A-E4A3-4F930916E8B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8F45DBB-8BEE-E22F-F11A-909F3E06B2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CBA88-9C71-4667-98E1-186EE8496128}" type="datetimeFigureOut">
              <a:rPr lang="ru-RU" smtClean="0"/>
              <a:t>18.05.2023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718C6DA-5C1A-4A60-D4FC-9A04C91AFC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D7E3F60-1077-0C16-11FE-EEC8544970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FE346-1AC4-406B-B33E-D80717787D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49517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1143DC7-BA28-9598-3FDF-B19E6FD113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1996008-F0F0-2136-A7CA-E4FBAC0828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760D8B3-E37E-3D25-4A2C-ADB22330995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9CBA88-9C71-4667-98E1-186EE8496128}" type="datetimeFigureOut">
              <a:rPr lang="ru-RU" smtClean="0"/>
              <a:t>18.05.2023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85E54C5-04C6-52AB-47A1-5914139BA8D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8B4C118-CCFD-0145-2DB0-7BC850F638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CFE346-1AC4-406B-B33E-D80717787D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77450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26A2EE2-EB29-7970-BF52-06205323D70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882094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00000"/>
                </a:solidFill>
              </a:rPr>
              <a:t>Обновленный ФГОС: единое содержание образования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CFB478E9-1794-8A33-0158-0906844A93F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Семинар – совещание руководителей общеобразовательных организаций  МР «</a:t>
            </a: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Хунзахский район» 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246222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CD3023D-3701-DCD9-EA34-6761805F0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6627"/>
            <a:ext cx="10515600" cy="1154345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/>
              <a:t>ОБНОВЛЕННЫЕ ФГОС</a:t>
            </a:r>
            <a:br>
              <a:rPr lang="ru-RU" sz="2000" dirty="0"/>
            </a:br>
            <a:r>
              <a:rPr lang="ru-RU" sz="2000" dirty="0"/>
              <a:t> </a:t>
            </a:r>
            <a:r>
              <a:rPr lang="ru-RU" sz="1600" b="1" u="sng" dirty="0">
                <a:solidFill>
                  <a:srgbClr val="C00000"/>
                </a:solidFill>
              </a:rPr>
              <a:t>НАЧАЛЬНОГО ОБЩЕГО, ОСНОВНОГО ОБЩЕГО И СРЕДНЕГО ОБЩЕГО ОБРАЗОВАНИЯ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6C5E394-7D24-7BFC-B9A7-AFECF8282D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9486" y="1240972"/>
            <a:ext cx="11582400" cy="5251902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Приказ Министерства просвещения Российской Федерации от 31.05.2021 № 286 «Об утверждении федерального государственного образовательного стандарта начального общего образования» (Зарегистрирован 05.07.2021 № 64100)</a:t>
            </a:r>
          </a:p>
          <a:p>
            <a:r>
              <a:rPr lang="ru-RU" dirty="0"/>
              <a:t> Приказ Министерства просвещения Российской Федерации от 31.05.2021 № 287 «Об утверждении федерального государственного образовательного стандарта основного общего образования» (Зарегистрирован 05.07.2021 № 64101) </a:t>
            </a:r>
          </a:p>
          <a:p>
            <a:r>
              <a:rPr lang="ru-RU" dirty="0"/>
              <a:t>Приказ Министерства просвещения Российской Федерации от 12.08.2022 № 732 «О внесении изменений в федеральный государственный образовательный стандарт среднего общего образования, утвержденный приказом Министерства образования и науки Российской Федерации от 17 мая 2012 г. № 413» (Зарегистрирован 12.09.2022 № 70034). Реализация изменений в 10 классах с 1 сентября 2023 года, в 11 классах с 1 сентября 2024 года. </a:t>
            </a:r>
          </a:p>
          <a:p>
            <a:r>
              <a:rPr lang="ru-RU" dirty="0"/>
              <a:t>Письмо Министерства просвещения Российской Федерации от 15.02.2022 №АЗ-113/03 «О направлении методических рекомендаций»</a:t>
            </a:r>
          </a:p>
        </p:txBody>
      </p:sp>
    </p:spTree>
    <p:extLst>
      <p:ext uri="{BB962C8B-B14F-4D97-AF65-F5344CB8AC3E}">
        <p14:creationId xmlns:p14="http://schemas.microsoft.com/office/powerpoint/2010/main" val="29609069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D4A8FF4-19E5-AD92-6BC4-CE03F85F26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0139" y="168442"/>
            <a:ext cx="4004109" cy="784460"/>
          </a:xfrm>
        </p:spPr>
        <p:txBody>
          <a:bodyPr>
            <a:normAutofit/>
          </a:bodyPr>
          <a:lstStyle/>
          <a:p>
            <a:pPr algn="ctr"/>
            <a:r>
              <a:rPr lang="ru-RU" sz="2000" dirty="0">
                <a:solidFill>
                  <a:srgbClr val="C00000"/>
                </a:solidFill>
              </a:rPr>
              <a:t>ЕДИНОЕ СОДЕРЖАНИЕ ОБРАЗОВАНИЯ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6A328D7-5BF8-FDBC-AAAC-359302A8CF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0139" y="1414914"/>
            <a:ext cx="11203806" cy="5274644"/>
          </a:xfrm>
        </p:spPr>
        <p:txBody>
          <a:bodyPr/>
          <a:lstStyle/>
          <a:p>
            <a:pPr algn="ctr"/>
            <a:r>
              <a:rPr lang="ru-RU" dirty="0"/>
              <a:t>Федеральные государственные образовательные стандарты общего образования</a:t>
            </a:r>
          </a:p>
          <a:p>
            <a:pPr algn="ctr"/>
            <a:endParaRPr lang="ru-RU" dirty="0"/>
          </a:p>
          <a:p>
            <a:r>
              <a:rPr lang="ru-RU" sz="2000" dirty="0">
                <a:solidFill>
                  <a:srgbClr val="C00000"/>
                </a:solidFill>
              </a:rPr>
              <a:t>ФГОС НАЧАЛЬНОГО ОБЩЕГО ОБРАЗОВАНИЯ 1-4 КЛАССЫ  </a:t>
            </a:r>
          </a:p>
          <a:p>
            <a:pPr algn="r"/>
            <a:r>
              <a:rPr lang="ru-RU" sz="1600" b="1" u="sng" dirty="0">
                <a:solidFill>
                  <a:srgbClr val="0070C0"/>
                </a:solidFill>
              </a:rPr>
              <a:t>16 примерных рабочих программ по предметам начального общего образования  </a:t>
            </a:r>
            <a:r>
              <a:rPr lang="ru-RU" sz="1600" b="1" u="sng" dirty="0"/>
              <a:t>     </a:t>
            </a:r>
          </a:p>
          <a:p>
            <a:r>
              <a:rPr lang="ru-RU" sz="2000" dirty="0">
                <a:solidFill>
                  <a:srgbClr val="C00000"/>
                </a:solidFill>
              </a:rPr>
              <a:t>ФГОС ОСНОВНОГО ОБЩЕГО ОБРАЗОВАНИЯ 5-9 КЛАССЫ</a:t>
            </a:r>
          </a:p>
          <a:p>
            <a:pPr algn="r"/>
            <a:r>
              <a:rPr lang="ru-RU" sz="1600" b="1" u="sng" dirty="0">
                <a:solidFill>
                  <a:srgbClr val="0070C0"/>
                </a:solidFill>
              </a:rPr>
              <a:t>22 примерных рабочих программ по предметам основного общего образования </a:t>
            </a:r>
          </a:p>
          <a:p>
            <a:r>
              <a:rPr lang="ru-RU" sz="2000" dirty="0">
                <a:solidFill>
                  <a:srgbClr val="C00000"/>
                </a:solidFill>
              </a:rPr>
              <a:t>ФГОС СРЕДНЕГО ОБЩЕГО ОБРАЗОВАНИЯ 10-11 КЛАССЫ </a:t>
            </a:r>
          </a:p>
          <a:p>
            <a:pPr algn="r"/>
            <a:r>
              <a:rPr lang="ru-RU" sz="1600" b="1" u="sng" dirty="0">
                <a:solidFill>
                  <a:srgbClr val="0070C0"/>
                </a:solidFill>
              </a:rPr>
              <a:t>35 примерных рабочих программ по предметам среднего общего образования</a:t>
            </a:r>
          </a:p>
        </p:txBody>
      </p:sp>
    </p:spTree>
    <p:extLst>
      <p:ext uri="{BB962C8B-B14F-4D97-AF65-F5344CB8AC3E}">
        <p14:creationId xmlns:p14="http://schemas.microsoft.com/office/powerpoint/2010/main" val="2199315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A5FA538-AC1D-C366-922A-C60F94B44D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60320" y="365125"/>
            <a:ext cx="6872438" cy="788761"/>
          </a:xfrm>
        </p:spPr>
        <p:txBody>
          <a:bodyPr>
            <a:normAutofit/>
          </a:bodyPr>
          <a:lstStyle/>
          <a:p>
            <a:pPr algn="ctr"/>
            <a:r>
              <a:rPr lang="ru-RU" sz="2400" dirty="0">
                <a:solidFill>
                  <a:srgbClr val="C00000"/>
                </a:solidFill>
              </a:rPr>
              <a:t>ОСНОВНЫЕ ИЗМЕНЕНИЯ В ОБНОВЛЕННЫХ ФГОС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C08090A-62C2-3207-A5B7-46E7051399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1886" y="1153886"/>
            <a:ext cx="11430000" cy="533898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ru-RU" sz="2400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ru-RU" sz="2400" dirty="0">
                <a:solidFill>
                  <a:srgbClr val="0070C0"/>
                </a:solidFill>
              </a:rPr>
              <a:t>ИЗМЕНЕНИЯ ФГОС: </a:t>
            </a:r>
          </a:p>
          <a:p>
            <a:pPr algn="ctr"/>
            <a:r>
              <a:rPr lang="ru-RU" dirty="0"/>
              <a:t>Детализированы требования к результатам и условиям реализации основных образовательных программ </a:t>
            </a:r>
          </a:p>
          <a:p>
            <a:pPr algn="ctr"/>
            <a:r>
              <a:rPr lang="ru-RU" dirty="0"/>
              <a:t>Изменился общий объем аудиторной работы обучающихся</a:t>
            </a:r>
          </a:p>
          <a:p>
            <a:pPr algn="ctr"/>
            <a:r>
              <a:rPr lang="ru-RU" dirty="0"/>
              <a:t>Изменилось количество учебных предметов, </a:t>
            </a:r>
            <a:r>
              <a:rPr lang="ru-RU" dirty="0" err="1"/>
              <a:t>изучающихся</a:t>
            </a:r>
            <a:r>
              <a:rPr lang="ru-RU" dirty="0"/>
              <a:t> на углубленном уровне</a:t>
            </a:r>
          </a:p>
          <a:p>
            <a:pPr algn="ctr"/>
            <a:r>
              <a:rPr lang="ru-RU" dirty="0"/>
              <a:t>Введено понятие «учебный модуль» </a:t>
            </a:r>
          </a:p>
          <a:p>
            <a:pPr algn="ctr"/>
            <a:r>
              <a:rPr lang="ru-RU" dirty="0"/>
              <a:t>Разъяснено понятие «современная информационно-образовательная среда»</a:t>
            </a:r>
          </a:p>
          <a:p>
            <a:pPr algn="ctr"/>
            <a:r>
              <a:rPr lang="ru-RU" dirty="0"/>
              <a:t>Детализирован воспитательный компонент в деятельности учителя и школы</a:t>
            </a:r>
          </a:p>
        </p:txBody>
      </p:sp>
    </p:spTree>
    <p:extLst>
      <p:ext uri="{BB962C8B-B14F-4D97-AF65-F5344CB8AC3E}">
        <p14:creationId xmlns:p14="http://schemas.microsoft.com/office/powerpoint/2010/main" val="27022249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1B9293-C6C3-3186-666C-F867BA8E07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9815" y="365126"/>
            <a:ext cx="5034471" cy="72344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dirty="0">
                <a:solidFill>
                  <a:srgbClr val="C00000"/>
                </a:solidFill>
              </a:rPr>
              <a:t>ОСНОВНЫЕ ИЗМЕНЕНИЯ В ОБНОВЛЕННЫХ ФГОС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E30081D-1219-6AEE-ADF5-94B5DF3F3C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275" y="1088572"/>
            <a:ext cx="11430000" cy="568761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>
                <a:solidFill>
                  <a:srgbClr val="0070C0"/>
                </a:solidFill>
              </a:rPr>
              <a:t>НЕОБХОДИМЫЕ ДЕЙСТВИЯ:</a:t>
            </a:r>
          </a:p>
          <a:p>
            <a:pPr algn="ctr"/>
            <a:r>
              <a:rPr lang="ru-RU" dirty="0"/>
              <a:t> Пересмотреть содержание рабочих программ по учебным предметам (методические рекомендации размещены на портале «Единое содержание общего образования» https://edsoo.ru/) </a:t>
            </a:r>
          </a:p>
          <a:p>
            <a:pPr algn="ctr"/>
            <a:r>
              <a:rPr lang="ru-RU" dirty="0"/>
              <a:t>Пересмотреть учебный план начального общего и основного общего образования, рабочие программы по учебным предметам, программы внеурочной деятельности (примерные рабочие программы размещены на портале «Единое содержание общего образования» https://edsoo.ru/) </a:t>
            </a:r>
          </a:p>
          <a:p>
            <a:pPr algn="ctr"/>
            <a:r>
              <a:rPr lang="ru-RU" dirty="0"/>
              <a:t>Эффективно использовать целевую модель цифровой образовательной среды </a:t>
            </a:r>
          </a:p>
          <a:p>
            <a:pPr algn="ctr"/>
            <a:r>
              <a:rPr lang="ru-RU" dirty="0"/>
              <a:t>Обновить рабочие программы воспитания</a:t>
            </a:r>
          </a:p>
        </p:txBody>
      </p:sp>
    </p:spTree>
    <p:extLst>
      <p:ext uri="{BB962C8B-B14F-4D97-AF65-F5344CB8AC3E}">
        <p14:creationId xmlns:p14="http://schemas.microsoft.com/office/powerpoint/2010/main" val="15406589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05107A1-A60C-C447-D00C-6FC916DB6F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6"/>
            <a:ext cx="4754078" cy="69365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dirty="0">
                <a:solidFill>
                  <a:srgbClr val="C00000"/>
                </a:solidFill>
              </a:rPr>
              <a:t>МОДЕЛЬ ВВЕДЕНИЯ ОБНОВЛЕННЫХ ФГОС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BD562A4-919B-408F-CA32-EF35F4F75B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1371" y="1371600"/>
            <a:ext cx="11103429" cy="5290457"/>
          </a:xfrm>
        </p:spPr>
        <p:txBody>
          <a:bodyPr/>
          <a:lstStyle/>
          <a:p>
            <a:pPr marL="0" indent="0">
              <a:buNone/>
            </a:pP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Первоочередные меры </a:t>
            </a:r>
          </a:p>
          <a:p>
            <a:r>
              <a:rPr lang="ru-RU" dirty="0"/>
              <a:t>Информационно-разъяснительная работа с родителями </a:t>
            </a:r>
          </a:p>
          <a:p>
            <a:endParaRPr lang="ru-RU" dirty="0"/>
          </a:p>
          <a:p>
            <a:pPr marL="0" indent="0">
              <a:buNone/>
            </a:pPr>
            <a:r>
              <a:rPr lang="ru-RU" dirty="0"/>
              <a:t>• Принятие решения о порядке перехода на обновленные ФГОС начального общего и основного общего образования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 • Приведение качества условий организации образовательного процесса в соответствие с требованиями обновленных ФГОС начального общего и основного общего образования</a:t>
            </a:r>
          </a:p>
        </p:txBody>
      </p:sp>
    </p:spTree>
    <p:extLst>
      <p:ext uri="{BB962C8B-B14F-4D97-AF65-F5344CB8AC3E}">
        <p14:creationId xmlns:p14="http://schemas.microsoft.com/office/powerpoint/2010/main" val="42099022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78A9A7A-405A-59D1-79F5-1F641AEED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9507" y="365126"/>
            <a:ext cx="11661235" cy="635901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График разработки и утверждения федеральных основных общеобразовательных программ (Федеральные программы)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FD2C3F-3086-2184-03DF-EC2663FFF7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8971" y="1197430"/>
            <a:ext cx="11451771" cy="5295444"/>
          </a:xfrm>
        </p:spPr>
        <p:txBody>
          <a:bodyPr>
            <a:normAutofit fontScale="85000" lnSpcReduction="20000"/>
          </a:bodyPr>
          <a:lstStyle/>
          <a:p>
            <a:r>
              <a:rPr lang="ru-RU" dirty="0">
                <a:solidFill>
                  <a:srgbClr val="C00000"/>
                </a:solidFill>
              </a:rPr>
              <a:t>1 января 2023 г </a:t>
            </a:r>
          </a:p>
          <a:p>
            <a:pPr marL="0" indent="0">
              <a:buNone/>
            </a:pPr>
            <a:r>
              <a:rPr lang="ru-RU" dirty="0"/>
              <a:t>• утвердить Федеральные программы в составе следующих компонентов – федерального учебного плана, федерального календарного учебного графика, федеральной рабочей программы воспитания, федерального календарного плана воспитательной работы.</a:t>
            </a:r>
          </a:p>
          <a:p>
            <a:r>
              <a:rPr lang="ru-RU" dirty="0">
                <a:solidFill>
                  <a:srgbClr val="C00000"/>
                </a:solidFill>
              </a:rPr>
              <a:t>1 июня 2023 г </a:t>
            </a:r>
          </a:p>
          <a:p>
            <a:r>
              <a:rPr lang="ru-RU" dirty="0"/>
              <a:t>включить в Федеральные программы обязательные для применения федеральные рабочие программы по учебным предметам на базовом уровне </a:t>
            </a:r>
          </a:p>
          <a:p>
            <a:r>
              <a:rPr lang="ru-RU" dirty="0">
                <a:solidFill>
                  <a:srgbClr val="C00000"/>
                </a:solidFill>
              </a:rPr>
              <a:t>1 августа 2023 г.</a:t>
            </a:r>
          </a:p>
          <a:p>
            <a:r>
              <a:rPr lang="ru-RU" dirty="0"/>
              <a:t>включить в Федеральные программы федеральные рабочие программы по остальным учебным предметам на базовом уровне;</a:t>
            </a:r>
          </a:p>
          <a:p>
            <a:r>
              <a:rPr lang="ru-RU" dirty="0"/>
              <a:t> </a:t>
            </a:r>
            <a:r>
              <a:rPr lang="ru-RU" dirty="0">
                <a:solidFill>
                  <a:srgbClr val="C00000"/>
                </a:solidFill>
              </a:rPr>
              <a:t>В течение 2023/24 и 2024/25 учебных годов </a:t>
            </a:r>
          </a:p>
          <a:p>
            <a:r>
              <a:rPr lang="ru-RU" dirty="0"/>
              <a:t>обеспечить разработку и апробацию федеральных рабочих программ по всем предметам для профильного обучения (углубленного изучения отдельных предметов)</a:t>
            </a:r>
          </a:p>
        </p:txBody>
      </p:sp>
    </p:spTree>
    <p:extLst>
      <p:ext uri="{BB962C8B-B14F-4D97-AF65-F5344CB8AC3E}">
        <p14:creationId xmlns:p14="http://schemas.microsoft.com/office/powerpoint/2010/main" val="5035149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BB4A3FF-C3B1-7EF0-6AD0-61DAE7345A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67542" y="365126"/>
            <a:ext cx="8033657" cy="527504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ВНЕУРОЧНАЯ ДЕЯТЕЛЬНОСТЬ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76567DA-8B08-1793-57AC-3F724468F4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1371" y="892630"/>
            <a:ext cx="11386458" cy="5791199"/>
          </a:xfrm>
        </p:spPr>
        <p:txBody>
          <a:bodyPr>
            <a:normAutofit/>
          </a:bodyPr>
          <a:lstStyle/>
          <a:p>
            <a:r>
              <a:rPr lang="ru-RU" dirty="0"/>
              <a:t>образовательная деятельность, направленная на достижение планируемых результатов освоения основной образовательной программы (личностных, метапредметных и предметных), осуществляемая в формах, отличных от урочной</a:t>
            </a:r>
          </a:p>
          <a:p>
            <a:endParaRPr lang="ru-RU" dirty="0"/>
          </a:p>
          <a:p>
            <a:r>
              <a:rPr lang="ru-RU" dirty="0"/>
              <a:t>является неотъемлемой и обязательной частью основной образовательной программы</a:t>
            </a:r>
          </a:p>
          <a:p>
            <a:endParaRPr lang="ru-RU" dirty="0"/>
          </a:p>
          <a:p>
            <a:pPr algn="ctr"/>
            <a:r>
              <a:rPr lang="ru-RU" dirty="0">
                <a:solidFill>
                  <a:srgbClr val="C00000"/>
                </a:solidFill>
              </a:rPr>
              <a:t>количество часов на внеурочную деятельность:</a:t>
            </a:r>
          </a:p>
          <a:p>
            <a:pPr algn="ctr"/>
            <a:r>
              <a:rPr lang="ru-RU" dirty="0">
                <a:solidFill>
                  <a:srgbClr val="C00000"/>
                </a:solidFill>
              </a:rPr>
              <a:t>начальное общее образование – до 1320 часов </a:t>
            </a:r>
          </a:p>
          <a:p>
            <a:pPr algn="ctr"/>
            <a:r>
              <a:rPr lang="ru-RU" dirty="0">
                <a:solidFill>
                  <a:srgbClr val="C00000"/>
                </a:solidFill>
              </a:rPr>
              <a:t>основное общее образование – до 1750 часов</a:t>
            </a:r>
          </a:p>
          <a:p>
            <a:pPr algn="ctr"/>
            <a:r>
              <a:rPr lang="ru-RU" dirty="0">
                <a:solidFill>
                  <a:srgbClr val="C00000"/>
                </a:solidFill>
              </a:rPr>
              <a:t> среднее общее образование – до 700 часов </a:t>
            </a:r>
          </a:p>
        </p:txBody>
      </p:sp>
    </p:spTree>
    <p:extLst>
      <p:ext uri="{BB962C8B-B14F-4D97-AF65-F5344CB8AC3E}">
        <p14:creationId xmlns:p14="http://schemas.microsoft.com/office/powerpoint/2010/main" val="10840922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0B80B9C-0808-DB65-A252-EA6BC66410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1259" y="152400"/>
            <a:ext cx="3819853" cy="71845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ВНЕУРОЧНАЯ ДЕЯТЕЛЬНОСТЬ</a:t>
            </a:r>
            <a:endParaRPr lang="ru-RU" sz="24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229D82B-C193-85C2-7EF8-4E43164A91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0113" y="870856"/>
            <a:ext cx="11560629" cy="5834743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ru-RU" dirty="0">
                <a:solidFill>
                  <a:srgbClr val="C00000"/>
                </a:solidFill>
              </a:rPr>
              <a:t>10 ЧАСОВ В НЕДЕЛЮ </a:t>
            </a:r>
          </a:p>
          <a:p>
            <a:r>
              <a:rPr lang="ru-RU" dirty="0">
                <a:solidFill>
                  <a:srgbClr val="C00000"/>
                </a:solidFill>
              </a:rPr>
              <a:t>1 час-</a:t>
            </a:r>
            <a:r>
              <a:rPr lang="ru-RU" dirty="0"/>
              <a:t>------ «Разговоры о важном» (цикл внеурочных занятий для обучающихся 1-2,3-4,5-7,8-9,10-11 </a:t>
            </a:r>
            <a:r>
              <a:rPr lang="ru-RU" dirty="0" err="1"/>
              <a:t>кл</a:t>
            </a:r>
            <a:r>
              <a:rPr lang="ru-RU" dirty="0"/>
              <a:t>.) </a:t>
            </a:r>
          </a:p>
          <a:p>
            <a:pPr marL="0" indent="0">
              <a:buNone/>
            </a:pPr>
            <a:endParaRPr lang="ru-RU" dirty="0"/>
          </a:p>
          <a:p>
            <a:r>
              <a:rPr lang="ru-RU" dirty="0">
                <a:solidFill>
                  <a:srgbClr val="C00000"/>
                </a:solidFill>
              </a:rPr>
              <a:t>3 часа </a:t>
            </a:r>
            <a:r>
              <a:rPr lang="ru-RU" dirty="0"/>
              <a:t>-----Дополнительное изучение учебных предметов (углубленное изучение учебных предметов, организация </a:t>
            </a:r>
            <a:r>
              <a:rPr lang="ru-RU" dirty="0" err="1"/>
              <a:t>учебноисследовательской</a:t>
            </a:r>
            <a:r>
              <a:rPr lang="ru-RU" dirty="0"/>
              <a:t> и проектной деятельности, модули по краеведению и др.) </a:t>
            </a:r>
          </a:p>
          <a:p>
            <a:pPr marL="0" indent="0">
              <a:buNone/>
            </a:pPr>
            <a:endParaRPr lang="ru-RU" dirty="0"/>
          </a:p>
          <a:p>
            <a:r>
              <a:rPr lang="ru-RU" dirty="0">
                <a:solidFill>
                  <a:srgbClr val="C00000"/>
                </a:solidFill>
              </a:rPr>
              <a:t>1 час </a:t>
            </a:r>
            <a:r>
              <a:rPr lang="ru-RU" dirty="0"/>
              <a:t>-----Формирование функциональной грамотности </a:t>
            </a:r>
          </a:p>
          <a:p>
            <a:pPr marL="0" indent="0">
              <a:buNone/>
            </a:pPr>
            <a:endParaRPr lang="ru-RU" dirty="0"/>
          </a:p>
          <a:p>
            <a:r>
              <a:rPr lang="ru-RU" dirty="0">
                <a:solidFill>
                  <a:srgbClr val="C00000"/>
                </a:solidFill>
              </a:rPr>
              <a:t>1 час </a:t>
            </a:r>
            <a:r>
              <a:rPr lang="ru-RU" dirty="0"/>
              <a:t>-----Профориентационная работа/ предпринимательство/финансовая грамотность </a:t>
            </a:r>
          </a:p>
          <a:p>
            <a:pPr marL="0" indent="0">
              <a:buNone/>
            </a:pPr>
            <a:endParaRPr lang="ru-RU" dirty="0"/>
          </a:p>
          <a:p>
            <a:r>
              <a:rPr lang="ru-RU" dirty="0">
                <a:solidFill>
                  <a:srgbClr val="C00000"/>
                </a:solidFill>
              </a:rPr>
              <a:t>2 часа-</a:t>
            </a:r>
            <a:r>
              <a:rPr lang="ru-RU" dirty="0"/>
              <a:t>----- Развитие личности и самореализация обучающихся (занятия в хоре, школьном театре, участие в спортивных мероприятиях и др.) </a:t>
            </a:r>
          </a:p>
          <a:p>
            <a:pPr marL="0" indent="0">
              <a:buNone/>
            </a:pPr>
            <a:endParaRPr lang="ru-RU" dirty="0"/>
          </a:p>
          <a:p>
            <a:r>
              <a:rPr lang="ru-RU" dirty="0">
                <a:solidFill>
                  <a:srgbClr val="C00000"/>
                </a:solidFill>
              </a:rPr>
              <a:t>2 часа </a:t>
            </a:r>
            <a:r>
              <a:rPr lang="ru-RU" dirty="0"/>
              <a:t>------Комплекс воспитательных мероприятий, деятельность ученических сообществ, педагогическая поддержка обучающихся и обеспечение их благополучия в пространстве школе </a:t>
            </a:r>
          </a:p>
        </p:txBody>
      </p:sp>
    </p:spTree>
    <p:extLst>
      <p:ext uri="{BB962C8B-B14F-4D97-AF65-F5344CB8AC3E}">
        <p14:creationId xmlns:p14="http://schemas.microsoft.com/office/powerpoint/2010/main" val="9835141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9A457E6-2023-342C-4444-716B280492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dirty="0">
                <a:solidFill>
                  <a:srgbClr val="C00000"/>
                </a:solidFill>
              </a:rPr>
              <a:t>МОДЕЛИ ПРИМЕРНОГО ПЛАНА ВНЕУРОЧНОЙ ДЕЯТЕЛЬНОСТИ С УЧЕТОМ СОДЕРЖАНИЯ ОБНОВЛЕННЫХ ФГОС (до 10 часов в неделю)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1C2E5CA-E558-1D20-99E0-B4B04C2CE5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b="1" dirty="0">
                <a:solidFill>
                  <a:srgbClr val="C00000"/>
                </a:solidFill>
              </a:rPr>
              <a:t>Преобладание учебно-познавательной деятельности:</a:t>
            </a:r>
          </a:p>
          <a:p>
            <a:pPr marL="0" indent="0">
              <a:buNone/>
            </a:pPr>
            <a:r>
              <a:rPr lang="ru-RU" dirty="0">
                <a:solidFill>
                  <a:srgbClr val="C00000"/>
                </a:solidFill>
              </a:rPr>
              <a:t>1-11кл</a:t>
            </a:r>
            <a:r>
              <a:rPr lang="ru-RU" dirty="0"/>
              <a:t>.------1 час Занятия «Разговоры о важном» (понедельник, первый урок) </a:t>
            </a:r>
          </a:p>
          <a:p>
            <a:pPr marL="0" indent="0">
              <a:buNone/>
            </a:pPr>
            <a:r>
              <a:rPr lang="ru-RU" dirty="0">
                <a:solidFill>
                  <a:srgbClr val="C00000"/>
                </a:solidFill>
              </a:rPr>
              <a:t>1-11кл</a:t>
            </a:r>
            <a:r>
              <a:rPr lang="ru-RU" dirty="0"/>
              <a:t>-------1 час Формирование функциональной грамотности (в т.ч., финансовая грамотность) </a:t>
            </a:r>
          </a:p>
          <a:p>
            <a:pPr marL="0" indent="0">
              <a:buNone/>
            </a:pPr>
            <a:r>
              <a:rPr lang="ru-RU" dirty="0">
                <a:solidFill>
                  <a:srgbClr val="C00000"/>
                </a:solidFill>
              </a:rPr>
              <a:t>5-11кл</a:t>
            </a:r>
            <a:r>
              <a:rPr lang="ru-RU" dirty="0"/>
              <a:t>-------1 час Профориентационная работа (в т.ч., предпринимательство) </a:t>
            </a:r>
          </a:p>
          <a:p>
            <a:pPr marL="0" indent="0">
              <a:buNone/>
            </a:pPr>
            <a:r>
              <a:rPr lang="ru-RU" dirty="0">
                <a:solidFill>
                  <a:srgbClr val="C00000"/>
                </a:solidFill>
              </a:rPr>
              <a:t>10-11кл</a:t>
            </a:r>
            <a:r>
              <a:rPr lang="ru-RU" dirty="0"/>
              <a:t>----- 1 час Образовательный курс «Россия – моя история</a:t>
            </a:r>
          </a:p>
        </p:txBody>
      </p:sp>
    </p:spTree>
    <p:extLst>
      <p:ext uri="{BB962C8B-B14F-4D97-AF65-F5344CB8AC3E}">
        <p14:creationId xmlns:p14="http://schemas.microsoft.com/office/powerpoint/2010/main" val="38326634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4E8E8F9-5EE2-15AD-2C2E-798514A24D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365126"/>
            <a:ext cx="6422571" cy="832304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Преобладание педагогической поддержки обучающихся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33CB3C1-3A8F-EEF3-00DC-AE8DDFBAEE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638" y="1453415"/>
            <a:ext cx="10882162" cy="5197642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b="1" dirty="0">
                <a:solidFill>
                  <a:srgbClr val="C00000"/>
                </a:solidFill>
              </a:rPr>
              <a:t>Преобладание учебно-познавательной деятельности:</a:t>
            </a:r>
          </a:p>
          <a:p>
            <a:pPr marL="0" indent="0">
              <a:buNone/>
            </a:pPr>
            <a:r>
              <a:rPr lang="ru-RU" dirty="0">
                <a:solidFill>
                  <a:srgbClr val="C00000"/>
                </a:solidFill>
              </a:rPr>
              <a:t>1-11кл</a:t>
            </a:r>
            <a:r>
              <a:rPr lang="ru-RU" dirty="0"/>
              <a:t>.------1 час Занятия «Разговоры о важном» (понедельник, первый урок) 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>
                <a:solidFill>
                  <a:srgbClr val="C00000"/>
                </a:solidFill>
              </a:rPr>
              <a:t>1-11кл</a:t>
            </a:r>
            <a:r>
              <a:rPr lang="ru-RU" dirty="0"/>
              <a:t>-------1 час Формирование функциональной грамотности (в т.ч., финансовая грамотность) 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>
                <a:solidFill>
                  <a:srgbClr val="C00000"/>
                </a:solidFill>
              </a:rPr>
              <a:t>5-11кл</a:t>
            </a:r>
            <a:r>
              <a:rPr lang="ru-RU" dirty="0"/>
              <a:t>-------1 час Профориентационная работа (в т.ч., предпринимательство) 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>
                <a:solidFill>
                  <a:srgbClr val="C00000"/>
                </a:solidFill>
              </a:rPr>
              <a:t>10-11кл</a:t>
            </a:r>
            <a:r>
              <a:rPr lang="ru-RU" dirty="0"/>
              <a:t>----- 1 час Образовательный курс «Россия – моя история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536595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7C3D3F-AEEA-2D02-153A-6EFE28935A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0744" y="365126"/>
            <a:ext cx="5246914" cy="897618"/>
          </a:xfrm>
        </p:spPr>
        <p:txBody>
          <a:bodyPr>
            <a:normAutofit/>
          </a:bodyPr>
          <a:lstStyle/>
          <a:p>
            <a:r>
              <a:rPr lang="ru-RU" sz="2400" b="1" dirty="0">
                <a:solidFill>
                  <a:srgbClr val="C00000"/>
                </a:solidFill>
              </a:rPr>
              <a:t>Преобладание деятельности ученических сообществ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C6C1F4B-FD30-95D4-5078-3A8743964C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0744" y="1424538"/>
            <a:ext cx="11232452" cy="531314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>
                <a:solidFill>
                  <a:srgbClr val="C00000"/>
                </a:solidFill>
              </a:rPr>
              <a:t>1-11кл</a:t>
            </a:r>
            <a:r>
              <a:rPr lang="ru-RU" dirty="0"/>
              <a:t>.------1 час Занятия «Разговоры о важном» (понедельник, первый урок) 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>
                <a:solidFill>
                  <a:srgbClr val="C00000"/>
                </a:solidFill>
              </a:rPr>
              <a:t>1-11кл</a:t>
            </a:r>
            <a:r>
              <a:rPr lang="ru-RU" dirty="0"/>
              <a:t>-------1 час Формирование функциональной грамотности (в т.ч., финансовая грамотность) 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>
                <a:solidFill>
                  <a:srgbClr val="C00000"/>
                </a:solidFill>
              </a:rPr>
              <a:t>5-11кл</a:t>
            </a:r>
            <a:r>
              <a:rPr lang="ru-RU" dirty="0"/>
              <a:t>-------1 час Профориентационная работа (в т.ч., предпринимательство) 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>
                <a:solidFill>
                  <a:srgbClr val="C00000"/>
                </a:solidFill>
              </a:rPr>
              <a:t>10-11кл</a:t>
            </a:r>
            <a:r>
              <a:rPr lang="ru-RU" dirty="0"/>
              <a:t>----- 1 час Образовательный курс «Россия – моя история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13009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FFA40A8-FB0D-2ACE-0C71-C50A29E2D5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2645229" cy="701674"/>
          </a:xfrm>
        </p:spPr>
        <p:txBody>
          <a:bodyPr>
            <a:normAutofit/>
          </a:bodyPr>
          <a:lstStyle/>
          <a:p>
            <a:r>
              <a:rPr lang="ru-RU" sz="2400" b="1" dirty="0">
                <a:solidFill>
                  <a:srgbClr val="C00000"/>
                </a:solidFill>
              </a:rPr>
              <a:t>Вариативная часть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A7E39C7-D396-7A7E-4C4D-23765DA9D2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8829" y="1382711"/>
            <a:ext cx="10515600" cy="5110163"/>
          </a:xfrm>
        </p:spPr>
        <p:txBody>
          <a:bodyPr/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Преобладание учебно-познавательной деятельности </a:t>
            </a:r>
          </a:p>
          <a:p>
            <a:pPr algn="ctr"/>
            <a:endParaRPr lang="ru-RU" sz="2400" b="1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ru-RU" dirty="0">
                <a:solidFill>
                  <a:srgbClr val="C00000"/>
                </a:solidFill>
              </a:rPr>
              <a:t>5ч.---------</a:t>
            </a:r>
            <a:r>
              <a:rPr lang="ru-RU" dirty="0"/>
              <a:t>Дополнительное изучение учебных предметов (углубленное изучение отдельных учебных предметов, историческое просвещение) </a:t>
            </a:r>
          </a:p>
          <a:p>
            <a:pPr marL="0" indent="0">
              <a:buNone/>
            </a:pPr>
            <a:r>
              <a:rPr lang="ru-RU" dirty="0">
                <a:solidFill>
                  <a:srgbClr val="C00000"/>
                </a:solidFill>
              </a:rPr>
              <a:t>1ч.-------</a:t>
            </a:r>
            <a:r>
              <a:rPr lang="ru-RU" dirty="0"/>
              <a:t>Развитие личности и самореализация обучающихся (занятия в хоре, школьном театре, школьном спортивном клубе)</a:t>
            </a:r>
          </a:p>
          <a:p>
            <a:endParaRPr lang="ru-RU" dirty="0"/>
          </a:p>
          <a:p>
            <a:pPr marL="0" indent="0">
              <a:buNone/>
            </a:pPr>
            <a:r>
              <a:rPr lang="ru-RU" dirty="0">
                <a:solidFill>
                  <a:srgbClr val="C00000"/>
                </a:solidFill>
              </a:rPr>
              <a:t>1ч.-------</a:t>
            </a:r>
            <a:r>
              <a:rPr lang="ru-RU" dirty="0"/>
              <a:t>Удовлетворение социальных интересов и потребностей обучающихся (поддержка РДШ, Юнармии, проекта «Россия - страна возможностей»</a:t>
            </a:r>
          </a:p>
        </p:txBody>
      </p:sp>
    </p:spTree>
    <p:extLst>
      <p:ext uri="{BB962C8B-B14F-4D97-AF65-F5344CB8AC3E}">
        <p14:creationId xmlns:p14="http://schemas.microsoft.com/office/powerpoint/2010/main" val="35222353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736A101-2E6C-040C-3562-7D45F393C2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341914" cy="636361"/>
          </a:xfrm>
        </p:spPr>
        <p:txBody>
          <a:bodyPr>
            <a:normAutofit/>
          </a:bodyPr>
          <a:lstStyle/>
          <a:p>
            <a:r>
              <a:rPr lang="ru-RU" sz="2400" b="1" dirty="0">
                <a:solidFill>
                  <a:srgbClr val="C00000"/>
                </a:solidFill>
              </a:rPr>
              <a:t>Вариативная часть</a:t>
            </a:r>
            <a:endParaRPr lang="ru-RU" sz="24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F33123B-D89A-D10F-10DC-292375BC40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5385" y="1155032"/>
            <a:ext cx="10978415" cy="5476774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Преобладание педагогической поддержки обучающихся </a:t>
            </a:r>
          </a:p>
          <a:p>
            <a:pPr marL="0" indent="0">
              <a:buNone/>
            </a:pPr>
            <a:r>
              <a:rPr lang="ru-RU" dirty="0">
                <a:solidFill>
                  <a:srgbClr val="C00000"/>
                </a:solidFill>
              </a:rPr>
              <a:t>3ч.--------</a:t>
            </a:r>
            <a:r>
              <a:rPr lang="ru-RU" dirty="0"/>
              <a:t>Психолого-педагогическое сопровождение детей с особыми образовательными потребностями (сопровождение обучающихся с ОВЗ, историческое просвещение) 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>
                <a:solidFill>
                  <a:srgbClr val="C00000"/>
                </a:solidFill>
              </a:rPr>
              <a:t>3ч.---------</a:t>
            </a:r>
            <a:r>
              <a:rPr lang="ru-RU" dirty="0"/>
              <a:t>Развитие личности и самореализация обучающихся (занятия в хоре, школьном театре, школьном спортивном клубе) 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>
                <a:solidFill>
                  <a:srgbClr val="C00000"/>
                </a:solidFill>
              </a:rPr>
              <a:t>1ч.--------</a:t>
            </a:r>
            <a:r>
              <a:rPr lang="ru-RU" dirty="0"/>
              <a:t>Удовлетворение социальных интересов и потребностей обучающихся (поддержка РДШ, Юнармии, проекта «Россия - страна возможностей»</a:t>
            </a:r>
          </a:p>
        </p:txBody>
      </p:sp>
    </p:spTree>
    <p:extLst>
      <p:ext uri="{BB962C8B-B14F-4D97-AF65-F5344CB8AC3E}">
        <p14:creationId xmlns:p14="http://schemas.microsoft.com/office/powerpoint/2010/main" val="24812636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6DAF109-EEC8-59EF-FA49-447A9ED9E7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3341914" cy="723445"/>
          </a:xfrm>
        </p:spPr>
        <p:txBody>
          <a:bodyPr>
            <a:normAutofit/>
          </a:bodyPr>
          <a:lstStyle/>
          <a:p>
            <a:r>
              <a:rPr lang="ru-RU" sz="2400" b="1" dirty="0">
                <a:solidFill>
                  <a:srgbClr val="C00000"/>
                </a:solidFill>
              </a:rPr>
              <a:t>Вариативная часть</a:t>
            </a:r>
            <a:endParaRPr lang="ru-RU" sz="24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2E1D06E-F348-265C-0819-10D74B0F17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8383" y="1232034"/>
            <a:ext cx="11550316" cy="5467149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Преобладание деятельности ученических сообществ</a:t>
            </a:r>
          </a:p>
          <a:p>
            <a:pPr algn="ctr"/>
            <a:endParaRPr lang="ru-RU" sz="2400" b="1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ru-RU" sz="2400" dirty="0">
                <a:solidFill>
                  <a:srgbClr val="C00000"/>
                </a:solidFill>
              </a:rPr>
              <a:t>2ч-------</a:t>
            </a:r>
            <a:r>
              <a:rPr lang="ru-RU" sz="2400" dirty="0"/>
              <a:t>Дополнительное изучение учебных предметов (углубленное изучение отдельных учебных предметов, историческое просвещение) </a:t>
            </a:r>
          </a:p>
          <a:p>
            <a:endParaRPr lang="ru-RU" sz="2400" dirty="0"/>
          </a:p>
          <a:p>
            <a:pPr marL="0" indent="0">
              <a:buNone/>
            </a:pPr>
            <a:r>
              <a:rPr lang="ru-RU" sz="2400" dirty="0">
                <a:solidFill>
                  <a:srgbClr val="C00000"/>
                </a:solidFill>
              </a:rPr>
              <a:t>2ч------</a:t>
            </a:r>
            <a:r>
              <a:rPr lang="ru-RU" sz="2400" dirty="0"/>
              <a:t>Развитие личности и самореализация обучающихся (занятия в хоре, школьном театре, школьном спортивном клубе)</a:t>
            </a:r>
          </a:p>
          <a:p>
            <a:endParaRPr lang="ru-RU" sz="2400" dirty="0"/>
          </a:p>
          <a:p>
            <a:pPr marL="0" indent="0">
              <a:buNone/>
            </a:pPr>
            <a:r>
              <a:rPr lang="ru-RU" sz="2400" dirty="0">
                <a:solidFill>
                  <a:srgbClr val="C00000"/>
                </a:solidFill>
              </a:rPr>
              <a:t>3ч------</a:t>
            </a:r>
            <a:r>
              <a:rPr lang="ru-RU" sz="2400" dirty="0"/>
              <a:t>Удовлетворение социальных интересов и потребностей обучающихся (поддержка РДШ, Юнармии, проекта «Россия - страна возможностей») </a:t>
            </a:r>
            <a:endParaRPr lang="ru-RU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248018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1074</Words>
  <Application>Microsoft Office PowerPoint</Application>
  <PresentationFormat>Широкоэкранный</PresentationFormat>
  <Paragraphs>114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Times New Roman</vt:lpstr>
      <vt:lpstr>Тема Office</vt:lpstr>
      <vt:lpstr>Обновленный ФГОС: единое содержание образования</vt:lpstr>
      <vt:lpstr>ОБНОВЛЕННЫЕ ФГОС  НАЧАЛЬНОГО ОБЩЕГО, ОСНОВНОГО ОБЩЕГО И СРЕДНЕГО ОБЩЕГО ОБРАЗОВАНИЯ </vt:lpstr>
      <vt:lpstr>ЕДИНОЕ СОДЕРЖАНИЕ ОБРАЗОВАНИЯ</vt:lpstr>
      <vt:lpstr>ОСНОВНЫЕ ИЗМЕНЕНИЯ В ОБНОВЛЕННЫХ ФГОС</vt:lpstr>
      <vt:lpstr>ОСНОВНЫЕ ИЗМЕНЕНИЯ В ОБНОВЛЕННЫХ ФГОС</vt:lpstr>
      <vt:lpstr>МОДЕЛЬ ВВЕДЕНИЯ ОБНОВЛЕННЫХ ФГОС</vt:lpstr>
      <vt:lpstr>График разработки и утверждения федеральных основных общеобразовательных программ (Федеральные программы)</vt:lpstr>
      <vt:lpstr>ВНЕУРОЧНАЯ ДЕЯТЕЛЬНОСТЬ</vt:lpstr>
      <vt:lpstr>ВНЕУРОЧНАЯ ДЕЯТЕЛЬНОСТЬ</vt:lpstr>
      <vt:lpstr>МОДЕЛИ ПРИМЕРНОГО ПЛАНА ВНЕУРОЧНОЙ ДЕЯТЕЛЬНОСТИ С УЧЕТОМ СОДЕРЖАНИЯ ОБНОВЛЕННЫХ ФГОС (до 10 часов в неделю)</vt:lpstr>
      <vt:lpstr>Преобладание педагогической поддержки обучающихся </vt:lpstr>
      <vt:lpstr>Преобладание деятельности ученических сообществ</vt:lpstr>
      <vt:lpstr>Вариативная часть</vt:lpstr>
      <vt:lpstr>Вариативная часть</vt:lpstr>
      <vt:lpstr>Вариативная часть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Обновленный ФГОС: единое содержание образования</dc:title>
  <dc:creator>79898664356</dc:creator>
  <cp:lastModifiedBy>79898664356</cp:lastModifiedBy>
  <cp:revision>1</cp:revision>
  <dcterms:created xsi:type="dcterms:W3CDTF">2023-05-18T12:08:35Z</dcterms:created>
  <dcterms:modified xsi:type="dcterms:W3CDTF">2023-05-18T13:04:55Z</dcterms:modified>
</cp:coreProperties>
</file>