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9"/>
  </p:notesMasterIdLst>
  <p:sldIdLst>
    <p:sldId id="350" r:id="rId2"/>
    <p:sldId id="651" r:id="rId3"/>
    <p:sldId id="470" r:id="rId4"/>
    <p:sldId id="667" r:id="rId5"/>
    <p:sldId id="655" r:id="rId6"/>
    <p:sldId id="656" r:id="rId7"/>
    <p:sldId id="657" r:id="rId8"/>
    <p:sldId id="658" r:id="rId9"/>
    <p:sldId id="660" r:id="rId10"/>
    <p:sldId id="661" r:id="rId11"/>
    <p:sldId id="662" r:id="rId12"/>
    <p:sldId id="663" r:id="rId13"/>
    <p:sldId id="664" r:id="rId14"/>
    <p:sldId id="665" r:id="rId15"/>
    <p:sldId id="666" r:id="rId16"/>
    <p:sldId id="653" r:id="rId17"/>
    <p:sldId id="534" r:id="rId18"/>
    <p:sldId id="538" r:id="rId19"/>
    <p:sldId id="539" r:id="rId20"/>
    <p:sldId id="668" r:id="rId21"/>
    <p:sldId id="544" r:id="rId22"/>
    <p:sldId id="545" r:id="rId23"/>
    <p:sldId id="559" r:id="rId24"/>
    <p:sldId id="634" r:id="rId25"/>
    <p:sldId id="599" r:id="rId26"/>
    <p:sldId id="562" r:id="rId27"/>
    <p:sldId id="563" r:id="rId28"/>
    <p:sldId id="598" r:id="rId29"/>
    <p:sldId id="601" r:id="rId30"/>
    <p:sldId id="569" r:id="rId31"/>
    <p:sldId id="570" r:id="rId32"/>
    <p:sldId id="567" r:id="rId33"/>
    <p:sldId id="577" r:id="rId34"/>
    <p:sldId id="669" r:id="rId35"/>
    <p:sldId id="571" r:id="rId36"/>
    <p:sldId id="578" r:id="rId37"/>
    <p:sldId id="579" r:id="rId38"/>
    <p:sldId id="596" r:id="rId39"/>
    <p:sldId id="582" r:id="rId40"/>
    <p:sldId id="583" r:id="rId41"/>
    <p:sldId id="597" r:id="rId42"/>
    <p:sldId id="604" r:id="rId43"/>
    <p:sldId id="602" r:id="rId44"/>
    <p:sldId id="603" r:id="rId45"/>
    <p:sldId id="605" r:id="rId46"/>
    <p:sldId id="606" r:id="rId47"/>
    <p:sldId id="608" r:id="rId48"/>
    <p:sldId id="595" r:id="rId49"/>
    <p:sldId id="607" r:id="rId50"/>
    <p:sldId id="587" r:id="rId51"/>
    <p:sldId id="670" r:id="rId52"/>
    <p:sldId id="609" r:id="rId53"/>
    <p:sldId id="610" r:id="rId54"/>
    <p:sldId id="611" r:id="rId55"/>
    <p:sldId id="626" r:id="rId56"/>
    <p:sldId id="613" r:id="rId57"/>
    <p:sldId id="614" r:id="rId58"/>
    <p:sldId id="615" r:id="rId59"/>
    <p:sldId id="616" r:id="rId60"/>
    <p:sldId id="636" r:id="rId61"/>
    <p:sldId id="635" r:id="rId62"/>
    <p:sldId id="617" r:id="rId63"/>
    <p:sldId id="637" r:id="rId64"/>
    <p:sldId id="638" r:id="rId65"/>
    <p:sldId id="639" r:id="rId66"/>
    <p:sldId id="640" r:id="rId67"/>
    <p:sldId id="622" r:id="rId68"/>
    <p:sldId id="623" r:id="rId69"/>
    <p:sldId id="624" r:id="rId70"/>
    <p:sldId id="494" r:id="rId71"/>
    <p:sldId id="645" r:id="rId72"/>
    <p:sldId id="646" r:id="rId73"/>
    <p:sldId id="647" r:id="rId74"/>
    <p:sldId id="648" r:id="rId75"/>
    <p:sldId id="649" r:id="rId76"/>
    <p:sldId id="654" r:id="rId77"/>
    <p:sldId id="364" r:id="rId7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CCCCFF"/>
    <a:srgbClr val="A5AEC7"/>
    <a:srgbClr val="B2B2B2"/>
    <a:srgbClr val="9DB1CF"/>
    <a:srgbClr val="96BE6E"/>
    <a:srgbClr val="56CC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24CC99-9F94-48C2-9F3F-6DB87A252385}" v="10" dt="2020-09-01T09:20:21.853"/>
  </p1510:revLst>
</p1510:revInfo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39" autoAdjust="0"/>
    <p:restoredTop sz="94617" autoAdjust="0"/>
  </p:normalViewPr>
  <p:slideViewPr>
    <p:cSldViewPr snapToGrid="0">
      <p:cViewPr>
        <p:scale>
          <a:sx n="120" d="100"/>
          <a:sy n="120" d="100"/>
        </p:scale>
        <p:origin x="42" y="-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microsoft.com/office/2015/10/relationships/revisionInfo" Target="revisionInfo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27B361-A435-4AC4-9277-F0E975D4D638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13422B-3C30-406A-A5CB-4731067C81B5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b="1" i="1" dirty="0" smtClean="0"/>
            <a:t>Целеполагание, Планируемые результаты</a:t>
          </a:r>
          <a:r>
            <a:rPr lang="ru-RU" sz="2800" i="1" dirty="0" smtClean="0"/>
            <a:t>:</a:t>
          </a:r>
        </a:p>
        <a:p>
          <a:r>
            <a:rPr lang="ru-RU" sz="2800" i="1" dirty="0" smtClean="0"/>
            <a:t> </a:t>
          </a:r>
          <a:r>
            <a:rPr lang="ru-RU" sz="2800" i="0" dirty="0" smtClean="0"/>
            <a:t>Стандарт</a:t>
          </a:r>
          <a:endParaRPr lang="ru-RU" sz="2800" i="0" dirty="0"/>
        </a:p>
      </dgm:t>
    </dgm:pt>
    <dgm:pt modelId="{FE81D6DA-0866-4739-BBD5-E28EE11DAD06}" type="parTrans" cxnId="{34BC6158-90ED-4B95-A8A3-146FAE85B362}">
      <dgm:prSet/>
      <dgm:spPr/>
      <dgm:t>
        <a:bodyPr/>
        <a:lstStyle/>
        <a:p>
          <a:endParaRPr lang="ru-RU" sz="2800"/>
        </a:p>
      </dgm:t>
    </dgm:pt>
    <dgm:pt modelId="{58D9028E-89B1-4694-B2ED-EF26DE5D4740}" type="sibTrans" cxnId="{34BC6158-90ED-4B95-A8A3-146FAE85B362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 sz="4400"/>
        </a:p>
      </dgm:t>
    </dgm:pt>
    <dgm:pt modelId="{50F9847B-0C31-4BB0-AB6A-4270E207D10F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b="1" i="1" dirty="0" smtClean="0"/>
            <a:t>Реализуемые результаты</a:t>
          </a:r>
          <a:r>
            <a:rPr lang="ru-RU" sz="2800" dirty="0" smtClean="0"/>
            <a:t>:</a:t>
          </a:r>
        </a:p>
        <a:p>
          <a:r>
            <a:rPr lang="ru-RU" sz="2800" dirty="0" smtClean="0"/>
            <a:t>учебные планы,  программы,  учебники </a:t>
          </a:r>
          <a:endParaRPr lang="ru-RU" sz="2800" dirty="0"/>
        </a:p>
      </dgm:t>
    </dgm:pt>
    <dgm:pt modelId="{EDB7EFB8-1DB2-4B18-9AE3-3EB16C918662}" type="parTrans" cxnId="{731336B1-4074-407F-98F1-F6A7B12FAC23}">
      <dgm:prSet/>
      <dgm:spPr/>
      <dgm:t>
        <a:bodyPr/>
        <a:lstStyle/>
        <a:p>
          <a:endParaRPr lang="ru-RU" sz="2800"/>
        </a:p>
      </dgm:t>
    </dgm:pt>
    <dgm:pt modelId="{29C0721E-01DA-45F5-914A-46934A035BF5}" type="sibTrans" cxnId="{731336B1-4074-407F-98F1-F6A7B12FAC23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 sz="4400"/>
        </a:p>
      </dgm:t>
    </dgm:pt>
    <dgm:pt modelId="{D8E84A91-31B4-4905-9DB7-E321BB95E21C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b="1" i="1" dirty="0" smtClean="0"/>
            <a:t>Реализуемые результаты</a:t>
          </a:r>
          <a:r>
            <a:rPr lang="ru-RU" sz="2800" dirty="0" smtClean="0"/>
            <a:t>:</a:t>
          </a:r>
        </a:p>
        <a:p>
          <a:r>
            <a:rPr lang="ru-RU" sz="2800" dirty="0" smtClean="0"/>
            <a:t>Образовательный процесс </a:t>
          </a:r>
          <a:endParaRPr lang="ru-RU" sz="2800" dirty="0"/>
        </a:p>
      </dgm:t>
    </dgm:pt>
    <dgm:pt modelId="{A4BA7D09-8A9E-4F98-8C21-67B903B9EB93}" type="parTrans" cxnId="{B6C97CFA-44BC-4011-9940-41A3E46EB7E7}">
      <dgm:prSet/>
      <dgm:spPr/>
      <dgm:t>
        <a:bodyPr/>
        <a:lstStyle/>
        <a:p>
          <a:endParaRPr lang="ru-RU" sz="2800"/>
        </a:p>
      </dgm:t>
    </dgm:pt>
    <dgm:pt modelId="{60A36439-0D47-4C1D-95B9-7DEB92CF7474}" type="sibTrans" cxnId="{B6C97CFA-44BC-4011-9940-41A3E46EB7E7}">
      <dgm:prSet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 sz="4400"/>
        </a:p>
      </dgm:t>
    </dgm:pt>
    <dgm:pt modelId="{9EF62741-A982-435E-92D5-40EA47F2A054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800" b="1" i="1" dirty="0" smtClean="0"/>
            <a:t>Достигаемые результаты</a:t>
          </a:r>
          <a:r>
            <a:rPr lang="ru-RU" sz="2800" dirty="0" smtClean="0"/>
            <a:t>:</a:t>
          </a:r>
        </a:p>
        <a:p>
          <a:r>
            <a:rPr lang="ru-RU" sz="2800" dirty="0" smtClean="0"/>
            <a:t>Оценка</a:t>
          </a:r>
          <a:endParaRPr lang="ru-RU" sz="2800" dirty="0"/>
        </a:p>
      </dgm:t>
    </dgm:pt>
    <dgm:pt modelId="{1571A725-EEFC-42CE-9A38-4EE3BFD225EA}" type="parTrans" cxnId="{C422229E-7F8E-4E91-9F11-96EAFA557E9D}">
      <dgm:prSet/>
      <dgm:spPr/>
      <dgm:t>
        <a:bodyPr/>
        <a:lstStyle/>
        <a:p>
          <a:endParaRPr lang="ru-RU" sz="2800"/>
        </a:p>
      </dgm:t>
    </dgm:pt>
    <dgm:pt modelId="{5568CADA-3488-4636-B174-8FCBE266F27D}" type="sibTrans" cxnId="{C422229E-7F8E-4E91-9F11-96EAFA557E9D}">
      <dgm:prSet/>
      <dgm:spPr/>
      <dgm:t>
        <a:bodyPr/>
        <a:lstStyle/>
        <a:p>
          <a:endParaRPr lang="ru-RU" sz="2800"/>
        </a:p>
      </dgm:t>
    </dgm:pt>
    <dgm:pt modelId="{D5583CAC-216D-4944-BC14-F6D1C1F26ADE}" type="pres">
      <dgm:prSet presAssocID="{9D27B361-A435-4AC4-9277-F0E975D4D638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9CCB44C-213B-4841-B349-2961AF5F58F4}" type="pres">
      <dgm:prSet presAssocID="{9D27B361-A435-4AC4-9277-F0E975D4D638}" presName="dummyMaxCanvas" presStyleCnt="0">
        <dgm:presLayoutVars/>
      </dgm:prSet>
      <dgm:spPr/>
    </dgm:pt>
    <dgm:pt modelId="{55917DF6-832A-4423-934C-50E00FA6FBC2}" type="pres">
      <dgm:prSet presAssocID="{9D27B361-A435-4AC4-9277-F0E975D4D638}" presName="FourNodes_1" presStyleLbl="node1" presStyleIdx="0" presStyleCnt="4" custScaleX="116579" custLinFactNeighborX="-784" custLinFactNeighborY="25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437BD3-DEAA-4170-AAA4-C1B875524845}" type="pres">
      <dgm:prSet presAssocID="{9D27B361-A435-4AC4-9277-F0E975D4D638}" presName="FourNodes_2" presStyleLbl="node1" presStyleIdx="1" presStyleCnt="4" custScaleX="1075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7E6FE6-16DE-45C9-858C-AF73D63BA455}" type="pres">
      <dgm:prSet presAssocID="{9D27B361-A435-4AC4-9277-F0E975D4D638}" presName="FourNodes_3" presStyleLbl="node1" presStyleIdx="2" presStyleCnt="4" custScaleX="1038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3B35A8-AEBC-44BC-A7FC-9598355159D6}" type="pres">
      <dgm:prSet presAssocID="{9D27B361-A435-4AC4-9277-F0E975D4D638}" presName="FourNodes_4" presStyleLbl="node1" presStyleIdx="3" presStyleCnt="4" custLinFactNeighborX="-1959" custLinFactNeighborY="-9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2AE6AB-2745-4D5D-AC97-FD42E636980F}" type="pres">
      <dgm:prSet presAssocID="{9D27B361-A435-4AC4-9277-F0E975D4D638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ECC5C5-BAF7-4463-8A2C-C5B498DF7DE9}" type="pres">
      <dgm:prSet presAssocID="{9D27B361-A435-4AC4-9277-F0E975D4D638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CF117F-C7C9-40F7-B543-F8D213EEB778}" type="pres">
      <dgm:prSet presAssocID="{9D27B361-A435-4AC4-9277-F0E975D4D638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D9CFED-D5D4-43B8-AC29-E3BD0FF2306D}" type="pres">
      <dgm:prSet presAssocID="{9D27B361-A435-4AC4-9277-F0E975D4D638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BC8D91-84D8-4C2D-BD57-7606C696DE2A}" type="pres">
      <dgm:prSet presAssocID="{9D27B361-A435-4AC4-9277-F0E975D4D638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5B0FC9-3C3A-4A59-94C0-135494728011}" type="pres">
      <dgm:prSet presAssocID="{9D27B361-A435-4AC4-9277-F0E975D4D638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0E657C-9CD9-4BEB-BD07-04C3AFB48D37}" type="pres">
      <dgm:prSet presAssocID="{9D27B361-A435-4AC4-9277-F0E975D4D638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B1BFFD-01FD-472B-BA5D-46F3A32D1C7E}" type="presOf" srcId="{50F9847B-0C31-4BB0-AB6A-4270E207D10F}" destId="{20BC8D91-84D8-4C2D-BD57-7606C696DE2A}" srcOrd="1" destOrd="0" presId="urn:microsoft.com/office/officeart/2005/8/layout/vProcess5"/>
    <dgm:cxn modelId="{736B5037-0E72-41B6-85F6-86544E162870}" type="presOf" srcId="{7913422B-3C30-406A-A5CB-4731067C81B5}" destId="{55917DF6-832A-4423-934C-50E00FA6FBC2}" srcOrd="0" destOrd="0" presId="urn:microsoft.com/office/officeart/2005/8/layout/vProcess5"/>
    <dgm:cxn modelId="{F5092115-B0C0-47FC-85E2-250BC1B913D6}" type="presOf" srcId="{9EF62741-A982-435E-92D5-40EA47F2A054}" destId="{0C0E657C-9CD9-4BEB-BD07-04C3AFB48D37}" srcOrd="1" destOrd="0" presId="urn:microsoft.com/office/officeart/2005/8/layout/vProcess5"/>
    <dgm:cxn modelId="{5C7E3B12-9C50-4962-8E88-ECEC41249AA8}" type="presOf" srcId="{9D27B361-A435-4AC4-9277-F0E975D4D638}" destId="{D5583CAC-216D-4944-BC14-F6D1C1F26ADE}" srcOrd="0" destOrd="0" presId="urn:microsoft.com/office/officeart/2005/8/layout/vProcess5"/>
    <dgm:cxn modelId="{34BC6158-90ED-4B95-A8A3-146FAE85B362}" srcId="{9D27B361-A435-4AC4-9277-F0E975D4D638}" destId="{7913422B-3C30-406A-A5CB-4731067C81B5}" srcOrd="0" destOrd="0" parTransId="{FE81D6DA-0866-4739-BBD5-E28EE11DAD06}" sibTransId="{58D9028E-89B1-4694-B2ED-EF26DE5D4740}"/>
    <dgm:cxn modelId="{2CEEC876-8DD1-46BA-BEB1-63CBB82EDB1F}" type="presOf" srcId="{D8E84A91-31B4-4905-9DB7-E321BB95E21C}" destId="{0E5B0FC9-3C3A-4A59-94C0-135494728011}" srcOrd="1" destOrd="0" presId="urn:microsoft.com/office/officeart/2005/8/layout/vProcess5"/>
    <dgm:cxn modelId="{AD272D5B-ACD8-43AE-B7EB-DB04E0442558}" type="presOf" srcId="{D8E84A91-31B4-4905-9DB7-E321BB95E21C}" destId="{6C7E6FE6-16DE-45C9-858C-AF73D63BA455}" srcOrd="0" destOrd="0" presId="urn:microsoft.com/office/officeart/2005/8/layout/vProcess5"/>
    <dgm:cxn modelId="{32BD183A-25CB-4B60-B077-CBB0BADC1D80}" type="presOf" srcId="{60A36439-0D47-4C1D-95B9-7DEB92CF7474}" destId="{D0CF117F-C7C9-40F7-B543-F8D213EEB778}" srcOrd="0" destOrd="0" presId="urn:microsoft.com/office/officeart/2005/8/layout/vProcess5"/>
    <dgm:cxn modelId="{F995DD64-4ED8-4E90-B77E-A5E0DAC1CBC6}" type="presOf" srcId="{58D9028E-89B1-4694-B2ED-EF26DE5D4740}" destId="{592AE6AB-2745-4D5D-AC97-FD42E636980F}" srcOrd="0" destOrd="0" presId="urn:microsoft.com/office/officeart/2005/8/layout/vProcess5"/>
    <dgm:cxn modelId="{CB8E13B4-AA02-43E2-9126-DECBD41D1AFA}" type="presOf" srcId="{9EF62741-A982-435E-92D5-40EA47F2A054}" destId="{1A3B35A8-AEBC-44BC-A7FC-9598355159D6}" srcOrd="0" destOrd="0" presId="urn:microsoft.com/office/officeart/2005/8/layout/vProcess5"/>
    <dgm:cxn modelId="{C422229E-7F8E-4E91-9F11-96EAFA557E9D}" srcId="{9D27B361-A435-4AC4-9277-F0E975D4D638}" destId="{9EF62741-A982-435E-92D5-40EA47F2A054}" srcOrd="3" destOrd="0" parTransId="{1571A725-EEFC-42CE-9A38-4EE3BFD225EA}" sibTransId="{5568CADA-3488-4636-B174-8FCBE266F27D}"/>
    <dgm:cxn modelId="{F86C5E64-83B8-4031-B7BC-0BDE1B656198}" type="presOf" srcId="{29C0721E-01DA-45F5-914A-46934A035BF5}" destId="{0EECC5C5-BAF7-4463-8A2C-C5B498DF7DE9}" srcOrd="0" destOrd="0" presId="urn:microsoft.com/office/officeart/2005/8/layout/vProcess5"/>
    <dgm:cxn modelId="{B6C97CFA-44BC-4011-9940-41A3E46EB7E7}" srcId="{9D27B361-A435-4AC4-9277-F0E975D4D638}" destId="{D8E84A91-31B4-4905-9DB7-E321BB95E21C}" srcOrd="2" destOrd="0" parTransId="{A4BA7D09-8A9E-4F98-8C21-67B903B9EB93}" sibTransId="{60A36439-0D47-4C1D-95B9-7DEB92CF7474}"/>
    <dgm:cxn modelId="{DB0EC291-D6F9-4C8B-9CB7-DEBF8B9B1085}" type="presOf" srcId="{50F9847B-0C31-4BB0-AB6A-4270E207D10F}" destId="{18437BD3-DEAA-4170-AAA4-C1B875524845}" srcOrd="0" destOrd="0" presId="urn:microsoft.com/office/officeart/2005/8/layout/vProcess5"/>
    <dgm:cxn modelId="{6CBF759F-A7CE-41BE-BF38-34F88F3FBB8D}" type="presOf" srcId="{7913422B-3C30-406A-A5CB-4731067C81B5}" destId="{2CD9CFED-D5D4-43B8-AC29-E3BD0FF2306D}" srcOrd="1" destOrd="0" presId="urn:microsoft.com/office/officeart/2005/8/layout/vProcess5"/>
    <dgm:cxn modelId="{731336B1-4074-407F-98F1-F6A7B12FAC23}" srcId="{9D27B361-A435-4AC4-9277-F0E975D4D638}" destId="{50F9847B-0C31-4BB0-AB6A-4270E207D10F}" srcOrd="1" destOrd="0" parTransId="{EDB7EFB8-1DB2-4B18-9AE3-3EB16C918662}" sibTransId="{29C0721E-01DA-45F5-914A-46934A035BF5}"/>
    <dgm:cxn modelId="{EC3B813B-BB95-4FE0-B7EB-D022E8092E00}" type="presParOf" srcId="{D5583CAC-216D-4944-BC14-F6D1C1F26ADE}" destId="{C9CCB44C-213B-4841-B349-2961AF5F58F4}" srcOrd="0" destOrd="0" presId="urn:microsoft.com/office/officeart/2005/8/layout/vProcess5"/>
    <dgm:cxn modelId="{842BE327-A231-422B-AD90-AB648E5C39CF}" type="presParOf" srcId="{D5583CAC-216D-4944-BC14-F6D1C1F26ADE}" destId="{55917DF6-832A-4423-934C-50E00FA6FBC2}" srcOrd="1" destOrd="0" presId="urn:microsoft.com/office/officeart/2005/8/layout/vProcess5"/>
    <dgm:cxn modelId="{2094DC35-6EB2-4BC0-B2CB-E32FAA494147}" type="presParOf" srcId="{D5583CAC-216D-4944-BC14-F6D1C1F26ADE}" destId="{18437BD3-DEAA-4170-AAA4-C1B875524845}" srcOrd="2" destOrd="0" presId="urn:microsoft.com/office/officeart/2005/8/layout/vProcess5"/>
    <dgm:cxn modelId="{3ED12E44-ACDC-4FDC-8BBB-B8A5B15BF86F}" type="presParOf" srcId="{D5583CAC-216D-4944-BC14-F6D1C1F26ADE}" destId="{6C7E6FE6-16DE-45C9-858C-AF73D63BA455}" srcOrd="3" destOrd="0" presId="urn:microsoft.com/office/officeart/2005/8/layout/vProcess5"/>
    <dgm:cxn modelId="{E8244231-AF15-4845-BC7C-0DB103263A79}" type="presParOf" srcId="{D5583CAC-216D-4944-BC14-F6D1C1F26ADE}" destId="{1A3B35A8-AEBC-44BC-A7FC-9598355159D6}" srcOrd="4" destOrd="0" presId="urn:microsoft.com/office/officeart/2005/8/layout/vProcess5"/>
    <dgm:cxn modelId="{46550C29-C386-42F8-827B-8A63AC4F587C}" type="presParOf" srcId="{D5583CAC-216D-4944-BC14-F6D1C1F26ADE}" destId="{592AE6AB-2745-4D5D-AC97-FD42E636980F}" srcOrd="5" destOrd="0" presId="urn:microsoft.com/office/officeart/2005/8/layout/vProcess5"/>
    <dgm:cxn modelId="{1C477519-2A49-40E2-9428-F9E885486E99}" type="presParOf" srcId="{D5583CAC-216D-4944-BC14-F6D1C1F26ADE}" destId="{0EECC5C5-BAF7-4463-8A2C-C5B498DF7DE9}" srcOrd="6" destOrd="0" presId="urn:microsoft.com/office/officeart/2005/8/layout/vProcess5"/>
    <dgm:cxn modelId="{B74EF1C2-156F-43D7-8934-B4D1BE5075B5}" type="presParOf" srcId="{D5583CAC-216D-4944-BC14-F6D1C1F26ADE}" destId="{D0CF117F-C7C9-40F7-B543-F8D213EEB778}" srcOrd="7" destOrd="0" presId="urn:microsoft.com/office/officeart/2005/8/layout/vProcess5"/>
    <dgm:cxn modelId="{FB97BD7E-D96A-43AB-B557-0FB97C6454D6}" type="presParOf" srcId="{D5583CAC-216D-4944-BC14-F6D1C1F26ADE}" destId="{2CD9CFED-D5D4-43B8-AC29-E3BD0FF2306D}" srcOrd="8" destOrd="0" presId="urn:microsoft.com/office/officeart/2005/8/layout/vProcess5"/>
    <dgm:cxn modelId="{50B8893D-88E5-41AB-B48A-38A94398C1E3}" type="presParOf" srcId="{D5583CAC-216D-4944-BC14-F6D1C1F26ADE}" destId="{20BC8D91-84D8-4C2D-BD57-7606C696DE2A}" srcOrd="9" destOrd="0" presId="urn:microsoft.com/office/officeart/2005/8/layout/vProcess5"/>
    <dgm:cxn modelId="{829DF475-13EA-4FC9-9864-F5F1AC7C2BED}" type="presParOf" srcId="{D5583CAC-216D-4944-BC14-F6D1C1F26ADE}" destId="{0E5B0FC9-3C3A-4A59-94C0-135494728011}" srcOrd="10" destOrd="0" presId="urn:microsoft.com/office/officeart/2005/8/layout/vProcess5"/>
    <dgm:cxn modelId="{DB44F4F5-6230-4D3C-88A6-F6EBB8BB9AF3}" type="presParOf" srcId="{D5583CAC-216D-4944-BC14-F6D1C1F26ADE}" destId="{0C0E657C-9CD9-4BEB-BD07-04C3AFB48D37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F578AB-AA86-49AB-904E-86C8EE604774}" type="doc">
      <dgm:prSet loTypeId="urn:microsoft.com/office/officeart/2005/8/layout/hierarchy1" loCatId="hierarchy" qsTypeId="urn:microsoft.com/office/officeart/2005/8/quickstyle/simple2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DFFFA655-DCCF-41BC-94EA-E436BA57CF4A}">
      <dgm:prSet phldrT="[Текст]" custT="1"/>
      <dgm:spPr>
        <a:solidFill>
          <a:srgbClr val="7030A0">
            <a:alpha val="90000"/>
          </a:srgbClr>
        </a:solidFill>
      </dgm:spPr>
      <dgm:t>
        <a:bodyPr/>
        <a:lstStyle/>
        <a:p>
          <a:pPr algn="ctr">
            <a:spcAft>
              <a:spcPts val="0"/>
            </a:spcAft>
          </a:pPr>
          <a:r>
            <a:rPr lang="ru-RU" sz="3200" b="1" dirty="0" smtClean="0">
              <a:solidFill>
                <a:schemeClr val="bg1"/>
              </a:solidFill>
            </a:rPr>
            <a:t>Неприемлемые</a:t>
          </a:r>
          <a:r>
            <a:rPr lang="ru-RU" sz="1800" dirty="0" smtClean="0">
              <a:solidFill>
                <a:schemeClr val="bg1"/>
              </a:solidFill>
            </a:rPr>
            <a:t>:</a:t>
          </a:r>
        </a:p>
        <a:p>
          <a:pPr algn="ctr">
            <a:spcAft>
              <a:spcPts val="0"/>
            </a:spcAft>
          </a:pPr>
          <a:r>
            <a:rPr lang="ru-RU" sz="2000" b="1" dirty="0" smtClean="0">
              <a:solidFill>
                <a:schemeClr val="bg1"/>
              </a:solidFill>
            </a:rPr>
            <a:t>не отвечающие теме или требованиям задания,</a:t>
          </a:r>
          <a:r>
            <a:rPr lang="ru-RU" sz="1800" dirty="0" smtClean="0">
              <a:solidFill>
                <a:schemeClr val="bg1"/>
              </a:solidFill>
            </a:rPr>
            <a:t> </a:t>
          </a:r>
          <a:r>
            <a:rPr lang="ru-RU" sz="1600" dirty="0" smtClean="0">
              <a:solidFill>
                <a:schemeClr val="bg1"/>
              </a:solidFill>
            </a:rPr>
            <a:t>например,</a:t>
          </a:r>
        </a:p>
        <a:p>
          <a:pPr algn="l">
            <a:spcAft>
              <a:spcPts val="0"/>
            </a:spcAft>
          </a:pPr>
          <a:r>
            <a:rPr lang="ru-RU" sz="1600" dirty="0" smtClean="0">
              <a:solidFill>
                <a:schemeClr val="bg1"/>
              </a:solidFill>
            </a:rPr>
            <a:t>-не относящиеся к содержанию задания, предмету обсуждения,</a:t>
          </a:r>
        </a:p>
        <a:p>
          <a:pPr algn="l">
            <a:spcAft>
              <a:spcPts val="0"/>
            </a:spcAft>
          </a:pPr>
          <a:r>
            <a:rPr lang="ru-RU" sz="1600" dirty="0" smtClean="0">
              <a:solidFill>
                <a:schemeClr val="bg1"/>
              </a:solidFill>
            </a:rPr>
            <a:t>-неправдоподобные в описываемом контексте и т.п.</a:t>
          </a:r>
          <a:endParaRPr lang="ru-RU" sz="1600" dirty="0">
            <a:solidFill>
              <a:schemeClr val="bg1"/>
            </a:solidFill>
          </a:endParaRPr>
        </a:p>
      </dgm:t>
    </dgm:pt>
    <dgm:pt modelId="{6676D4D5-F821-4019-9F51-34604B4E227D}" type="parTrans" cxnId="{4BDB847D-15D2-4A03-A15A-1994D624AEA0}">
      <dgm:prSet/>
      <dgm:spPr/>
      <dgm:t>
        <a:bodyPr/>
        <a:lstStyle/>
        <a:p>
          <a:endParaRPr lang="ru-RU"/>
        </a:p>
      </dgm:t>
    </dgm:pt>
    <dgm:pt modelId="{AC011DD7-6084-4F4B-BCB8-3290555EB58D}" type="sibTrans" cxnId="{4BDB847D-15D2-4A03-A15A-1994D624AEA0}">
      <dgm:prSet/>
      <dgm:spPr/>
      <dgm:t>
        <a:bodyPr/>
        <a:lstStyle/>
        <a:p>
          <a:endParaRPr lang="ru-RU"/>
        </a:p>
      </dgm:t>
    </dgm:pt>
    <dgm:pt modelId="{F06F3C09-AAA2-457C-AF14-940763A6392B}">
      <dgm:prSet phldrT="[Текст]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Полнота ответа</a:t>
          </a:r>
          <a:endParaRPr lang="ru-RU" b="1" dirty="0">
            <a:solidFill>
              <a:schemeClr val="bg1"/>
            </a:solidFill>
          </a:endParaRPr>
        </a:p>
      </dgm:t>
    </dgm:pt>
    <dgm:pt modelId="{891B5DEF-A9BA-4545-AFAB-0C970160DBB3}" type="parTrans" cxnId="{FBB78A30-552C-47D2-B95A-78B04ADD1AB1}">
      <dgm:prSet/>
      <dgm:spPr/>
      <dgm:t>
        <a:bodyPr/>
        <a:lstStyle/>
        <a:p>
          <a:endParaRPr lang="ru-RU"/>
        </a:p>
      </dgm:t>
    </dgm:pt>
    <dgm:pt modelId="{E01C9101-6C39-4633-A8E7-7E8A38F266A7}" type="sibTrans" cxnId="{FBB78A30-552C-47D2-B95A-78B04ADD1AB1}">
      <dgm:prSet/>
      <dgm:spPr/>
      <dgm:t>
        <a:bodyPr/>
        <a:lstStyle/>
        <a:p>
          <a:endParaRPr lang="ru-RU"/>
        </a:p>
      </dgm:t>
    </dgm:pt>
    <dgm:pt modelId="{AC1F7EEE-B92E-4666-8993-05E580A5C226}">
      <dgm:prSet phldrT="[Текст]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Тематическая группа</a:t>
          </a:r>
          <a:endParaRPr lang="ru-RU" b="1" dirty="0">
            <a:solidFill>
              <a:schemeClr val="bg1"/>
            </a:solidFill>
          </a:endParaRPr>
        </a:p>
      </dgm:t>
    </dgm:pt>
    <dgm:pt modelId="{7811DAE0-DDF8-4183-80E0-69EF020443B4}" type="parTrans" cxnId="{1C58B0B3-AA2D-4F00-9A8A-5EF7DA7D12A6}">
      <dgm:prSet/>
      <dgm:spPr/>
      <dgm:t>
        <a:bodyPr/>
        <a:lstStyle/>
        <a:p>
          <a:endParaRPr lang="ru-RU"/>
        </a:p>
      </dgm:t>
    </dgm:pt>
    <dgm:pt modelId="{F3FDE8C6-2959-4D28-8FCF-CEC131E78F3E}" type="sibTrans" cxnId="{1C58B0B3-AA2D-4F00-9A8A-5EF7DA7D12A6}">
      <dgm:prSet/>
      <dgm:spPr/>
      <dgm:t>
        <a:bodyPr/>
        <a:lstStyle/>
        <a:p>
          <a:endParaRPr lang="ru-RU"/>
        </a:p>
      </dgm:t>
    </dgm:pt>
    <dgm:pt modelId="{4156B705-EC97-4FAB-81D9-C4E447B7A53F}">
      <dgm:prSet phldrT="[Текст]" custT="1"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ru-RU" sz="3200" b="1" dirty="0" smtClean="0">
              <a:solidFill>
                <a:schemeClr val="bg1"/>
              </a:solidFill>
            </a:rPr>
            <a:t>Приемлемые</a:t>
          </a:r>
          <a:endParaRPr lang="ru-RU" sz="3200" b="1" dirty="0">
            <a:solidFill>
              <a:schemeClr val="bg1"/>
            </a:solidFill>
          </a:endParaRPr>
        </a:p>
      </dgm:t>
    </dgm:pt>
    <dgm:pt modelId="{48C20A5B-52FF-4245-821D-6DA0D260375C}" type="parTrans" cxnId="{D9422949-8EDA-4E56-81FD-BE65F0A454B6}">
      <dgm:prSet/>
      <dgm:spPr/>
      <dgm:t>
        <a:bodyPr/>
        <a:lstStyle/>
        <a:p>
          <a:endParaRPr lang="ru-RU"/>
        </a:p>
      </dgm:t>
    </dgm:pt>
    <dgm:pt modelId="{4611BB4F-C993-4942-B9D6-30F7A56DBB20}" type="sibTrans" cxnId="{D9422949-8EDA-4E56-81FD-BE65F0A454B6}">
      <dgm:prSet/>
      <dgm:spPr/>
      <dgm:t>
        <a:bodyPr/>
        <a:lstStyle/>
        <a:p>
          <a:endParaRPr lang="ru-RU"/>
        </a:p>
      </dgm:t>
    </dgm:pt>
    <dgm:pt modelId="{204485AC-C7EE-41F3-916E-5997816A06CA}">
      <dgm:prSet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Обычные</a:t>
          </a:r>
          <a:r>
            <a:rPr lang="ru-RU" dirty="0" smtClean="0">
              <a:solidFill>
                <a:schemeClr val="bg1"/>
              </a:solidFill>
            </a:rPr>
            <a:t> (часто встречающиеся)</a:t>
          </a:r>
          <a:endParaRPr lang="ru-RU" dirty="0">
            <a:solidFill>
              <a:schemeClr val="bg1"/>
            </a:solidFill>
          </a:endParaRPr>
        </a:p>
      </dgm:t>
    </dgm:pt>
    <dgm:pt modelId="{C5B5A85D-1994-436C-8539-6E69FD87D708}" type="parTrans" cxnId="{67B7F43B-E34E-42FD-9F39-9A7335F37572}">
      <dgm:prSet/>
      <dgm:spPr/>
      <dgm:t>
        <a:bodyPr/>
        <a:lstStyle/>
        <a:p>
          <a:endParaRPr lang="ru-RU"/>
        </a:p>
      </dgm:t>
    </dgm:pt>
    <dgm:pt modelId="{FE4B51E7-A374-4710-8789-B7BC5CDFBAA0}" type="sibTrans" cxnId="{67B7F43B-E34E-42FD-9F39-9A7335F37572}">
      <dgm:prSet/>
      <dgm:spPr/>
      <dgm:t>
        <a:bodyPr/>
        <a:lstStyle/>
        <a:p>
          <a:endParaRPr lang="ru-RU"/>
        </a:p>
      </dgm:t>
    </dgm:pt>
    <dgm:pt modelId="{60194215-15A9-494C-AEE9-49F6D7C411A5}">
      <dgm:prSet/>
      <dgm:spPr>
        <a:solidFill>
          <a:srgbClr val="7030A0">
            <a:alpha val="90000"/>
          </a:srgbClr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Необычные</a:t>
          </a:r>
          <a:r>
            <a:rPr lang="ru-RU" dirty="0" smtClean="0">
              <a:solidFill>
                <a:schemeClr val="bg1"/>
              </a:solidFill>
            </a:rPr>
            <a:t> (редко встречающиеся)</a:t>
          </a:r>
          <a:endParaRPr lang="ru-RU" dirty="0">
            <a:solidFill>
              <a:schemeClr val="bg1"/>
            </a:solidFill>
          </a:endParaRPr>
        </a:p>
      </dgm:t>
    </dgm:pt>
    <dgm:pt modelId="{94146955-78AA-4A24-A8E3-EFC2A0990AF3}" type="parTrans" cxnId="{F7728F70-71A2-4CF1-B911-3CD4C51B5436}">
      <dgm:prSet/>
      <dgm:spPr/>
      <dgm:t>
        <a:bodyPr/>
        <a:lstStyle/>
        <a:p>
          <a:endParaRPr lang="ru-RU"/>
        </a:p>
      </dgm:t>
    </dgm:pt>
    <dgm:pt modelId="{29D6F198-C4C8-4777-9BD5-B8486597BEAF}" type="sibTrans" cxnId="{F7728F70-71A2-4CF1-B911-3CD4C51B5436}">
      <dgm:prSet/>
      <dgm:spPr/>
      <dgm:t>
        <a:bodyPr/>
        <a:lstStyle/>
        <a:p>
          <a:endParaRPr lang="ru-RU"/>
        </a:p>
      </dgm:t>
    </dgm:pt>
    <dgm:pt modelId="{83DAFEE2-A8B2-49BB-BACD-7C3EE2FA9C6C}" type="pres">
      <dgm:prSet presAssocID="{6EF578AB-AA86-49AB-904E-86C8EE604774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BCFDD78-024C-4CF4-81E9-26414AE3EDFF}" type="pres">
      <dgm:prSet presAssocID="{DFFFA655-DCCF-41BC-94EA-E436BA57CF4A}" presName="hierRoot1" presStyleCnt="0"/>
      <dgm:spPr/>
    </dgm:pt>
    <dgm:pt modelId="{7F570836-F9EC-4662-8E1F-BDC9075899BA}" type="pres">
      <dgm:prSet presAssocID="{DFFFA655-DCCF-41BC-94EA-E436BA57CF4A}" presName="composite" presStyleCnt="0"/>
      <dgm:spPr/>
    </dgm:pt>
    <dgm:pt modelId="{5BE496E2-C274-41CD-A65A-10B7AFC3E33C}" type="pres">
      <dgm:prSet presAssocID="{DFFFA655-DCCF-41BC-94EA-E436BA57CF4A}" presName="background" presStyleLbl="node0" presStyleIdx="0" presStyleCnt="2"/>
      <dgm:spPr/>
    </dgm:pt>
    <dgm:pt modelId="{5B8DA551-692B-448B-AA79-4010C792BA45}" type="pres">
      <dgm:prSet presAssocID="{DFFFA655-DCCF-41BC-94EA-E436BA57CF4A}" presName="text" presStyleLbl="fgAcc0" presStyleIdx="0" presStyleCnt="2" custScaleX="138937" custScaleY="146051" custLinFactNeighborX="7271" custLinFactNeighborY="-42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4A45568-1AD2-40C6-B395-BA0993060033}" type="pres">
      <dgm:prSet presAssocID="{DFFFA655-DCCF-41BC-94EA-E436BA57CF4A}" presName="hierChild2" presStyleCnt="0"/>
      <dgm:spPr/>
    </dgm:pt>
    <dgm:pt modelId="{3D337399-480E-4C29-827B-B861D9B9B77C}" type="pres">
      <dgm:prSet presAssocID="{4156B705-EC97-4FAB-81D9-C4E447B7A53F}" presName="hierRoot1" presStyleCnt="0"/>
      <dgm:spPr/>
    </dgm:pt>
    <dgm:pt modelId="{8751267E-CE53-42D1-BCF9-19338BBABAEF}" type="pres">
      <dgm:prSet presAssocID="{4156B705-EC97-4FAB-81D9-C4E447B7A53F}" presName="composite" presStyleCnt="0"/>
      <dgm:spPr/>
    </dgm:pt>
    <dgm:pt modelId="{57581922-DF84-4762-8C8B-00A39CE17029}" type="pres">
      <dgm:prSet presAssocID="{4156B705-EC97-4FAB-81D9-C4E447B7A53F}" presName="background" presStyleLbl="node0" presStyleIdx="1" presStyleCnt="2"/>
      <dgm:spPr/>
    </dgm:pt>
    <dgm:pt modelId="{1BB048B2-2606-4907-92E8-1867B95F90F2}" type="pres">
      <dgm:prSet presAssocID="{4156B705-EC97-4FAB-81D9-C4E447B7A53F}" presName="text" presStyleLbl="fgAcc0" presStyleIdx="1" presStyleCnt="2" custScaleY="81883" custLinFactNeighborX="33298" custLinFactNeighborY="-1075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E28976F-0D8A-4972-BBD4-3240BD3C1C69}" type="pres">
      <dgm:prSet presAssocID="{4156B705-EC97-4FAB-81D9-C4E447B7A53F}" presName="hierChild2" presStyleCnt="0"/>
      <dgm:spPr/>
    </dgm:pt>
    <dgm:pt modelId="{5FFF1DBB-DF2D-4943-988F-3B0C421B165E}" type="pres">
      <dgm:prSet presAssocID="{891B5DEF-A9BA-4545-AFAB-0C970160DBB3}" presName="Name10" presStyleLbl="parChTrans1D2" presStyleIdx="0" presStyleCnt="2"/>
      <dgm:spPr/>
      <dgm:t>
        <a:bodyPr/>
        <a:lstStyle/>
        <a:p>
          <a:endParaRPr lang="ru-RU"/>
        </a:p>
      </dgm:t>
    </dgm:pt>
    <dgm:pt modelId="{4810760C-0E93-477D-A6D5-75CB4B11C683}" type="pres">
      <dgm:prSet presAssocID="{F06F3C09-AAA2-457C-AF14-940763A6392B}" presName="hierRoot2" presStyleCnt="0"/>
      <dgm:spPr/>
    </dgm:pt>
    <dgm:pt modelId="{FE89DE99-BC03-427A-9233-CFE652FD98C6}" type="pres">
      <dgm:prSet presAssocID="{F06F3C09-AAA2-457C-AF14-940763A6392B}" presName="composite2" presStyleCnt="0"/>
      <dgm:spPr/>
    </dgm:pt>
    <dgm:pt modelId="{C85BF0DD-10C8-4037-9785-E1B3F74A9F60}" type="pres">
      <dgm:prSet presAssocID="{F06F3C09-AAA2-457C-AF14-940763A6392B}" presName="background2" presStyleLbl="node2" presStyleIdx="0" presStyleCnt="2"/>
      <dgm:spPr/>
    </dgm:pt>
    <dgm:pt modelId="{91A6B845-F83F-4310-9535-18B9097AACBA}" type="pres">
      <dgm:prSet presAssocID="{F06F3C09-AAA2-457C-AF14-940763A6392B}" presName="text2" presStyleLbl="fgAcc2" presStyleIdx="0" presStyleCnt="2" custScaleX="74774" custScaleY="60060" custLinFactNeighborX="30159" custLinFactNeighborY="-706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8FB1DFB-EE7B-4984-A22E-E528F4FF359B}" type="pres">
      <dgm:prSet presAssocID="{F06F3C09-AAA2-457C-AF14-940763A6392B}" presName="hierChild3" presStyleCnt="0"/>
      <dgm:spPr/>
    </dgm:pt>
    <dgm:pt modelId="{7D85BFE4-90D1-470D-B3CF-906D379F8D3C}" type="pres">
      <dgm:prSet presAssocID="{7811DAE0-DDF8-4183-80E0-69EF020443B4}" presName="Name10" presStyleLbl="parChTrans1D2" presStyleIdx="1" presStyleCnt="2"/>
      <dgm:spPr/>
      <dgm:t>
        <a:bodyPr/>
        <a:lstStyle/>
        <a:p>
          <a:endParaRPr lang="ru-RU"/>
        </a:p>
      </dgm:t>
    </dgm:pt>
    <dgm:pt modelId="{DBBFC05D-7DBC-4331-B151-EBEC85971B6D}" type="pres">
      <dgm:prSet presAssocID="{AC1F7EEE-B92E-4666-8993-05E580A5C226}" presName="hierRoot2" presStyleCnt="0"/>
      <dgm:spPr/>
    </dgm:pt>
    <dgm:pt modelId="{C235F89F-9999-4DF6-B802-14C9E7003233}" type="pres">
      <dgm:prSet presAssocID="{AC1F7EEE-B92E-4666-8993-05E580A5C226}" presName="composite2" presStyleCnt="0"/>
      <dgm:spPr/>
    </dgm:pt>
    <dgm:pt modelId="{1AD15088-3691-482D-B817-0CD3B25EC56C}" type="pres">
      <dgm:prSet presAssocID="{AC1F7EEE-B92E-4666-8993-05E580A5C226}" presName="background2" presStyleLbl="node2" presStyleIdx="1" presStyleCnt="2"/>
      <dgm:spPr/>
    </dgm:pt>
    <dgm:pt modelId="{CA8F9DB4-7F19-40E8-A58E-ED0FD241FB14}" type="pres">
      <dgm:prSet presAssocID="{AC1F7EEE-B92E-4666-8993-05E580A5C226}" presName="text2" presStyleLbl="fgAcc2" presStyleIdx="1" presStyleCnt="2" custScaleX="73473" custScaleY="60060" custLinFactNeighborX="46806" custLinFactNeighborY="-67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B44648C-481D-4F4E-AE21-EF1C8969BCE6}" type="pres">
      <dgm:prSet presAssocID="{AC1F7EEE-B92E-4666-8993-05E580A5C226}" presName="hierChild3" presStyleCnt="0"/>
      <dgm:spPr/>
    </dgm:pt>
    <dgm:pt modelId="{D241A1AB-E0CF-4407-A4EE-D20B0BE0B2AB}" type="pres">
      <dgm:prSet presAssocID="{C5B5A85D-1994-436C-8539-6E69FD87D708}" presName="Name17" presStyleLbl="parChTrans1D3" presStyleIdx="0" presStyleCnt="2"/>
      <dgm:spPr/>
      <dgm:t>
        <a:bodyPr/>
        <a:lstStyle/>
        <a:p>
          <a:endParaRPr lang="ru-RU"/>
        </a:p>
      </dgm:t>
    </dgm:pt>
    <dgm:pt modelId="{47280800-F09D-4273-9A8F-38B907578F4D}" type="pres">
      <dgm:prSet presAssocID="{204485AC-C7EE-41F3-916E-5997816A06CA}" presName="hierRoot3" presStyleCnt="0"/>
      <dgm:spPr/>
    </dgm:pt>
    <dgm:pt modelId="{12CDF837-4523-491D-AE5A-F92387139E9A}" type="pres">
      <dgm:prSet presAssocID="{204485AC-C7EE-41F3-916E-5997816A06CA}" presName="composite3" presStyleCnt="0"/>
      <dgm:spPr/>
    </dgm:pt>
    <dgm:pt modelId="{7FCB8FC4-E3C7-4DA0-90EF-7C989F2FC849}" type="pres">
      <dgm:prSet presAssocID="{204485AC-C7EE-41F3-916E-5997816A06CA}" presName="background3" presStyleLbl="node3" presStyleIdx="0" presStyleCnt="2"/>
      <dgm:spPr/>
    </dgm:pt>
    <dgm:pt modelId="{BD9F2A7F-C1A8-4535-835E-4EB1E8369C0E}" type="pres">
      <dgm:prSet presAssocID="{204485AC-C7EE-41F3-916E-5997816A06CA}" presName="text3" presStyleLbl="fgAcc3" presStyleIdx="0" presStyleCnt="2" custScaleY="6169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68B520F-99C4-4BD8-B5A1-EA168168C60D}" type="pres">
      <dgm:prSet presAssocID="{204485AC-C7EE-41F3-916E-5997816A06CA}" presName="hierChild4" presStyleCnt="0"/>
      <dgm:spPr/>
    </dgm:pt>
    <dgm:pt modelId="{3CA8B654-3A03-4DC1-B9A4-E563D532AABE}" type="pres">
      <dgm:prSet presAssocID="{94146955-78AA-4A24-A8E3-EFC2A0990AF3}" presName="Name17" presStyleLbl="parChTrans1D3" presStyleIdx="1" presStyleCnt="2"/>
      <dgm:spPr/>
      <dgm:t>
        <a:bodyPr/>
        <a:lstStyle/>
        <a:p>
          <a:endParaRPr lang="ru-RU"/>
        </a:p>
      </dgm:t>
    </dgm:pt>
    <dgm:pt modelId="{5094B3FD-5CE3-4920-A754-257B852A4395}" type="pres">
      <dgm:prSet presAssocID="{60194215-15A9-494C-AEE9-49F6D7C411A5}" presName="hierRoot3" presStyleCnt="0"/>
      <dgm:spPr/>
    </dgm:pt>
    <dgm:pt modelId="{7FB8A308-A2A2-4196-8CAD-F87EA8452984}" type="pres">
      <dgm:prSet presAssocID="{60194215-15A9-494C-AEE9-49F6D7C411A5}" presName="composite3" presStyleCnt="0"/>
      <dgm:spPr/>
    </dgm:pt>
    <dgm:pt modelId="{AB851C2E-FE07-47AA-8A43-1CD56F4CD0C2}" type="pres">
      <dgm:prSet presAssocID="{60194215-15A9-494C-AEE9-49F6D7C411A5}" presName="background3" presStyleLbl="node3" presStyleIdx="1" presStyleCnt="2"/>
      <dgm:spPr/>
    </dgm:pt>
    <dgm:pt modelId="{A274BBAE-EB77-4C59-B72E-EE6F6427E6B8}" type="pres">
      <dgm:prSet presAssocID="{60194215-15A9-494C-AEE9-49F6D7C411A5}" presName="text3" presStyleLbl="fgAcc3" presStyleIdx="1" presStyleCnt="2" custScaleY="546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081EB1-2BE5-4022-A928-4DC01B523C54}" type="pres">
      <dgm:prSet presAssocID="{60194215-15A9-494C-AEE9-49F6D7C411A5}" presName="hierChild4" presStyleCnt="0"/>
      <dgm:spPr/>
    </dgm:pt>
  </dgm:ptLst>
  <dgm:cxnLst>
    <dgm:cxn modelId="{FBB78A30-552C-47D2-B95A-78B04ADD1AB1}" srcId="{4156B705-EC97-4FAB-81D9-C4E447B7A53F}" destId="{F06F3C09-AAA2-457C-AF14-940763A6392B}" srcOrd="0" destOrd="0" parTransId="{891B5DEF-A9BA-4545-AFAB-0C970160DBB3}" sibTransId="{E01C9101-6C39-4633-A8E7-7E8A38F266A7}"/>
    <dgm:cxn modelId="{F9199826-1CCD-4BB7-A26B-18E8CCCBB641}" type="presOf" srcId="{4156B705-EC97-4FAB-81D9-C4E447B7A53F}" destId="{1BB048B2-2606-4907-92E8-1867B95F90F2}" srcOrd="0" destOrd="0" presId="urn:microsoft.com/office/officeart/2005/8/layout/hierarchy1"/>
    <dgm:cxn modelId="{FD3BA661-0C0E-46C8-88BF-1304418F0146}" type="presOf" srcId="{60194215-15A9-494C-AEE9-49F6D7C411A5}" destId="{A274BBAE-EB77-4C59-B72E-EE6F6427E6B8}" srcOrd="0" destOrd="0" presId="urn:microsoft.com/office/officeart/2005/8/layout/hierarchy1"/>
    <dgm:cxn modelId="{20230995-9D0C-4795-BBDC-4B3FFC6AA379}" type="presOf" srcId="{94146955-78AA-4A24-A8E3-EFC2A0990AF3}" destId="{3CA8B654-3A03-4DC1-B9A4-E563D532AABE}" srcOrd="0" destOrd="0" presId="urn:microsoft.com/office/officeart/2005/8/layout/hierarchy1"/>
    <dgm:cxn modelId="{4BDB847D-15D2-4A03-A15A-1994D624AEA0}" srcId="{6EF578AB-AA86-49AB-904E-86C8EE604774}" destId="{DFFFA655-DCCF-41BC-94EA-E436BA57CF4A}" srcOrd="0" destOrd="0" parTransId="{6676D4D5-F821-4019-9F51-34604B4E227D}" sibTransId="{AC011DD7-6084-4F4B-BCB8-3290555EB58D}"/>
    <dgm:cxn modelId="{E27D2FDC-1C34-46BE-A913-C4741CBC85D2}" type="presOf" srcId="{F06F3C09-AAA2-457C-AF14-940763A6392B}" destId="{91A6B845-F83F-4310-9535-18B9097AACBA}" srcOrd="0" destOrd="0" presId="urn:microsoft.com/office/officeart/2005/8/layout/hierarchy1"/>
    <dgm:cxn modelId="{67B7F43B-E34E-42FD-9F39-9A7335F37572}" srcId="{AC1F7EEE-B92E-4666-8993-05E580A5C226}" destId="{204485AC-C7EE-41F3-916E-5997816A06CA}" srcOrd="0" destOrd="0" parTransId="{C5B5A85D-1994-436C-8539-6E69FD87D708}" sibTransId="{FE4B51E7-A374-4710-8789-B7BC5CDFBAA0}"/>
    <dgm:cxn modelId="{829DDCB5-B587-4634-A0F7-7B7CE1199685}" type="presOf" srcId="{891B5DEF-A9BA-4545-AFAB-0C970160DBB3}" destId="{5FFF1DBB-DF2D-4943-988F-3B0C421B165E}" srcOrd="0" destOrd="0" presId="urn:microsoft.com/office/officeart/2005/8/layout/hierarchy1"/>
    <dgm:cxn modelId="{F0F45C2C-5649-40A3-B68C-44745B9EAC3E}" type="presOf" srcId="{AC1F7EEE-B92E-4666-8993-05E580A5C226}" destId="{CA8F9DB4-7F19-40E8-A58E-ED0FD241FB14}" srcOrd="0" destOrd="0" presId="urn:microsoft.com/office/officeart/2005/8/layout/hierarchy1"/>
    <dgm:cxn modelId="{1C58B0B3-AA2D-4F00-9A8A-5EF7DA7D12A6}" srcId="{4156B705-EC97-4FAB-81D9-C4E447B7A53F}" destId="{AC1F7EEE-B92E-4666-8993-05E580A5C226}" srcOrd="1" destOrd="0" parTransId="{7811DAE0-DDF8-4183-80E0-69EF020443B4}" sibTransId="{F3FDE8C6-2959-4D28-8FCF-CEC131E78F3E}"/>
    <dgm:cxn modelId="{F7728F70-71A2-4CF1-B911-3CD4C51B5436}" srcId="{AC1F7EEE-B92E-4666-8993-05E580A5C226}" destId="{60194215-15A9-494C-AEE9-49F6D7C411A5}" srcOrd="1" destOrd="0" parTransId="{94146955-78AA-4A24-A8E3-EFC2A0990AF3}" sibTransId="{29D6F198-C4C8-4777-9BD5-B8486597BEAF}"/>
    <dgm:cxn modelId="{3DC0645C-6BDA-4B5D-AD48-F214FE5285F2}" type="presOf" srcId="{C5B5A85D-1994-436C-8539-6E69FD87D708}" destId="{D241A1AB-E0CF-4407-A4EE-D20B0BE0B2AB}" srcOrd="0" destOrd="0" presId="urn:microsoft.com/office/officeart/2005/8/layout/hierarchy1"/>
    <dgm:cxn modelId="{CB3B7106-35B2-4F9B-9893-7B8B083D978C}" type="presOf" srcId="{7811DAE0-DDF8-4183-80E0-69EF020443B4}" destId="{7D85BFE4-90D1-470D-B3CF-906D379F8D3C}" srcOrd="0" destOrd="0" presId="urn:microsoft.com/office/officeart/2005/8/layout/hierarchy1"/>
    <dgm:cxn modelId="{844F2250-36A0-4B88-A5E7-307A904E7591}" type="presOf" srcId="{6EF578AB-AA86-49AB-904E-86C8EE604774}" destId="{83DAFEE2-A8B2-49BB-BACD-7C3EE2FA9C6C}" srcOrd="0" destOrd="0" presId="urn:microsoft.com/office/officeart/2005/8/layout/hierarchy1"/>
    <dgm:cxn modelId="{D9422949-8EDA-4E56-81FD-BE65F0A454B6}" srcId="{6EF578AB-AA86-49AB-904E-86C8EE604774}" destId="{4156B705-EC97-4FAB-81D9-C4E447B7A53F}" srcOrd="1" destOrd="0" parTransId="{48C20A5B-52FF-4245-821D-6DA0D260375C}" sibTransId="{4611BB4F-C993-4942-B9D6-30F7A56DBB20}"/>
    <dgm:cxn modelId="{163BD1D0-EB99-480B-9D43-4A311EE91BC8}" type="presOf" srcId="{DFFFA655-DCCF-41BC-94EA-E436BA57CF4A}" destId="{5B8DA551-692B-448B-AA79-4010C792BA45}" srcOrd="0" destOrd="0" presId="urn:microsoft.com/office/officeart/2005/8/layout/hierarchy1"/>
    <dgm:cxn modelId="{CE9B7D20-0E1B-408F-A6E3-A01E3B5C2DDD}" type="presOf" srcId="{204485AC-C7EE-41F3-916E-5997816A06CA}" destId="{BD9F2A7F-C1A8-4535-835E-4EB1E8369C0E}" srcOrd="0" destOrd="0" presId="urn:microsoft.com/office/officeart/2005/8/layout/hierarchy1"/>
    <dgm:cxn modelId="{5520F070-D124-4C49-A2B1-5D30BE9374F7}" type="presParOf" srcId="{83DAFEE2-A8B2-49BB-BACD-7C3EE2FA9C6C}" destId="{9BCFDD78-024C-4CF4-81E9-26414AE3EDFF}" srcOrd="0" destOrd="0" presId="urn:microsoft.com/office/officeart/2005/8/layout/hierarchy1"/>
    <dgm:cxn modelId="{A7027735-90B2-4A6D-B2DE-BB8D115213B8}" type="presParOf" srcId="{9BCFDD78-024C-4CF4-81E9-26414AE3EDFF}" destId="{7F570836-F9EC-4662-8E1F-BDC9075899BA}" srcOrd="0" destOrd="0" presId="urn:microsoft.com/office/officeart/2005/8/layout/hierarchy1"/>
    <dgm:cxn modelId="{133A0EC0-37DC-4412-87EC-3D29EDE0E3A2}" type="presParOf" srcId="{7F570836-F9EC-4662-8E1F-BDC9075899BA}" destId="{5BE496E2-C274-41CD-A65A-10B7AFC3E33C}" srcOrd="0" destOrd="0" presId="urn:microsoft.com/office/officeart/2005/8/layout/hierarchy1"/>
    <dgm:cxn modelId="{B2C1DFF2-9D24-482C-8F99-223F80B0CD70}" type="presParOf" srcId="{7F570836-F9EC-4662-8E1F-BDC9075899BA}" destId="{5B8DA551-692B-448B-AA79-4010C792BA45}" srcOrd="1" destOrd="0" presId="urn:microsoft.com/office/officeart/2005/8/layout/hierarchy1"/>
    <dgm:cxn modelId="{EE467A7F-1527-4DD9-9C70-881E51392454}" type="presParOf" srcId="{9BCFDD78-024C-4CF4-81E9-26414AE3EDFF}" destId="{14A45568-1AD2-40C6-B395-BA0993060033}" srcOrd="1" destOrd="0" presId="urn:microsoft.com/office/officeart/2005/8/layout/hierarchy1"/>
    <dgm:cxn modelId="{879E0266-7BA4-4969-A21D-D00F1DBF6F3A}" type="presParOf" srcId="{83DAFEE2-A8B2-49BB-BACD-7C3EE2FA9C6C}" destId="{3D337399-480E-4C29-827B-B861D9B9B77C}" srcOrd="1" destOrd="0" presId="urn:microsoft.com/office/officeart/2005/8/layout/hierarchy1"/>
    <dgm:cxn modelId="{4DA80E7D-E0F8-4538-B58D-104983D4628E}" type="presParOf" srcId="{3D337399-480E-4C29-827B-B861D9B9B77C}" destId="{8751267E-CE53-42D1-BCF9-19338BBABAEF}" srcOrd="0" destOrd="0" presId="urn:microsoft.com/office/officeart/2005/8/layout/hierarchy1"/>
    <dgm:cxn modelId="{7FDA4523-1E17-4EBF-A3FC-764A6E025C00}" type="presParOf" srcId="{8751267E-CE53-42D1-BCF9-19338BBABAEF}" destId="{57581922-DF84-4762-8C8B-00A39CE17029}" srcOrd="0" destOrd="0" presId="urn:microsoft.com/office/officeart/2005/8/layout/hierarchy1"/>
    <dgm:cxn modelId="{DF55ADDA-47E7-4F4C-AE79-3F58DC4F2CD1}" type="presParOf" srcId="{8751267E-CE53-42D1-BCF9-19338BBABAEF}" destId="{1BB048B2-2606-4907-92E8-1867B95F90F2}" srcOrd="1" destOrd="0" presId="urn:microsoft.com/office/officeart/2005/8/layout/hierarchy1"/>
    <dgm:cxn modelId="{23724E94-BED2-43CC-9856-9DE6DFD333C5}" type="presParOf" srcId="{3D337399-480E-4C29-827B-B861D9B9B77C}" destId="{5E28976F-0D8A-4972-BBD4-3240BD3C1C69}" srcOrd="1" destOrd="0" presId="urn:microsoft.com/office/officeart/2005/8/layout/hierarchy1"/>
    <dgm:cxn modelId="{16A3A50A-3819-457E-9A7D-0B1E1E5FFCE8}" type="presParOf" srcId="{5E28976F-0D8A-4972-BBD4-3240BD3C1C69}" destId="{5FFF1DBB-DF2D-4943-988F-3B0C421B165E}" srcOrd="0" destOrd="0" presId="urn:microsoft.com/office/officeart/2005/8/layout/hierarchy1"/>
    <dgm:cxn modelId="{37B3481E-181C-44B3-B245-20D950A327D8}" type="presParOf" srcId="{5E28976F-0D8A-4972-BBD4-3240BD3C1C69}" destId="{4810760C-0E93-477D-A6D5-75CB4B11C683}" srcOrd="1" destOrd="0" presId="urn:microsoft.com/office/officeart/2005/8/layout/hierarchy1"/>
    <dgm:cxn modelId="{0AA38607-E2F2-459C-A930-C58F00C1A922}" type="presParOf" srcId="{4810760C-0E93-477D-A6D5-75CB4B11C683}" destId="{FE89DE99-BC03-427A-9233-CFE652FD98C6}" srcOrd="0" destOrd="0" presId="urn:microsoft.com/office/officeart/2005/8/layout/hierarchy1"/>
    <dgm:cxn modelId="{C3F629FA-DA29-4877-AD83-9F386756D99B}" type="presParOf" srcId="{FE89DE99-BC03-427A-9233-CFE652FD98C6}" destId="{C85BF0DD-10C8-4037-9785-E1B3F74A9F60}" srcOrd="0" destOrd="0" presId="urn:microsoft.com/office/officeart/2005/8/layout/hierarchy1"/>
    <dgm:cxn modelId="{67ADE8D3-4C0D-4F40-A38E-F4D1BFE77783}" type="presParOf" srcId="{FE89DE99-BC03-427A-9233-CFE652FD98C6}" destId="{91A6B845-F83F-4310-9535-18B9097AACBA}" srcOrd="1" destOrd="0" presId="urn:microsoft.com/office/officeart/2005/8/layout/hierarchy1"/>
    <dgm:cxn modelId="{51B0C2B3-CE01-4C9A-9058-61762ED4F569}" type="presParOf" srcId="{4810760C-0E93-477D-A6D5-75CB4B11C683}" destId="{F8FB1DFB-EE7B-4984-A22E-E528F4FF359B}" srcOrd="1" destOrd="0" presId="urn:microsoft.com/office/officeart/2005/8/layout/hierarchy1"/>
    <dgm:cxn modelId="{DBFA73A1-3E45-4C9B-829B-2570537AA40A}" type="presParOf" srcId="{5E28976F-0D8A-4972-BBD4-3240BD3C1C69}" destId="{7D85BFE4-90D1-470D-B3CF-906D379F8D3C}" srcOrd="2" destOrd="0" presId="urn:microsoft.com/office/officeart/2005/8/layout/hierarchy1"/>
    <dgm:cxn modelId="{B3373381-002C-4C80-822D-21D28E7661AE}" type="presParOf" srcId="{5E28976F-0D8A-4972-BBD4-3240BD3C1C69}" destId="{DBBFC05D-7DBC-4331-B151-EBEC85971B6D}" srcOrd="3" destOrd="0" presId="urn:microsoft.com/office/officeart/2005/8/layout/hierarchy1"/>
    <dgm:cxn modelId="{0DE136C2-2D60-4148-B0B9-9EFA9C902BE3}" type="presParOf" srcId="{DBBFC05D-7DBC-4331-B151-EBEC85971B6D}" destId="{C235F89F-9999-4DF6-B802-14C9E7003233}" srcOrd="0" destOrd="0" presId="urn:microsoft.com/office/officeart/2005/8/layout/hierarchy1"/>
    <dgm:cxn modelId="{CC1E44C8-7CFE-4170-BC13-C5B4F5811572}" type="presParOf" srcId="{C235F89F-9999-4DF6-B802-14C9E7003233}" destId="{1AD15088-3691-482D-B817-0CD3B25EC56C}" srcOrd="0" destOrd="0" presId="urn:microsoft.com/office/officeart/2005/8/layout/hierarchy1"/>
    <dgm:cxn modelId="{0FD49317-F382-41DA-8006-CD8B6E11D049}" type="presParOf" srcId="{C235F89F-9999-4DF6-B802-14C9E7003233}" destId="{CA8F9DB4-7F19-40E8-A58E-ED0FD241FB14}" srcOrd="1" destOrd="0" presId="urn:microsoft.com/office/officeart/2005/8/layout/hierarchy1"/>
    <dgm:cxn modelId="{194E6A36-6E55-4886-907E-AD91E642141E}" type="presParOf" srcId="{DBBFC05D-7DBC-4331-B151-EBEC85971B6D}" destId="{8B44648C-481D-4F4E-AE21-EF1C8969BCE6}" srcOrd="1" destOrd="0" presId="urn:microsoft.com/office/officeart/2005/8/layout/hierarchy1"/>
    <dgm:cxn modelId="{EFD6F612-9421-43EA-A65B-5789D95E691E}" type="presParOf" srcId="{8B44648C-481D-4F4E-AE21-EF1C8969BCE6}" destId="{D241A1AB-E0CF-4407-A4EE-D20B0BE0B2AB}" srcOrd="0" destOrd="0" presId="urn:microsoft.com/office/officeart/2005/8/layout/hierarchy1"/>
    <dgm:cxn modelId="{36A218A0-7657-4BCE-8F9D-D9E4E63F4A1C}" type="presParOf" srcId="{8B44648C-481D-4F4E-AE21-EF1C8969BCE6}" destId="{47280800-F09D-4273-9A8F-38B907578F4D}" srcOrd="1" destOrd="0" presId="urn:microsoft.com/office/officeart/2005/8/layout/hierarchy1"/>
    <dgm:cxn modelId="{F31460D6-3612-4929-82E2-566CE8148544}" type="presParOf" srcId="{47280800-F09D-4273-9A8F-38B907578F4D}" destId="{12CDF837-4523-491D-AE5A-F92387139E9A}" srcOrd="0" destOrd="0" presId="urn:microsoft.com/office/officeart/2005/8/layout/hierarchy1"/>
    <dgm:cxn modelId="{0EFE4A79-1BD4-4D8F-905C-C1C521CD9D21}" type="presParOf" srcId="{12CDF837-4523-491D-AE5A-F92387139E9A}" destId="{7FCB8FC4-E3C7-4DA0-90EF-7C989F2FC849}" srcOrd="0" destOrd="0" presId="urn:microsoft.com/office/officeart/2005/8/layout/hierarchy1"/>
    <dgm:cxn modelId="{FA762662-34B5-43BA-8AFF-C4C43BDB674B}" type="presParOf" srcId="{12CDF837-4523-491D-AE5A-F92387139E9A}" destId="{BD9F2A7F-C1A8-4535-835E-4EB1E8369C0E}" srcOrd="1" destOrd="0" presId="urn:microsoft.com/office/officeart/2005/8/layout/hierarchy1"/>
    <dgm:cxn modelId="{D5892274-D602-4139-949D-875C2A069602}" type="presParOf" srcId="{47280800-F09D-4273-9A8F-38B907578F4D}" destId="{368B520F-99C4-4BD8-B5A1-EA168168C60D}" srcOrd="1" destOrd="0" presId="urn:microsoft.com/office/officeart/2005/8/layout/hierarchy1"/>
    <dgm:cxn modelId="{DD0CEDE0-2E02-4D54-935A-7440A00ECC51}" type="presParOf" srcId="{8B44648C-481D-4F4E-AE21-EF1C8969BCE6}" destId="{3CA8B654-3A03-4DC1-B9A4-E563D532AABE}" srcOrd="2" destOrd="0" presId="urn:microsoft.com/office/officeart/2005/8/layout/hierarchy1"/>
    <dgm:cxn modelId="{F10D36DB-08A3-4F49-894D-AFF64241D4D9}" type="presParOf" srcId="{8B44648C-481D-4F4E-AE21-EF1C8969BCE6}" destId="{5094B3FD-5CE3-4920-A754-257B852A4395}" srcOrd="3" destOrd="0" presId="urn:microsoft.com/office/officeart/2005/8/layout/hierarchy1"/>
    <dgm:cxn modelId="{6CBF5E58-B219-4E91-85DA-07593AA39550}" type="presParOf" srcId="{5094B3FD-5CE3-4920-A754-257B852A4395}" destId="{7FB8A308-A2A2-4196-8CAD-F87EA8452984}" srcOrd="0" destOrd="0" presId="urn:microsoft.com/office/officeart/2005/8/layout/hierarchy1"/>
    <dgm:cxn modelId="{4B1EBE4B-16A7-492B-9D4C-43EA9AB12840}" type="presParOf" srcId="{7FB8A308-A2A2-4196-8CAD-F87EA8452984}" destId="{AB851C2E-FE07-47AA-8A43-1CD56F4CD0C2}" srcOrd="0" destOrd="0" presId="urn:microsoft.com/office/officeart/2005/8/layout/hierarchy1"/>
    <dgm:cxn modelId="{361CD511-7888-4E00-9095-9404A88E5A58}" type="presParOf" srcId="{7FB8A308-A2A2-4196-8CAD-F87EA8452984}" destId="{A274BBAE-EB77-4C59-B72E-EE6F6427E6B8}" srcOrd="1" destOrd="0" presId="urn:microsoft.com/office/officeart/2005/8/layout/hierarchy1"/>
    <dgm:cxn modelId="{237257B5-4317-403A-AED5-66E676A3EE77}" type="presParOf" srcId="{5094B3FD-5CE3-4920-A754-257B852A4395}" destId="{52081EB1-2BE5-4022-A928-4DC01B523C5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29E667E-8A82-418F-94D1-E59EAC80C49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17B38C-BEFB-46F6-BB89-0473724073F6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3. </a:t>
          </a:r>
          <a:r>
            <a:rPr lang="ru-RU" sz="3200" dirty="0" smtClean="0"/>
            <a:t>Сколько из приемлемых идей являются </a:t>
          </a:r>
          <a:r>
            <a:rPr lang="ru-RU" sz="3200" b="1" i="1" dirty="0" smtClean="0"/>
            <a:t>отличающимися друг от друга</a:t>
          </a:r>
          <a:r>
            <a:rPr lang="ru-RU" sz="3200" dirty="0" smtClean="0"/>
            <a:t>? </a:t>
          </a:r>
          <a:endParaRPr lang="ru-RU" sz="3200" dirty="0"/>
        </a:p>
      </dgm:t>
    </dgm:pt>
    <dgm:pt modelId="{BB4CFD99-377B-413B-8E17-0AB4AA67BE91}" type="parTrans" cxnId="{23628F26-96EC-4212-9D87-089D1396F79D}">
      <dgm:prSet/>
      <dgm:spPr/>
      <dgm:t>
        <a:bodyPr/>
        <a:lstStyle/>
        <a:p>
          <a:endParaRPr lang="ru-RU"/>
        </a:p>
      </dgm:t>
    </dgm:pt>
    <dgm:pt modelId="{E70D5722-FA7F-4310-AEC2-DB1D891A33CE}" type="sibTrans" cxnId="{23628F26-96EC-4212-9D87-089D1396F79D}">
      <dgm:prSet/>
      <dgm:spPr/>
      <dgm:t>
        <a:bodyPr/>
        <a:lstStyle/>
        <a:p>
          <a:endParaRPr lang="ru-RU"/>
        </a:p>
      </dgm:t>
    </dgm:pt>
    <dgm:pt modelId="{66C0CDDF-339B-40BE-A6B4-40854931B2A6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1. </a:t>
          </a:r>
          <a:r>
            <a:rPr lang="ru-RU" sz="3200" dirty="0" smtClean="0"/>
            <a:t>Сколько </a:t>
          </a:r>
          <a:r>
            <a:rPr lang="ru-RU" sz="3200" b="1" i="1" dirty="0" smtClean="0"/>
            <a:t>всего</a:t>
          </a:r>
          <a:r>
            <a:rPr lang="ru-RU" sz="3200" dirty="0" smtClean="0"/>
            <a:t> предложено идей?</a:t>
          </a:r>
          <a:endParaRPr lang="ru-RU" sz="3200" dirty="0"/>
        </a:p>
      </dgm:t>
    </dgm:pt>
    <dgm:pt modelId="{E0750463-115C-44C9-88CE-066C66474010}" type="parTrans" cxnId="{C02189B9-D3F3-473C-92FC-81E756641453}">
      <dgm:prSet/>
      <dgm:spPr/>
      <dgm:t>
        <a:bodyPr/>
        <a:lstStyle/>
        <a:p>
          <a:endParaRPr lang="ru-RU"/>
        </a:p>
      </dgm:t>
    </dgm:pt>
    <dgm:pt modelId="{52690D87-F816-4A50-BD33-4FAF42F7BB1F}" type="sibTrans" cxnId="{C02189B9-D3F3-473C-92FC-81E756641453}">
      <dgm:prSet/>
      <dgm:spPr/>
      <dgm:t>
        <a:bodyPr/>
        <a:lstStyle/>
        <a:p>
          <a:endParaRPr lang="ru-RU"/>
        </a:p>
      </dgm:t>
    </dgm:pt>
    <dgm:pt modelId="{E8313336-16D0-4BD2-8550-20751DDC5CBF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2. </a:t>
          </a:r>
          <a:r>
            <a:rPr lang="ru-RU" sz="3200" dirty="0" smtClean="0"/>
            <a:t>Сколько из них являются </a:t>
          </a:r>
          <a:r>
            <a:rPr lang="ru-RU" sz="3200" b="1" i="1" dirty="0" smtClean="0"/>
            <a:t>приемлемыми</a:t>
          </a:r>
          <a:r>
            <a:rPr lang="ru-RU" sz="3200" dirty="0" smtClean="0"/>
            <a:t> идеями (с точки зрения темы и требований задания)? </a:t>
          </a:r>
          <a:endParaRPr lang="ru-RU" sz="3200" dirty="0"/>
        </a:p>
      </dgm:t>
    </dgm:pt>
    <dgm:pt modelId="{50684C3B-B6B2-466E-BCC2-8340E04A54C4}" type="parTrans" cxnId="{832DD234-A235-4BAB-B15E-6942DE001D6E}">
      <dgm:prSet/>
      <dgm:spPr/>
      <dgm:t>
        <a:bodyPr/>
        <a:lstStyle/>
        <a:p>
          <a:endParaRPr lang="ru-RU"/>
        </a:p>
      </dgm:t>
    </dgm:pt>
    <dgm:pt modelId="{421FDA86-054F-4E24-8F4F-91C4921A33AB}" type="sibTrans" cxnId="{832DD234-A235-4BAB-B15E-6942DE001D6E}">
      <dgm:prSet/>
      <dgm:spPr/>
      <dgm:t>
        <a:bodyPr/>
        <a:lstStyle/>
        <a:p>
          <a:endParaRPr lang="ru-RU"/>
        </a:p>
      </dgm:t>
    </dgm:pt>
    <dgm:pt modelId="{E65E7A9B-FE06-4D32-A9E6-A132DA2CAC30}" type="pres">
      <dgm:prSet presAssocID="{E29E667E-8A82-418F-94D1-E59EAC80C49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F90B12-2427-4040-8078-CBE3055BCD36}" type="pres">
      <dgm:prSet presAssocID="{E29E667E-8A82-418F-94D1-E59EAC80C491}" presName="dummyMaxCanvas" presStyleCnt="0">
        <dgm:presLayoutVars/>
      </dgm:prSet>
      <dgm:spPr/>
    </dgm:pt>
    <dgm:pt modelId="{E54F627A-4FD5-47B1-9F99-B77F718F8404}" type="pres">
      <dgm:prSet presAssocID="{E29E667E-8A82-418F-94D1-E59EAC80C491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85D34-FC87-4F81-A8C6-AFF4D7A320CC}" type="pres">
      <dgm:prSet presAssocID="{E29E667E-8A82-418F-94D1-E59EAC80C491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BFE9CF-1502-4CE9-AA83-F8C927995112}" type="pres">
      <dgm:prSet presAssocID="{E29E667E-8A82-418F-94D1-E59EAC80C491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7229F-CFE8-4986-87B6-02C6C6B7DF76}" type="pres">
      <dgm:prSet presAssocID="{E29E667E-8A82-418F-94D1-E59EAC80C49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5B0CB-ED99-40F6-9A16-BECB8FC4F049}" type="pres">
      <dgm:prSet presAssocID="{E29E667E-8A82-418F-94D1-E59EAC80C49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8E5E1-B4E9-46FB-90FA-BE66AA98CEBA}" type="pres">
      <dgm:prSet presAssocID="{E29E667E-8A82-418F-94D1-E59EAC80C49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F145C6-15DB-4FA2-AADC-EE4491946DD6}" type="pres">
      <dgm:prSet presAssocID="{E29E667E-8A82-418F-94D1-E59EAC80C49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D5A55-C7AE-481B-83B2-2FBF90B876A3}" type="pres">
      <dgm:prSet presAssocID="{E29E667E-8A82-418F-94D1-E59EAC80C49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8D4C56-1AEC-4E28-AE03-C1FF4D3FE234}" type="presOf" srcId="{52690D87-F816-4A50-BD33-4FAF42F7BB1F}" destId="{C147229F-CFE8-4986-87B6-02C6C6B7DF76}" srcOrd="0" destOrd="0" presId="urn:microsoft.com/office/officeart/2005/8/layout/vProcess5"/>
    <dgm:cxn modelId="{832DD234-A235-4BAB-B15E-6942DE001D6E}" srcId="{E29E667E-8A82-418F-94D1-E59EAC80C491}" destId="{E8313336-16D0-4BD2-8550-20751DDC5CBF}" srcOrd="1" destOrd="0" parTransId="{50684C3B-B6B2-466E-BCC2-8340E04A54C4}" sibTransId="{421FDA86-054F-4E24-8F4F-91C4921A33AB}"/>
    <dgm:cxn modelId="{C02189B9-D3F3-473C-92FC-81E756641453}" srcId="{E29E667E-8A82-418F-94D1-E59EAC80C491}" destId="{66C0CDDF-339B-40BE-A6B4-40854931B2A6}" srcOrd="0" destOrd="0" parTransId="{E0750463-115C-44C9-88CE-066C66474010}" sibTransId="{52690D87-F816-4A50-BD33-4FAF42F7BB1F}"/>
    <dgm:cxn modelId="{89CBE94A-FB3A-4CAA-A332-F4A9BB390398}" type="presOf" srcId="{E8313336-16D0-4BD2-8550-20751DDC5CBF}" destId="{B4385D34-FC87-4F81-A8C6-AFF4D7A320CC}" srcOrd="0" destOrd="0" presId="urn:microsoft.com/office/officeart/2005/8/layout/vProcess5"/>
    <dgm:cxn modelId="{F11D0B80-B9EF-40E1-85BE-6E57C93A865F}" type="presOf" srcId="{66C0CDDF-339B-40BE-A6B4-40854931B2A6}" destId="{E54F627A-4FD5-47B1-9F99-B77F718F8404}" srcOrd="0" destOrd="0" presId="urn:microsoft.com/office/officeart/2005/8/layout/vProcess5"/>
    <dgm:cxn modelId="{91D89A68-E61F-41F6-968F-547ED7BAC004}" type="presOf" srcId="{E29E667E-8A82-418F-94D1-E59EAC80C491}" destId="{E65E7A9B-FE06-4D32-A9E6-A132DA2CAC30}" srcOrd="0" destOrd="0" presId="urn:microsoft.com/office/officeart/2005/8/layout/vProcess5"/>
    <dgm:cxn modelId="{4C20E690-F7D1-4210-A8D7-8D7148BF76B0}" type="presOf" srcId="{F117B38C-BEFB-46F6-BB89-0473724073F6}" destId="{E4BFE9CF-1502-4CE9-AA83-F8C927995112}" srcOrd="0" destOrd="0" presId="urn:microsoft.com/office/officeart/2005/8/layout/vProcess5"/>
    <dgm:cxn modelId="{D3C9EEB2-3476-4768-A012-68CD1D8618A2}" type="presOf" srcId="{66C0CDDF-339B-40BE-A6B4-40854931B2A6}" destId="{5E68E5E1-B4E9-46FB-90FA-BE66AA98CEBA}" srcOrd="1" destOrd="0" presId="urn:microsoft.com/office/officeart/2005/8/layout/vProcess5"/>
    <dgm:cxn modelId="{23628F26-96EC-4212-9D87-089D1396F79D}" srcId="{E29E667E-8A82-418F-94D1-E59EAC80C491}" destId="{F117B38C-BEFB-46F6-BB89-0473724073F6}" srcOrd="2" destOrd="0" parTransId="{BB4CFD99-377B-413B-8E17-0AB4AA67BE91}" sibTransId="{E70D5722-FA7F-4310-AEC2-DB1D891A33CE}"/>
    <dgm:cxn modelId="{4D9C20DD-EA6A-4699-A48F-D28018B75C17}" type="presOf" srcId="{E8313336-16D0-4BD2-8550-20751DDC5CBF}" destId="{FCF145C6-15DB-4FA2-AADC-EE4491946DD6}" srcOrd="1" destOrd="0" presId="urn:microsoft.com/office/officeart/2005/8/layout/vProcess5"/>
    <dgm:cxn modelId="{815E086B-E33A-4734-9446-FB34677D0F1B}" type="presOf" srcId="{421FDA86-054F-4E24-8F4F-91C4921A33AB}" destId="{ABC5B0CB-ED99-40F6-9A16-BECB8FC4F049}" srcOrd="0" destOrd="0" presId="urn:microsoft.com/office/officeart/2005/8/layout/vProcess5"/>
    <dgm:cxn modelId="{3938A7B2-833D-4A41-AE1C-465CA8533998}" type="presOf" srcId="{F117B38C-BEFB-46F6-BB89-0473724073F6}" destId="{694D5A55-C7AE-481B-83B2-2FBF90B876A3}" srcOrd="1" destOrd="0" presId="urn:microsoft.com/office/officeart/2005/8/layout/vProcess5"/>
    <dgm:cxn modelId="{AC3920A4-8A3A-45E2-AC20-85DEA31ED5FA}" type="presParOf" srcId="{E65E7A9B-FE06-4D32-A9E6-A132DA2CAC30}" destId="{D9F90B12-2427-4040-8078-CBE3055BCD36}" srcOrd="0" destOrd="0" presId="urn:microsoft.com/office/officeart/2005/8/layout/vProcess5"/>
    <dgm:cxn modelId="{CE2A468B-F7E2-4423-B0F0-FD1CC7115C82}" type="presParOf" srcId="{E65E7A9B-FE06-4D32-A9E6-A132DA2CAC30}" destId="{E54F627A-4FD5-47B1-9F99-B77F718F8404}" srcOrd="1" destOrd="0" presId="urn:microsoft.com/office/officeart/2005/8/layout/vProcess5"/>
    <dgm:cxn modelId="{9F056F25-7465-4BF2-B2A3-76D650756ED6}" type="presParOf" srcId="{E65E7A9B-FE06-4D32-A9E6-A132DA2CAC30}" destId="{B4385D34-FC87-4F81-A8C6-AFF4D7A320CC}" srcOrd="2" destOrd="0" presId="urn:microsoft.com/office/officeart/2005/8/layout/vProcess5"/>
    <dgm:cxn modelId="{68CF4D95-59FD-4953-8ED1-DF40B4E1CA96}" type="presParOf" srcId="{E65E7A9B-FE06-4D32-A9E6-A132DA2CAC30}" destId="{E4BFE9CF-1502-4CE9-AA83-F8C927995112}" srcOrd="3" destOrd="0" presId="urn:microsoft.com/office/officeart/2005/8/layout/vProcess5"/>
    <dgm:cxn modelId="{8F23F405-2507-4640-8AE6-2D0BDA106651}" type="presParOf" srcId="{E65E7A9B-FE06-4D32-A9E6-A132DA2CAC30}" destId="{C147229F-CFE8-4986-87B6-02C6C6B7DF76}" srcOrd="4" destOrd="0" presId="urn:microsoft.com/office/officeart/2005/8/layout/vProcess5"/>
    <dgm:cxn modelId="{E0F0B448-7FA0-43D5-B7C4-444C7A3049F3}" type="presParOf" srcId="{E65E7A9B-FE06-4D32-A9E6-A132DA2CAC30}" destId="{ABC5B0CB-ED99-40F6-9A16-BECB8FC4F049}" srcOrd="5" destOrd="0" presId="urn:microsoft.com/office/officeart/2005/8/layout/vProcess5"/>
    <dgm:cxn modelId="{68438C8F-DA64-4E0A-9ADC-E8BAFFF44BF2}" type="presParOf" srcId="{E65E7A9B-FE06-4D32-A9E6-A132DA2CAC30}" destId="{5E68E5E1-B4E9-46FB-90FA-BE66AA98CEBA}" srcOrd="6" destOrd="0" presId="urn:microsoft.com/office/officeart/2005/8/layout/vProcess5"/>
    <dgm:cxn modelId="{B66A8B88-9399-453A-8CBD-20354D4E9DBA}" type="presParOf" srcId="{E65E7A9B-FE06-4D32-A9E6-A132DA2CAC30}" destId="{FCF145C6-15DB-4FA2-AADC-EE4491946DD6}" srcOrd="7" destOrd="0" presId="urn:microsoft.com/office/officeart/2005/8/layout/vProcess5"/>
    <dgm:cxn modelId="{E9333B24-C5B7-4C3D-A6A8-84E70F776BE3}" type="presParOf" srcId="{E65E7A9B-FE06-4D32-A9E6-A132DA2CAC30}" destId="{694D5A55-C7AE-481B-83B2-2FBF90B876A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9E667E-8A82-418F-94D1-E59EAC80C49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17B38C-BEFB-46F6-BB89-0473724073F6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3. </a:t>
          </a:r>
          <a:r>
            <a:rPr lang="ru-RU" sz="3200" dirty="0" smtClean="0"/>
            <a:t>Предложенная идея использует </a:t>
          </a:r>
          <a:r>
            <a:rPr lang="ru-RU" sz="3200" b="1" i="1" dirty="0" smtClean="0"/>
            <a:t>оригинальный</a:t>
          </a:r>
          <a:r>
            <a:rPr lang="ru-RU" sz="3200" dirty="0" smtClean="0"/>
            <a:t> (</a:t>
          </a:r>
          <a:r>
            <a:rPr lang="ru-RU" sz="3200" b="0" i="0" dirty="0" smtClean="0"/>
            <a:t>необычный</a:t>
          </a:r>
          <a:r>
            <a:rPr lang="ru-RU" sz="3200" dirty="0" smtClean="0"/>
            <a:t>) </a:t>
          </a:r>
          <a:r>
            <a:rPr lang="ru-RU" sz="3200" b="1" i="1" dirty="0" smtClean="0"/>
            <a:t>подход</a:t>
          </a:r>
          <a:r>
            <a:rPr lang="ru-RU" sz="3200" dirty="0" smtClean="0"/>
            <a:t>? </a:t>
          </a:r>
          <a:endParaRPr lang="ru-RU" sz="3200" dirty="0"/>
        </a:p>
      </dgm:t>
    </dgm:pt>
    <dgm:pt modelId="{BB4CFD99-377B-413B-8E17-0AB4AA67BE91}" type="parTrans" cxnId="{23628F26-96EC-4212-9D87-089D1396F79D}">
      <dgm:prSet/>
      <dgm:spPr/>
      <dgm:t>
        <a:bodyPr/>
        <a:lstStyle/>
        <a:p>
          <a:endParaRPr lang="ru-RU"/>
        </a:p>
      </dgm:t>
    </dgm:pt>
    <dgm:pt modelId="{E70D5722-FA7F-4310-AEC2-DB1D891A33CE}" type="sibTrans" cxnId="{23628F26-96EC-4212-9D87-089D1396F79D}">
      <dgm:prSet/>
      <dgm:spPr/>
      <dgm:t>
        <a:bodyPr/>
        <a:lstStyle/>
        <a:p>
          <a:endParaRPr lang="ru-RU"/>
        </a:p>
      </dgm:t>
    </dgm:pt>
    <dgm:pt modelId="{66C0CDDF-339B-40BE-A6B4-40854931B2A6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1. </a:t>
          </a:r>
          <a:r>
            <a:rPr lang="ru-RU" sz="3200" dirty="0" smtClean="0"/>
            <a:t>Предложенная идея </a:t>
          </a:r>
          <a:r>
            <a:rPr lang="ru-RU" sz="3200" b="1" i="1" dirty="0" smtClean="0"/>
            <a:t>приемлема</a:t>
          </a:r>
          <a:r>
            <a:rPr lang="ru-RU" sz="3200" dirty="0" smtClean="0"/>
            <a:t> (с точки зрения темы, контекста и требований задания)?</a:t>
          </a:r>
          <a:endParaRPr lang="ru-RU" sz="3200" dirty="0"/>
        </a:p>
      </dgm:t>
    </dgm:pt>
    <dgm:pt modelId="{E0750463-115C-44C9-88CE-066C66474010}" type="parTrans" cxnId="{C02189B9-D3F3-473C-92FC-81E756641453}">
      <dgm:prSet/>
      <dgm:spPr/>
      <dgm:t>
        <a:bodyPr/>
        <a:lstStyle/>
        <a:p>
          <a:endParaRPr lang="ru-RU"/>
        </a:p>
      </dgm:t>
    </dgm:pt>
    <dgm:pt modelId="{52690D87-F816-4A50-BD33-4FAF42F7BB1F}" type="sibTrans" cxnId="{C02189B9-D3F3-473C-92FC-81E756641453}">
      <dgm:prSet/>
      <dgm:spPr/>
      <dgm:t>
        <a:bodyPr/>
        <a:lstStyle/>
        <a:p>
          <a:endParaRPr lang="ru-RU"/>
        </a:p>
      </dgm:t>
    </dgm:pt>
    <dgm:pt modelId="{E8313336-16D0-4BD2-8550-20751DDC5CBF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2. </a:t>
          </a:r>
          <a:r>
            <a:rPr lang="ru-RU" sz="3200" dirty="0" smtClean="0"/>
            <a:t>Предложенная идея </a:t>
          </a:r>
          <a:r>
            <a:rPr lang="ru-RU" sz="3200" b="1" i="1" dirty="0" smtClean="0"/>
            <a:t>оригинальна</a:t>
          </a:r>
          <a:r>
            <a:rPr lang="ru-RU" sz="3200" dirty="0" smtClean="0"/>
            <a:t> (встречается редко)? </a:t>
          </a:r>
          <a:endParaRPr lang="ru-RU" sz="3200" dirty="0"/>
        </a:p>
      </dgm:t>
    </dgm:pt>
    <dgm:pt modelId="{50684C3B-B6B2-466E-BCC2-8340E04A54C4}" type="parTrans" cxnId="{832DD234-A235-4BAB-B15E-6942DE001D6E}">
      <dgm:prSet/>
      <dgm:spPr/>
      <dgm:t>
        <a:bodyPr/>
        <a:lstStyle/>
        <a:p>
          <a:endParaRPr lang="ru-RU"/>
        </a:p>
      </dgm:t>
    </dgm:pt>
    <dgm:pt modelId="{421FDA86-054F-4E24-8F4F-91C4921A33AB}" type="sibTrans" cxnId="{832DD234-A235-4BAB-B15E-6942DE001D6E}">
      <dgm:prSet/>
      <dgm:spPr/>
      <dgm:t>
        <a:bodyPr/>
        <a:lstStyle/>
        <a:p>
          <a:endParaRPr lang="ru-RU"/>
        </a:p>
      </dgm:t>
    </dgm:pt>
    <dgm:pt modelId="{E65E7A9B-FE06-4D32-A9E6-A132DA2CAC30}" type="pres">
      <dgm:prSet presAssocID="{E29E667E-8A82-418F-94D1-E59EAC80C49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F90B12-2427-4040-8078-CBE3055BCD36}" type="pres">
      <dgm:prSet presAssocID="{E29E667E-8A82-418F-94D1-E59EAC80C491}" presName="dummyMaxCanvas" presStyleCnt="0">
        <dgm:presLayoutVars/>
      </dgm:prSet>
      <dgm:spPr/>
    </dgm:pt>
    <dgm:pt modelId="{E54F627A-4FD5-47B1-9F99-B77F718F8404}" type="pres">
      <dgm:prSet presAssocID="{E29E667E-8A82-418F-94D1-E59EAC80C491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85D34-FC87-4F81-A8C6-AFF4D7A320CC}" type="pres">
      <dgm:prSet presAssocID="{E29E667E-8A82-418F-94D1-E59EAC80C491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BFE9CF-1502-4CE9-AA83-F8C927995112}" type="pres">
      <dgm:prSet presAssocID="{E29E667E-8A82-418F-94D1-E59EAC80C491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7229F-CFE8-4986-87B6-02C6C6B7DF76}" type="pres">
      <dgm:prSet presAssocID="{E29E667E-8A82-418F-94D1-E59EAC80C49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5B0CB-ED99-40F6-9A16-BECB8FC4F049}" type="pres">
      <dgm:prSet presAssocID="{E29E667E-8A82-418F-94D1-E59EAC80C49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8E5E1-B4E9-46FB-90FA-BE66AA98CEBA}" type="pres">
      <dgm:prSet presAssocID="{E29E667E-8A82-418F-94D1-E59EAC80C49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F145C6-15DB-4FA2-AADC-EE4491946DD6}" type="pres">
      <dgm:prSet presAssocID="{E29E667E-8A82-418F-94D1-E59EAC80C49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D5A55-C7AE-481B-83B2-2FBF90B876A3}" type="pres">
      <dgm:prSet presAssocID="{E29E667E-8A82-418F-94D1-E59EAC80C49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2DD234-A235-4BAB-B15E-6942DE001D6E}" srcId="{E29E667E-8A82-418F-94D1-E59EAC80C491}" destId="{E8313336-16D0-4BD2-8550-20751DDC5CBF}" srcOrd="1" destOrd="0" parTransId="{50684C3B-B6B2-466E-BCC2-8340E04A54C4}" sibTransId="{421FDA86-054F-4E24-8F4F-91C4921A33AB}"/>
    <dgm:cxn modelId="{C02189B9-D3F3-473C-92FC-81E756641453}" srcId="{E29E667E-8A82-418F-94D1-E59EAC80C491}" destId="{66C0CDDF-339B-40BE-A6B4-40854931B2A6}" srcOrd="0" destOrd="0" parTransId="{E0750463-115C-44C9-88CE-066C66474010}" sibTransId="{52690D87-F816-4A50-BD33-4FAF42F7BB1F}"/>
    <dgm:cxn modelId="{4CD35FB8-4510-40C0-8E46-7CFDF5220251}" type="presOf" srcId="{E29E667E-8A82-418F-94D1-E59EAC80C491}" destId="{E65E7A9B-FE06-4D32-A9E6-A132DA2CAC30}" srcOrd="0" destOrd="0" presId="urn:microsoft.com/office/officeart/2005/8/layout/vProcess5"/>
    <dgm:cxn modelId="{D4EE482C-09EF-40A6-BE66-C4EEC22326C2}" type="presOf" srcId="{E8313336-16D0-4BD2-8550-20751DDC5CBF}" destId="{FCF145C6-15DB-4FA2-AADC-EE4491946DD6}" srcOrd="1" destOrd="0" presId="urn:microsoft.com/office/officeart/2005/8/layout/vProcess5"/>
    <dgm:cxn modelId="{4738E5B0-CB93-4031-AE97-B9325DC18648}" type="presOf" srcId="{421FDA86-054F-4E24-8F4F-91C4921A33AB}" destId="{ABC5B0CB-ED99-40F6-9A16-BECB8FC4F049}" srcOrd="0" destOrd="0" presId="urn:microsoft.com/office/officeart/2005/8/layout/vProcess5"/>
    <dgm:cxn modelId="{DE1496D3-CD1B-42DE-894D-E900EC3AD216}" type="presOf" srcId="{66C0CDDF-339B-40BE-A6B4-40854931B2A6}" destId="{5E68E5E1-B4E9-46FB-90FA-BE66AA98CEBA}" srcOrd="1" destOrd="0" presId="urn:microsoft.com/office/officeart/2005/8/layout/vProcess5"/>
    <dgm:cxn modelId="{0B3C6F0B-A37B-469F-9E51-1B8C6F50D0CB}" type="presOf" srcId="{66C0CDDF-339B-40BE-A6B4-40854931B2A6}" destId="{E54F627A-4FD5-47B1-9F99-B77F718F8404}" srcOrd="0" destOrd="0" presId="urn:microsoft.com/office/officeart/2005/8/layout/vProcess5"/>
    <dgm:cxn modelId="{8DB99011-511D-40BD-8361-BB7E6D123DBC}" type="presOf" srcId="{F117B38C-BEFB-46F6-BB89-0473724073F6}" destId="{E4BFE9CF-1502-4CE9-AA83-F8C927995112}" srcOrd="0" destOrd="0" presId="urn:microsoft.com/office/officeart/2005/8/layout/vProcess5"/>
    <dgm:cxn modelId="{A3509CD1-C630-463A-ACDD-44A18B08D414}" type="presOf" srcId="{F117B38C-BEFB-46F6-BB89-0473724073F6}" destId="{694D5A55-C7AE-481B-83B2-2FBF90B876A3}" srcOrd="1" destOrd="0" presId="urn:microsoft.com/office/officeart/2005/8/layout/vProcess5"/>
    <dgm:cxn modelId="{1E5D3587-9484-4D60-B763-8C08108F6BB7}" type="presOf" srcId="{E8313336-16D0-4BD2-8550-20751DDC5CBF}" destId="{B4385D34-FC87-4F81-A8C6-AFF4D7A320CC}" srcOrd="0" destOrd="0" presId="urn:microsoft.com/office/officeart/2005/8/layout/vProcess5"/>
    <dgm:cxn modelId="{23628F26-96EC-4212-9D87-089D1396F79D}" srcId="{E29E667E-8A82-418F-94D1-E59EAC80C491}" destId="{F117B38C-BEFB-46F6-BB89-0473724073F6}" srcOrd="2" destOrd="0" parTransId="{BB4CFD99-377B-413B-8E17-0AB4AA67BE91}" sibTransId="{E70D5722-FA7F-4310-AEC2-DB1D891A33CE}"/>
    <dgm:cxn modelId="{8CDBB2FE-CF85-40AC-8D0A-5BDD3FE40D46}" type="presOf" srcId="{52690D87-F816-4A50-BD33-4FAF42F7BB1F}" destId="{C147229F-CFE8-4986-87B6-02C6C6B7DF76}" srcOrd="0" destOrd="0" presId="urn:microsoft.com/office/officeart/2005/8/layout/vProcess5"/>
    <dgm:cxn modelId="{838BCAAB-9585-4BEC-8553-9238D40163E3}" type="presParOf" srcId="{E65E7A9B-FE06-4D32-A9E6-A132DA2CAC30}" destId="{D9F90B12-2427-4040-8078-CBE3055BCD36}" srcOrd="0" destOrd="0" presId="urn:microsoft.com/office/officeart/2005/8/layout/vProcess5"/>
    <dgm:cxn modelId="{7FB304B0-337F-4A86-9556-C876AE297D7F}" type="presParOf" srcId="{E65E7A9B-FE06-4D32-A9E6-A132DA2CAC30}" destId="{E54F627A-4FD5-47B1-9F99-B77F718F8404}" srcOrd="1" destOrd="0" presId="urn:microsoft.com/office/officeart/2005/8/layout/vProcess5"/>
    <dgm:cxn modelId="{8847D62B-2559-466F-9F88-1F9DD74C1EB7}" type="presParOf" srcId="{E65E7A9B-FE06-4D32-A9E6-A132DA2CAC30}" destId="{B4385D34-FC87-4F81-A8C6-AFF4D7A320CC}" srcOrd="2" destOrd="0" presId="urn:microsoft.com/office/officeart/2005/8/layout/vProcess5"/>
    <dgm:cxn modelId="{49AF3ED1-65C6-4730-86D3-01FECE6D5615}" type="presParOf" srcId="{E65E7A9B-FE06-4D32-A9E6-A132DA2CAC30}" destId="{E4BFE9CF-1502-4CE9-AA83-F8C927995112}" srcOrd="3" destOrd="0" presId="urn:microsoft.com/office/officeart/2005/8/layout/vProcess5"/>
    <dgm:cxn modelId="{FF00E931-BC48-47AD-BED4-3C0DF82444BC}" type="presParOf" srcId="{E65E7A9B-FE06-4D32-A9E6-A132DA2CAC30}" destId="{C147229F-CFE8-4986-87B6-02C6C6B7DF76}" srcOrd="4" destOrd="0" presId="urn:microsoft.com/office/officeart/2005/8/layout/vProcess5"/>
    <dgm:cxn modelId="{A0AE4A4C-A495-4269-99C0-9F6AD6BDAAAC}" type="presParOf" srcId="{E65E7A9B-FE06-4D32-A9E6-A132DA2CAC30}" destId="{ABC5B0CB-ED99-40F6-9A16-BECB8FC4F049}" srcOrd="5" destOrd="0" presId="urn:microsoft.com/office/officeart/2005/8/layout/vProcess5"/>
    <dgm:cxn modelId="{29063ED3-2057-4EFD-9AE8-46D8B5FE2128}" type="presParOf" srcId="{E65E7A9B-FE06-4D32-A9E6-A132DA2CAC30}" destId="{5E68E5E1-B4E9-46FB-90FA-BE66AA98CEBA}" srcOrd="6" destOrd="0" presId="urn:microsoft.com/office/officeart/2005/8/layout/vProcess5"/>
    <dgm:cxn modelId="{76CF5159-3A83-427D-8CE4-B2AFBC63B513}" type="presParOf" srcId="{E65E7A9B-FE06-4D32-A9E6-A132DA2CAC30}" destId="{FCF145C6-15DB-4FA2-AADC-EE4491946DD6}" srcOrd="7" destOrd="0" presId="urn:microsoft.com/office/officeart/2005/8/layout/vProcess5"/>
    <dgm:cxn modelId="{79409383-F9F3-471C-BBA1-3122E6644FB8}" type="presParOf" srcId="{E65E7A9B-FE06-4D32-A9E6-A132DA2CAC30}" destId="{694D5A55-C7AE-481B-83B2-2FBF90B876A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29E667E-8A82-418F-94D1-E59EAC80C49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117B38C-BEFB-46F6-BB89-0473724073F6}">
      <dgm:prSet phldrT="[Текст]"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dirty="0" smtClean="0"/>
            <a:t>Шаг 3. Предложенная идея использует </a:t>
          </a:r>
          <a:r>
            <a:rPr lang="ru-RU" sz="3200" b="1" i="1" dirty="0" smtClean="0"/>
            <a:t>оригинальный</a:t>
          </a:r>
          <a:r>
            <a:rPr lang="ru-RU" sz="3200" dirty="0" smtClean="0"/>
            <a:t> (</a:t>
          </a:r>
          <a:r>
            <a:rPr lang="ru-RU" sz="3200" b="0" i="0" dirty="0" smtClean="0"/>
            <a:t>необычный</a:t>
          </a:r>
          <a:r>
            <a:rPr lang="ru-RU" sz="3200" dirty="0" smtClean="0"/>
            <a:t>) </a:t>
          </a:r>
          <a:r>
            <a:rPr lang="ru-RU" sz="3200" b="1" i="1" dirty="0" smtClean="0"/>
            <a:t>подход</a:t>
          </a:r>
          <a:r>
            <a:rPr lang="ru-RU" sz="3200" dirty="0" smtClean="0"/>
            <a:t>? </a:t>
          </a:r>
          <a:endParaRPr lang="ru-RU" sz="3200" dirty="0"/>
        </a:p>
      </dgm:t>
    </dgm:pt>
    <dgm:pt modelId="{BB4CFD99-377B-413B-8E17-0AB4AA67BE91}" type="parTrans" cxnId="{23628F26-96EC-4212-9D87-089D1396F79D}">
      <dgm:prSet/>
      <dgm:spPr/>
      <dgm:t>
        <a:bodyPr/>
        <a:lstStyle/>
        <a:p>
          <a:endParaRPr lang="ru-RU"/>
        </a:p>
      </dgm:t>
    </dgm:pt>
    <dgm:pt modelId="{E70D5722-FA7F-4310-AEC2-DB1D891A33CE}" type="sibTrans" cxnId="{23628F26-96EC-4212-9D87-089D1396F79D}">
      <dgm:prSet/>
      <dgm:spPr/>
      <dgm:t>
        <a:bodyPr/>
        <a:lstStyle/>
        <a:p>
          <a:endParaRPr lang="ru-RU"/>
        </a:p>
      </dgm:t>
    </dgm:pt>
    <dgm:pt modelId="{66C0CDDF-339B-40BE-A6B4-40854931B2A6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1. </a:t>
          </a:r>
          <a:r>
            <a:rPr lang="ru-RU" sz="3200" dirty="0" smtClean="0"/>
            <a:t>Предложенное изменение </a:t>
          </a:r>
          <a:r>
            <a:rPr lang="ru-RU" sz="3200" b="1" i="1" dirty="0" smtClean="0"/>
            <a:t>приемлемо</a:t>
          </a:r>
          <a:r>
            <a:rPr lang="ru-RU" sz="3200" dirty="0" smtClean="0"/>
            <a:t> (с точки зрения улучшения существующей идеи, темы, контекста и других требований задания)?</a:t>
          </a:r>
          <a:endParaRPr lang="ru-RU" sz="3200" dirty="0"/>
        </a:p>
      </dgm:t>
    </dgm:pt>
    <dgm:pt modelId="{E0750463-115C-44C9-88CE-066C66474010}" type="parTrans" cxnId="{C02189B9-D3F3-473C-92FC-81E756641453}">
      <dgm:prSet/>
      <dgm:spPr/>
      <dgm:t>
        <a:bodyPr/>
        <a:lstStyle/>
        <a:p>
          <a:endParaRPr lang="ru-RU"/>
        </a:p>
      </dgm:t>
    </dgm:pt>
    <dgm:pt modelId="{52690D87-F816-4A50-BD33-4FAF42F7BB1F}" type="sibTrans" cxnId="{C02189B9-D3F3-473C-92FC-81E756641453}">
      <dgm:prSet/>
      <dgm:spPr/>
      <dgm:t>
        <a:bodyPr/>
        <a:lstStyle/>
        <a:p>
          <a:endParaRPr lang="ru-RU"/>
        </a:p>
      </dgm:t>
    </dgm:pt>
    <dgm:pt modelId="{E8313336-16D0-4BD2-8550-20751DDC5CBF}">
      <dgm:prSet custT="1">
        <dgm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3200" b="1" dirty="0" smtClean="0"/>
            <a:t>Шаг 2. </a:t>
          </a:r>
          <a:r>
            <a:rPr lang="ru-RU" sz="3200" dirty="0" smtClean="0"/>
            <a:t>Предложенное улучшение </a:t>
          </a:r>
          <a:r>
            <a:rPr lang="ru-RU" sz="3200" b="1" i="1" dirty="0" smtClean="0"/>
            <a:t>оригинально</a:t>
          </a:r>
          <a:r>
            <a:rPr lang="ru-RU" sz="3200" dirty="0" smtClean="0"/>
            <a:t> (встречается редко)? </a:t>
          </a:r>
          <a:endParaRPr lang="ru-RU" sz="3200" dirty="0"/>
        </a:p>
      </dgm:t>
    </dgm:pt>
    <dgm:pt modelId="{50684C3B-B6B2-466E-BCC2-8340E04A54C4}" type="parTrans" cxnId="{832DD234-A235-4BAB-B15E-6942DE001D6E}">
      <dgm:prSet/>
      <dgm:spPr/>
      <dgm:t>
        <a:bodyPr/>
        <a:lstStyle/>
        <a:p>
          <a:endParaRPr lang="ru-RU"/>
        </a:p>
      </dgm:t>
    </dgm:pt>
    <dgm:pt modelId="{421FDA86-054F-4E24-8F4F-91C4921A33AB}" type="sibTrans" cxnId="{832DD234-A235-4BAB-B15E-6942DE001D6E}">
      <dgm:prSet/>
      <dgm:spPr/>
      <dgm:t>
        <a:bodyPr/>
        <a:lstStyle/>
        <a:p>
          <a:endParaRPr lang="ru-RU"/>
        </a:p>
      </dgm:t>
    </dgm:pt>
    <dgm:pt modelId="{E65E7A9B-FE06-4D32-A9E6-A132DA2CAC30}" type="pres">
      <dgm:prSet presAssocID="{E29E667E-8A82-418F-94D1-E59EAC80C491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F90B12-2427-4040-8078-CBE3055BCD36}" type="pres">
      <dgm:prSet presAssocID="{E29E667E-8A82-418F-94D1-E59EAC80C491}" presName="dummyMaxCanvas" presStyleCnt="0">
        <dgm:presLayoutVars/>
      </dgm:prSet>
      <dgm:spPr/>
    </dgm:pt>
    <dgm:pt modelId="{E54F627A-4FD5-47B1-9F99-B77F718F8404}" type="pres">
      <dgm:prSet presAssocID="{E29E667E-8A82-418F-94D1-E59EAC80C491}" presName="ThreeNodes_1" presStyleLbl="node1" presStyleIdx="0" presStyleCnt="3" custScaleY="1297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85D34-FC87-4F81-A8C6-AFF4D7A320CC}" type="pres">
      <dgm:prSet presAssocID="{E29E667E-8A82-418F-94D1-E59EAC80C491}" presName="ThreeNodes_2" presStyleLbl="node1" presStyleIdx="1" presStyleCnt="3" custScaleY="91128" custLinFactNeighborY="86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BFE9CF-1502-4CE9-AA83-F8C927995112}" type="pres">
      <dgm:prSet presAssocID="{E29E667E-8A82-418F-94D1-E59EAC80C491}" presName="ThreeNodes_3" presStyleLbl="node1" presStyleIdx="2" presStyleCnt="3" custScaleY="911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47229F-CFE8-4986-87B6-02C6C6B7DF76}" type="pres">
      <dgm:prSet presAssocID="{E29E667E-8A82-418F-94D1-E59EAC80C491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C5B0CB-ED99-40F6-9A16-BECB8FC4F049}" type="pres">
      <dgm:prSet presAssocID="{E29E667E-8A82-418F-94D1-E59EAC80C491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68E5E1-B4E9-46FB-90FA-BE66AA98CEBA}" type="pres">
      <dgm:prSet presAssocID="{E29E667E-8A82-418F-94D1-E59EAC80C491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F145C6-15DB-4FA2-AADC-EE4491946DD6}" type="pres">
      <dgm:prSet presAssocID="{E29E667E-8A82-418F-94D1-E59EAC80C491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4D5A55-C7AE-481B-83B2-2FBF90B876A3}" type="pres">
      <dgm:prSet presAssocID="{E29E667E-8A82-418F-94D1-E59EAC80C491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2DD234-A235-4BAB-B15E-6942DE001D6E}" srcId="{E29E667E-8A82-418F-94D1-E59EAC80C491}" destId="{E8313336-16D0-4BD2-8550-20751DDC5CBF}" srcOrd="1" destOrd="0" parTransId="{50684C3B-B6B2-466E-BCC2-8340E04A54C4}" sibTransId="{421FDA86-054F-4E24-8F4F-91C4921A33AB}"/>
    <dgm:cxn modelId="{C02189B9-D3F3-473C-92FC-81E756641453}" srcId="{E29E667E-8A82-418F-94D1-E59EAC80C491}" destId="{66C0CDDF-339B-40BE-A6B4-40854931B2A6}" srcOrd="0" destOrd="0" parTransId="{E0750463-115C-44C9-88CE-066C66474010}" sibTransId="{52690D87-F816-4A50-BD33-4FAF42F7BB1F}"/>
    <dgm:cxn modelId="{4D055EEE-F8B3-424D-8425-2BAE5586BA1E}" type="presOf" srcId="{66C0CDDF-339B-40BE-A6B4-40854931B2A6}" destId="{5E68E5E1-B4E9-46FB-90FA-BE66AA98CEBA}" srcOrd="1" destOrd="0" presId="urn:microsoft.com/office/officeart/2005/8/layout/vProcess5"/>
    <dgm:cxn modelId="{23000EC1-0C9B-4D91-A919-D2564084BCFE}" type="presOf" srcId="{F117B38C-BEFB-46F6-BB89-0473724073F6}" destId="{694D5A55-C7AE-481B-83B2-2FBF90B876A3}" srcOrd="1" destOrd="0" presId="urn:microsoft.com/office/officeart/2005/8/layout/vProcess5"/>
    <dgm:cxn modelId="{2C126E86-BEF6-45FC-A5F9-F6DD12A550E6}" type="presOf" srcId="{421FDA86-054F-4E24-8F4F-91C4921A33AB}" destId="{ABC5B0CB-ED99-40F6-9A16-BECB8FC4F049}" srcOrd="0" destOrd="0" presId="urn:microsoft.com/office/officeart/2005/8/layout/vProcess5"/>
    <dgm:cxn modelId="{21370AD6-4D5F-43F6-A5FA-1464F3FBA0DC}" type="presOf" srcId="{E8313336-16D0-4BD2-8550-20751DDC5CBF}" destId="{FCF145C6-15DB-4FA2-AADC-EE4491946DD6}" srcOrd="1" destOrd="0" presId="urn:microsoft.com/office/officeart/2005/8/layout/vProcess5"/>
    <dgm:cxn modelId="{7F735AF1-8043-4B64-AB3A-874937DCFB5E}" type="presOf" srcId="{52690D87-F816-4A50-BD33-4FAF42F7BB1F}" destId="{C147229F-CFE8-4986-87B6-02C6C6B7DF76}" srcOrd="0" destOrd="0" presId="urn:microsoft.com/office/officeart/2005/8/layout/vProcess5"/>
    <dgm:cxn modelId="{C99F3346-0B3A-47C0-B169-40B02479C9B3}" type="presOf" srcId="{66C0CDDF-339B-40BE-A6B4-40854931B2A6}" destId="{E54F627A-4FD5-47B1-9F99-B77F718F8404}" srcOrd="0" destOrd="0" presId="urn:microsoft.com/office/officeart/2005/8/layout/vProcess5"/>
    <dgm:cxn modelId="{54D6133C-6E92-4D56-BD63-2976F6FD97F0}" type="presOf" srcId="{F117B38C-BEFB-46F6-BB89-0473724073F6}" destId="{E4BFE9CF-1502-4CE9-AA83-F8C927995112}" srcOrd="0" destOrd="0" presId="urn:microsoft.com/office/officeart/2005/8/layout/vProcess5"/>
    <dgm:cxn modelId="{912ECD82-C599-42D2-9950-FD9A9739B26F}" type="presOf" srcId="{E29E667E-8A82-418F-94D1-E59EAC80C491}" destId="{E65E7A9B-FE06-4D32-A9E6-A132DA2CAC30}" srcOrd="0" destOrd="0" presId="urn:microsoft.com/office/officeart/2005/8/layout/vProcess5"/>
    <dgm:cxn modelId="{23628F26-96EC-4212-9D87-089D1396F79D}" srcId="{E29E667E-8A82-418F-94D1-E59EAC80C491}" destId="{F117B38C-BEFB-46F6-BB89-0473724073F6}" srcOrd="2" destOrd="0" parTransId="{BB4CFD99-377B-413B-8E17-0AB4AA67BE91}" sibTransId="{E70D5722-FA7F-4310-AEC2-DB1D891A33CE}"/>
    <dgm:cxn modelId="{FFCD0F27-8730-43A6-8BA2-61B065919701}" type="presOf" srcId="{E8313336-16D0-4BD2-8550-20751DDC5CBF}" destId="{B4385D34-FC87-4F81-A8C6-AFF4D7A320CC}" srcOrd="0" destOrd="0" presId="urn:microsoft.com/office/officeart/2005/8/layout/vProcess5"/>
    <dgm:cxn modelId="{47BE5164-9F58-4F06-B8D1-38561E56E1E9}" type="presParOf" srcId="{E65E7A9B-FE06-4D32-A9E6-A132DA2CAC30}" destId="{D9F90B12-2427-4040-8078-CBE3055BCD36}" srcOrd="0" destOrd="0" presId="urn:microsoft.com/office/officeart/2005/8/layout/vProcess5"/>
    <dgm:cxn modelId="{852D0ACA-EDBF-4C1C-9D6E-38C3BE19827B}" type="presParOf" srcId="{E65E7A9B-FE06-4D32-A9E6-A132DA2CAC30}" destId="{E54F627A-4FD5-47B1-9F99-B77F718F8404}" srcOrd="1" destOrd="0" presId="urn:microsoft.com/office/officeart/2005/8/layout/vProcess5"/>
    <dgm:cxn modelId="{32D5B392-AD4A-4BA6-9D80-E34087B9ABA7}" type="presParOf" srcId="{E65E7A9B-FE06-4D32-A9E6-A132DA2CAC30}" destId="{B4385D34-FC87-4F81-A8C6-AFF4D7A320CC}" srcOrd="2" destOrd="0" presId="urn:microsoft.com/office/officeart/2005/8/layout/vProcess5"/>
    <dgm:cxn modelId="{71253C9C-AD88-4552-98FD-4A467087852F}" type="presParOf" srcId="{E65E7A9B-FE06-4D32-A9E6-A132DA2CAC30}" destId="{E4BFE9CF-1502-4CE9-AA83-F8C927995112}" srcOrd="3" destOrd="0" presId="urn:microsoft.com/office/officeart/2005/8/layout/vProcess5"/>
    <dgm:cxn modelId="{60DB8B63-C92B-4CFA-9966-850F27780324}" type="presParOf" srcId="{E65E7A9B-FE06-4D32-A9E6-A132DA2CAC30}" destId="{C147229F-CFE8-4986-87B6-02C6C6B7DF76}" srcOrd="4" destOrd="0" presId="urn:microsoft.com/office/officeart/2005/8/layout/vProcess5"/>
    <dgm:cxn modelId="{669CEA4C-4B63-4F15-ABCD-16F98D8061DC}" type="presParOf" srcId="{E65E7A9B-FE06-4D32-A9E6-A132DA2CAC30}" destId="{ABC5B0CB-ED99-40F6-9A16-BECB8FC4F049}" srcOrd="5" destOrd="0" presId="urn:microsoft.com/office/officeart/2005/8/layout/vProcess5"/>
    <dgm:cxn modelId="{BBD07731-23E5-4F8E-8038-9F62C94D6D71}" type="presParOf" srcId="{E65E7A9B-FE06-4D32-A9E6-A132DA2CAC30}" destId="{5E68E5E1-B4E9-46FB-90FA-BE66AA98CEBA}" srcOrd="6" destOrd="0" presId="urn:microsoft.com/office/officeart/2005/8/layout/vProcess5"/>
    <dgm:cxn modelId="{9B0FEB67-4D73-434F-AD97-ECF2280DD242}" type="presParOf" srcId="{E65E7A9B-FE06-4D32-A9E6-A132DA2CAC30}" destId="{FCF145C6-15DB-4FA2-AADC-EE4491946DD6}" srcOrd="7" destOrd="0" presId="urn:microsoft.com/office/officeart/2005/8/layout/vProcess5"/>
    <dgm:cxn modelId="{535ED0FE-FAE4-4D08-A76C-B20E5F00E9DC}" type="presParOf" srcId="{E65E7A9B-FE06-4D32-A9E6-A132DA2CAC30}" destId="{694D5A55-C7AE-481B-83B2-2FBF90B876A3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917DF6-832A-4423-934C-50E00FA6FBC2}">
      <dsp:nvSpPr>
        <dsp:cNvPr id="0" name=""/>
        <dsp:cNvSpPr/>
      </dsp:nvSpPr>
      <dsp:spPr>
        <a:xfrm>
          <a:off x="-314013" y="27654"/>
          <a:ext cx="8832216" cy="1104851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/>
            <a:t>Целеполагание, Планируемые результаты</a:t>
          </a:r>
          <a:r>
            <a:rPr lang="ru-RU" sz="2800" i="1" kern="1200" dirty="0" smtClean="0"/>
            <a:t>: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i="1" kern="1200" dirty="0" smtClean="0"/>
            <a:t> </a:t>
          </a:r>
          <a:r>
            <a:rPr lang="ru-RU" sz="2800" i="0" kern="1200" dirty="0" smtClean="0"/>
            <a:t>Стандарт</a:t>
          </a:r>
          <a:endParaRPr lang="ru-RU" sz="2800" i="0" kern="1200" dirty="0"/>
        </a:p>
      </dsp:txBody>
      <dsp:txXfrm>
        <a:off x="-281653" y="60014"/>
        <a:ext cx="7344228" cy="1040131"/>
      </dsp:txXfrm>
    </dsp:sp>
    <dsp:sp modelId="{18437BD3-DEAA-4170-AAA4-C1B875524845}">
      <dsp:nvSpPr>
        <dsp:cNvPr id="0" name=""/>
        <dsp:cNvSpPr/>
      </dsp:nvSpPr>
      <dsp:spPr>
        <a:xfrm>
          <a:off x="660811" y="1305733"/>
          <a:ext cx="8151573" cy="1104851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/>
            <a:t>Реализуемые результаты</a:t>
          </a:r>
          <a:r>
            <a:rPr lang="ru-RU" sz="2800" kern="1200" dirty="0" smtClean="0"/>
            <a:t>: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учебные планы,  программы,  учебники </a:t>
          </a:r>
          <a:endParaRPr lang="ru-RU" sz="2800" kern="1200" dirty="0"/>
        </a:p>
      </dsp:txBody>
      <dsp:txXfrm>
        <a:off x="693171" y="1338093"/>
        <a:ext cx="6631462" cy="1040131"/>
      </dsp:txXfrm>
    </dsp:sp>
    <dsp:sp modelId="{6C7E6FE6-16DE-45C9-858C-AF73D63BA455}">
      <dsp:nvSpPr>
        <dsp:cNvPr id="0" name=""/>
        <dsp:cNvSpPr/>
      </dsp:nvSpPr>
      <dsp:spPr>
        <a:xfrm>
          <a:off x="1426837" y="2611467"/>
          <a:ext cx="7869588" cy="1104851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/>
            <a:t>Реализуемые результаты</a:t>
          </a:r>
          <a:r>
            <a:rPr lang="ru-RU" sz="2800" kern="1200" dirty="0" smtClean="0"/>
            <a:t>: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Образовательный процесс </a:t>
          </a:r>
          <a:endParaRPr lang="ru-RU" sz="2800" kern="1200" dirty="0"/>
        </a:p>
      </dsp:txBody>
      <dsp:txXfrm>
        <a:off x="1459197" y="2643827"/>
        <a:ext cx="6409660" cy="1040131"/>
      </dsp:txXfrm>
    </dsp:sp>
    <dsp:sp modelId="{1A3B35A8-AEBC-44BC-A7FC-9598355159D6}">
      <dsp:nvSpPr>
        <dsp:cNvPr id="0" name=""/>
        <dsp:cNvSpPr/>
      </dsp:nvSpPr>
      <dsp:spPr>
        <a:xfrm>
          <a:off x="2059637" y="3906185"/>
          <a:ext cx="7576164" cy="1104851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i="1" kern="1200" dirty="0" smtClean="0"/>
            <a:t>Достигаемые результаты</a:t>
          </a:r>
          <a:r>
            <a:rPr lang="ru-RU" sz="2800" kern="1200" dirty="0" smtClean="0"/>
            <a:t>: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Оценка</a:t>
          </a:r>
          <a:endParaRPr lang="ru-RU" sz="2800" kern="1200" dirty="0"/>
        </a:p>
      </dsp:txBody>
      <dsp:txXfrm>
        <a:off x="2091997" y="3938545"/>
        <a:ext cx="6158786" cy="1040131"/>
      </dsp:txXfrm>
    </dsp:sp>
    <dsp:sp modelId="{592AE6AB-2745-4D5D-AC97-FD42E636980F}">
      <dsp:nvSpPr>
        <dsp:cNvPr id="0" name=""/>
        <dsp:cNvSpPr/>
      </dsp:nvSpPr>
      <dsp:spPr>
        <a:xfrm>
          <a:off x="7172023" y="846215"/>
          <a:ext cx="718153" cy="71815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/>
        </a:p>
      </dsp:txBody>
      <dsp:txXfrm>
        <a:off x="7333607" y="846215"/>
        <a:ext cx="394985" cy="540410"/>
      </dsp:txXfrm>
    </dsp:sp>
    <dsp:sp modelId="{0EECC5C5-BAF7-4463-8A2C-C5B498DF7DE9}">
      <dsp:nvSpPr>
        <dsp:cNvPr id="0" name=""/>
        <dsp:cNvSpPr/>
      </dsp:nvSpPr>
      <dsp:spPr>
        <a:xfrm>
          <a:off x="7806527" y="2151949"/>
          <a:ext cx="718153" cy="71815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/>
        </a:p>
      </dsp:txBody>
      <dsp:txXfrm>
        <a:off x="7968111" y="2151949"/>
        <a:ext cx="394985" cy="540410"/>
      </dsp:txXfrm>
    </dsp:sp>
    <dsp:sp modelId="{D0CF117F-C7C9-40F7-B543-F8D213EEB778}">
      <dsp:nvSpPr>
        <dsp:cNvPr id="0" name=""/>
        <dsp:cNvSpPr/>
      </dsp:nvSpPr>
      <dsp:spPr>
        <a:xfrm>
          <a:off x="8431560" y="3457683"/>
          <a:ext cx="718153" cy="718153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5880" tIns="55880" rIns="5588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400" kern="1200"/>
        </a:p>
      </dsp:txBody>
      <dsp:txXfrm>
        <a:off x="8593144" y="3457683"/>
        <a:ext cx="394985" cy="5404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A8B654-3A03-4DC1-B9A4-E563D532AABE}">
      <dsp:nvSpPr>
        <dsp:cNvPr id="0" name=""/>
        <dsp:cNvSpPr/>
      </dsp:nvSpPr>
      <dsp:spPr>
        <a:xfrm>
          <a:off x="9378708" y="3145202"/>
          <a:ext cx="391075" cy="9114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8224"/>
              </a:lnTo>
              <a:lnTo>
                <a:pt x="391075" y="658224"/>
              </a:lnTo>
              <a:lnTo>
                <a:pt x="391075" y="911481"/>
              </a:lnTo>
            </a:path>
          </a:pathLst>
        </a:custGeom>
        <a:noFill/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41A1AB-E0CF-4407-A4EE-D20B0BE0B2AB}">
      <dsp:nvSpPr>
        <dsp:cNvPr id="0" name=""/>
        <dsp:cNvSpPr/>
      </dsp:nvSpPr>
      <dsp:spPr>
        <a:xfrm>
          <a:off x="6428453" y="3145202"/>
          <a:ext cx="2950254" cy="911481"/>
        </a:xfrm>
        <a:custGeom>
          <a:avLst/>
          <a:gdLst/>
          <a:ahLst/>
          <a:cxnLst/>
          <a:rect l="0" t="0" r="0" b="0"/>
          <a:pathLst>
            <a:path>
              <a:moveTo>
                <a:pt x="2950254" y="0"/>
              </a:moveTo>
              <a:lnTo>
                <a:pt x="2950254" y="658224"/>
              </a:lnTo>
              <a:lnTo>
                <a:pt x="0" y="658224"/>
              </a:lnTo>
              <a:lnTo>
                <a:pt x="0" y="911481"/>
              </a:lnTo>
            </a:path>
          </a:pathLst>
        </a:custGeom>
        <a:noFill/>
        <a:ln w="254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85BFE4-90D1-470D-B3CF-906D379F8D3C}">
      <dsp:nvSpPr>
        <dsp:cNvPr id="0" name=""/>
        <dsp:cNvSpPr/>
      </dsp:nvSpPr>
      <dsp:spPr>
        <a:xfrm>
          <a:off x="7683575" y="1237185"/>
          <a:ext cx="1695132" cy="8653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2133"/>
              </a:lnTo>
              <a:lnTo>
                <a:pt x="1695132" y="612133"/>
              </a:lnTo>
              <a:lnTo>
                <a:pt x="1695132" y="865391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FF1DBB-DF2D-4943-988F-3B0C421B165E}">
      <dsp:nvSpPr>
        <dsp:cNvPr id="0" name=""/>
        <dsp:cNvSpPr/>
      </dsp:nvSpPr>
      <dsp:spPr>
        <a:xfrm>
          <a:off x="6289695" y="1237185"/>
          <a:ext cx="1393879" cy="859228"/>
        </a:xfrm>
        <a:custGeom>
          <a:avLst/>
          <a:gdLst/>
          <a:ahLst/>
          <a:cxnLst/>
          <a:rect l="0" t="0" r="0" b="0"/>
          <a:pathLst>
            <a:path>
              <a:moveTo>
                <a:pt x="1393879" y="0"/>
              </a:moveTo>
              <a:lnTo>
                <a:pt x="1393879" y="605971"/>
              </a:lnTo>
              <a:lnTo>
                <a:pt x="0" y="605971"/>
              </a:lnTo>
              <a:lnTo>
                <a:pt x="0" y="859228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E496E2-C274-41CD-A65A-10B7AFC3E33C}">
      <dsp:nvSpPr>
        <dsp:cNvPr id="0" name=""/>
        <dsp:cNvSpPr/>
      </dsp:nvSpPr>
      <dsp:spPr>
        <a:xfrm>
          <a:off x="236092" y="-71963"/>
          <a:ext cx="3798281" cy="253540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B8DA551-692B-448B-AA79-4010C792BA45}">
      <dsp:nvSpPr>
        <dsp:cNvPr id="0" name=""/>
        <dsp:cNvSpPr/>
      </dsp:nvSpPr>
      <dsp:spPr>
        <a:xfrm>
          <a:off x="539850" y="216605"/>
          <a:ext cx="3798281" cy="2535405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3200" b="1" kern="1200" dirty="0" smtClean="0">
              <a:solidFill>
                <a:schemeClr val="bg1"/>
              </a:solidFill>
            </a:rPr>
            <a:t>Неприемлемые</a:t>
          </a:r>
          <a:r>
            <a:rPr lang="ru-RU" sz="1800" kern="1200" dirty="0" smtClean="0">
              <a:solidFill>
                <a:schemeClr val="bg1"/>
              </a:solidFill>
            </a:rPr>
            <a:t>: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solidFill>
                <a:schemeClr val="bg1"/>
              </a:solidFill>
            </a:rPr>
            <a:t>не отвечающие теме или требованиям задания,</a:t>
          </a:r>
          <a:r>
            <a:rPr lang="ru-RU" sz="1800" kern="1200" dirty="0" smtClean="0">
              <a:solidFill>
                <a:schemeClr val="bg1"/>
              </a:solidFill>
            </a:rPr>
            <a:t> </a:t>
          </a:r>
          <a:r>
            <a:rPr lang="ru-RU" sz="1600" kern="1200" dirty="0" smtClean="0">
              <a:solidFill>
                <a:schemeClr val="bg1"/>
              </a:solidFill>
            </a:rPr>
            <a:t>например,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>
              <a:solidFill>
                <a:schemeClr val="bg1"/>
              </a:solidFill>
            </a:rPr>
            <a:t>-не относящиеся к содержанию задания, предмету обсуждения,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kern="1200" dirty="0" smtClean="0">
              <a:solidFill>
                <a:schemeClr val="bg1"/>
              </a:solidFill>
            </a:rPr>
            <a:t>-неправдоподобные в описываемом контексте и т.п.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614109" y="290864"/>
        <a:ext cx="3649763" cy="2386887"/>
      </dsp:txXfrm>
    </dsp:sp>
    <dsp:sp modelId="{57581922-DF84-4762-8C8B-00A39CE17029}">
      <dsp:nvSpPr>
        <dsp:cNvPr id="0" name=""/>
        <dsp:cNvSpPr/>
      </dsp:nvSpPr>
      <dsp:spPr>
        <a:xfrm>
          <a:off x="6316668" y="-184281"/>
          <a:ext cx="2733815" cy="142146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BB048B2-2606-4907-92E8-1867B95F90F2}">
      <dsp:nvSpPr>
        <dsp:cNvPr id="0" name=""/>
        <dsp:cNvSpPr/>
      </dsp:nvSpPr>
      <dsp:spPr>
        <a:xfrm>
          <a:off x="6620425" y="104288"/>
          <a:ext cx="2733815" cy="1421466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</a:rPr>
            <a:t>Приемлемые</a:t>
          </a:r>
          <a:endParaRPr lang="ru-RU" sz="3200" b="1" kern="1200" dirty="0">
            <a:solidFill>
              <a:schemeClr val="bg1"/>
            </a:solidFill>
          </a:endParaRPr>
        </a:p>
      </dsp:txBody>
      <dsp:txXfrm>
        <a:off x="6662058" y="145921"/>
        <a:ext cx="2650549" cy="1338200"/>
      </dsp:txXfrm>
    </dsp:sp>
    <dsp:sp modelId="{C85BF0DD-10C8-4037-9785-E1B3F74A9F60}">
      <dsp:nvSpPr>
        <dsp:cNvPr id="0" name=""/>
        <dsp:cNvSpPr/>
      </dsp:nvSpPr>
      <dsp:spPr>
        <a:xfrm>
          <a:off x="5267604" y="2096414"/>
          <a:ext cx="2044183" cy="10426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1A6B845-F83F-4310-9535-18B9097AACBA}">
      <dsp:nvSpPr>
        <dsp:cNvPr id="0" name=""/>
        <dsp:cNvSpPr/>
      </dsp:nvSpPr>
      <dsp:spPr>
        <a:xfrm>
          <a:off x="5571361" y="2384983"/>
          <a:ext cx="2044183" cy="1042625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bg1"/>
              </a:solidFill>
            </a:rPr>
            <a:t>Полнота ответа</a:t>
          </a:r>
          <a:endParaRPr lang="ru-RU" sz="2300" b="1" kern="1200" dirty="0">
            <a:solidFill>
              <a:schemeClr val="bg1"/>
            </a:solidFill>
          </a:endParaRPr>
        </a:p>
      </dsp:txBody>
      <dsp:txXfrm>
        <a:off x="5601898" y="2415520"/>
        <a:ext cx="1983109" cy="981551"/>
      </dsp:txXfrm>
    </dsp:sp>
    <dsp:sp modelId="{1AD15088-3691-482D-B817-0CD3B25EC56C}">
      <dsp:nvSpPr>
        <dsp:cNvPr id="0" name=""/>
        <dsp:cNvSpPr/>
      </dsp:nvSpPr>
      <dsp:spPr>
        <a:xfrm>
          <a:off x="8374400" y="2102576"/>
          <a:ext cx="2008616" cy="104262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A8F9DB4-7F19-40E8-A58E-ED0FD241FB14}">
      <dsp:nvSpPr>
        <dsp:cNvPr id="0" name=""/>
        <dsp:cNvSpPr/>
      </dsp:nvSpPr>
      <dsp:spPr>
        <a:xfrm>
          <a:off x="8678157" y="2391146"/>
          <a:ext cx="2008616" cy="1042625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bg1"/>
              </a:solidFill>
            </a:rPr>
            <a:t>Тематическая группа</a:t>
          </a:r>
          <a:endParaRPr lang="ru-RU" sz="2300" b="1" kern="1200" dirty="0">
            <a:solidFill>
              <a:schemeClr val="bg1"/>
            </a:solidFill>
          </a:endParaRPr>
        </a:p>
      </dsp:txBody>
      <dsp:txXfrm>
        <a:off x="8708694" y="2421683"/>
        <a:ext cx="1947542" cy="981551"/>
      </dsp:txXfrm>
    </dsp:sp>
    <dsp:sp modelId="{7FCB8FC4-E3C7-4DA0-90EF-7C989F2FC849}">
      <dsp:nvSpPr>
        <dsp:cNvPr id="0" name=""/>
        <dsp:cNvSpPr/>
      </dsp:nvSpPr>
      <dsp:spPr>
        <a:xfrm>
          <a:off x="5061546" y="4056683"/>
          <a:ext cx="2733815" cy="107099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D9F2A7F-C1A8-4535-835E-4EB1E8369C0E}">
      <dsp:nvSpPr>
        <dsp:cNvPr id="0" name=""/>
        <dsp:cNvSpPr/>
      </dsp:nvSpPr>
      <dsp:spPr>
        <a:xfrm>
          <a:off x="5365303" y="4345253"/>
          <a:ext cx="2733815" cy="1070991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bg1"/>
              </a:solidFill>
            </a:rPr>
            <a:t>Обычные</a:t>
          </a:r>
          <a:r>
            <a:rPr lang="ru-RU" sz="2300" kern="1200" dirty="0" smtClean="0">
              <a:solidFill>
                <a:schemeClr val="bg1"/>
              </a:solidFill>
            </a:rPr>
            <a:t> (часто встречающиеся)</a:t>
          </a:r>
          <a:endParaRPr lang="ru-RU" sz="2300" kern="1200" dirty="0">
            <a:solidFill>
              <a:schemeClr val="bg1"/>
            </a:solidFill>
          </a:endParaRPr>
        </a:p>
      </dsp:txBody>
      <dsp:txXfrm>
        <a:off x="5396671" y="4376621"/>
        <a:ext cx="2671079" cy="1008255"/>
      </dsp:txXfrm>
    </dsp:sp>
    <dsp:sp modelId="{AB851C2E-FE07-47AA-8A43-1CD56F4CD0C2}">
      <dsp:nvSpPr>
        <dsp:cNvPr id="0" name=""/>
        <dsp:cNvSpPr/>
      </dsp:nvSpPr>
      <dsp:spPr>
        <a:xfrm>
          <a:off x="8402876" y="4056683"/>
          <a:ext cx="2733815" cy="94846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274BBAE-EB77-4C59-B72E-EE6F6427E6B8}">
      <dsp:nvSpPr>
        <dsp:cNvPr id="0" name=""/>
        <dsp:cNvSpPr/>
      </dsp:nvSpPr>
      <dsp:spPr>
        <a:xfrm>
          <a:off x="8706633" y="4345253"/>
          <a:ext cx="2733815" cy="948466"/>
        </a:xfrm>
        <a:prstGeom prst="roundRect">
          <a:avLst>
            <a:gd name="adj" fmla="val 10000"/>
          </a:avLst>
        </a:prstGeom>
        <a:solidFill>
          <a:srgbClr val="7030A0">
            <a:alpha val="90000"/>
          </a:srgb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1" kern="1200" dirty="0" smtClean="0">
              <a:solidFill>
                <a:schemeClr val="bg1"/>
              </a:solidFill>
            </a:rPr>
            <a:t>Необычные</a:t>
          </a:r>
          <a:r>
            <a:rPr lang="ru-RU" sz="2300" kern="1200" dirty="0" smtClean="0">
              <a:solidFill>
                <a:schemeClr val="bg1"/>
              </a:solidFill>
            </a:rPr>
            <a:t> (редко встречающиеся)</a:t>
          </a:r>
          <a:endParaRPr lang="ru-RU" sz="2300" kern="1200" dirty="0">
            <a:solidFill>
              <a:schemeClr val="bg1"/>
            </a:solidFill>
          </a:endParaRPr>
        </a:p>
      </dsp:txBody>
      <dsp:txXfrm>
        <a:off x="8734413" y="4373033"/>
        <a:ext cx="2678255" cy="8929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F627A-4FD5-47B1-9F99-B77F718F8404}">
      <dsp:nvSpPr>
        <dsp:cNvPr id="0" name=""/>
        <dsp:cNvSpPr/>
      </dsp:nvSpPr>
      <dsp:spPr>
        <a:xfrm>
          <a:off x="0" y="0"/>
          <a:ext cx="8943306" cy="1504834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1. </a:t>
          </a:r>
          <a:r>
            <a:rPr lang="ru-RU" sz="3200" kern="1200" dirty="0" smtClean="0"/>
            <a:t>Сколько </a:t>
          </a:r>
          <a:r>
            <a:rPr lang="ru-RU" sz="3200" b="1" i="1" kern="1200" dirty="0" smtClean="0"/>
            <a:t>всего</a:t>
          </a:r>
          <a:r>
            <a:rPr lang="ru-RU" sz="3200" kern="1200" dirty="0" smtClean="0"/>
            <a:t> предложено идей?</a:t>
          </a:r>
          <a:endParaRPr lang="ru-RU" sz="3200" kern="1200" dirty="0"/>
        </a:p>
      </dsp:txBody>
      <dsp:txXfrm>
        <a:off x="44075" y="44075"/>
        <a:ext cx="7319472" cy="1416684"/>
      </dsp:txXfrm>
    </dsp:sp>
    <dsp:sp modelId="{B4385D34-FC87-4F81-A8C6-AFF4D7A320CC}">
      <dsp:nvSpPr>
        <dsp:cNvPr id="0" name=""/>
        <dsp:cNvSpPr/>
      </dsp:nvSpPr>
      <dsp:spPr>
        <a:xfrm>
          <a:off x="789115" y="1755640"/>
          <a:ext cx="8943306" cy="1504834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2. </a:t>
          </a:r>
          <a:r>
            <a:rPr lang="ru-RU" sz="3200" kern="1200" dirty="0" smtClean="0"/>
            <a:t>Сколько из них являются </a:t>
          </a:r>
          <a:r>
            <a:rPr lang="ru-RU" sz="3200" b="1" i="1" kern="1200" dirty="0" smtClean="0"/>
            <a:t>приемлемыми</a:t>
          </a:r>
          <a:r>
            <a:rPr lang="ru-RU" sz="3200" kern="1200" dirty="0" smtClean="0"/>
            <a:t> идеями (с точки зрения темы и требований задания)? </a:t>
          </a:r>
          <a:endParaRPr lang="ru-RU" sz="3200" kern="1200" dirty="0"/>
        </a:p>
      </dsp:txBody>
      <dsp:txXfrm>
        <a:off x="833190" y="1799715"/>
        <a:ext cx="7087898" cy="1416684"/>
      </dsp:txXfrm>
    </dsp:sp>
    <dsp:sp modelId="{E4BFE9CF-1502-4CE9-AA83-F8C927995112}">
      <dsp:nvSpPr>
        <dsp:cNvPr id="0" name=""/>
        <dsp:cNvSpPr/>
      </dsp:nvSpPr>
      <dsp:spPr>
        <a:xfrm>
          <a:off x="1578230" y="3511281"/>
          <a:ext cx="8943306" cy="1504834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3. </a:t>
          </a:r>
          <a:r>
            <a:rPr lang="ru-RU" sz="3200" kern="1200" dirty="0" smtClean="0"/>
            <a:t>Сколько из приемлемых идей являются </a:t>
          </a:r>
          <a:r>
            <a:rPr lang="ru-RU" sz="3200" b="1" i="1" kern="1200" dirty="0" smtClean="0"/>
            <a:t>отличающимися друг от друга</a:t>
          </a:r>
          <a:r>
            <a:rPr lang="ru-RU" sz="3200" kern="1200" dirty="0" smtClean="0"/>
            <a:t>? </a:t>
          </a:r>
          <a:endParaRPr lang="ru-RU" sz="3200" kern="1200" dirty="0"/>
        </a:p>
      </dsp:txBody>
      <dsp:txXfrm>
        <a:off x="1622305" y="3555356"/>
        <a:ext cx="7087898" cy="1416684"/>
      </dsp:txXfrm>
    </dsp:sp>
    <dsp:sp modelId="{C147229F-CFE8-4986-87B6-02C6C6B7DF76}">
      <dsp:nvSpPr>
        <dsp:cNvPr id="0" name=""/>
        <dsp:cNvSpPr/>
      </dsp:nvSpPr>
      <dsp:spPr>
        <a:xfrm>
          <a:off x="7965163" y="1141166"/>
          <a:ext cx="978142" cy="97814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185245" y="1141166"/>
        <a:ext cx="537978" cy="736052"/>
      </dsp:txXfrm>
    </dsp:sp>
    <dsp:sp modelId="{ABC5B0CB-ED99-40F6-9A16-BECB8FC4F049}">
      <dsp:nvSpPr>
        <dsp:cNvPr id="0" name=""/>
        <dsp:cNvSpPr/>
      </dsp:nvSpPr>
      <dsp:spPr>
        <a:xfrm>
          <a:off x="8754279" y="2886774"/>
          <a:ext cx="978142" cy="97814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974361" y="2886774"/>
        <a:ext cx="537978" cy="73605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F627A-4FD5-47B1-9F99-B77F718F8404}">
      <dsp:nvSpPr>
        <dsp:cNvPr id="0" name=""/>
        <dsp:cNvSpPr/>
      </dsp:nvSpPr>
      <dsp:spPr>
        <a:xfrm>
          <a:off x="0" y="0"/>
          <a:ext cx="8943306" cy="1504834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1. </a:t>
          </a:r>
          <a:r>
            <a:rPr lang="ru-RU" sz="3200" kern="1200" dirty="0" smtClean="0"/>
            <a:t>Предложенная идея </a:t>
          </a:r>
          <a:r>
            <a:rPr lang="ru-RU" sz="3200" b="1" i="1" kern="1200" dirty="0" smtClean="0"/>
            <a:t>приемлема</a:t>
          </a:r>
          <a:r>
            <a:rPr lang="ru-RU" sz="3200" kern="1200" dirty="0" smtClean="0"/>
            <a:t> (с точки зрения темы, контекста и требований задания)?</a:t>
          </a:r>
          <a:endParaRPr lang="ru-RU" sz="3200" kern="1200" dirty="0"/>
        </a:p>
      </dsp:txBody>
      <dsp:txXfrm>
        <a:off x="44075" y="44075"/>
        <a:ext cx="7319472" cy="1416684"/>
      </dsp:txXfrm>
    </dsp:sp>
    <dsp:sp modelId="{B4385D34-FC87-4F81-A8C6-AFF4D7A320CC}">
      <dsp:nvSpPr>
        <dsp:cNvPr id="0" name=""/>
        <dsp:cNvSpPr/>
      </dsp:nvSpPr>
      <dsp:spPr>
        <a:xfrm>
          <a:off x="789115" y="1755640"/>
          <a:ext cx="8943306" cy="1504834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2. </a:t>
          </a:r>
          <a:r>
            <a:rPr lang="ru-RU" sz="3200" kern="1200" dirty="0" smtClean="0"/>
            <a:t>Предложенная идея </a:t>
          </a:r>
          <a:r>
            <a:rPr lang="ru-RU" sz="3200" b="1" i="1" kern="1200" dirty="0" smtClean="0"/>
            <a:t>оригинальна</a:t>
          </a:r>
          <a:r>
            <a:rPr lang="ru-RU" sz="3200" kern="1200" dirty="0" smtClean="0"/>
            <a:t> (встречается редко)? </a:t>
          </a:r>
          <a:endParaRPr lang="ru-RU" sz="3200" kern="1200" dirty="0"/>
        </a:p>
      </dsp:txBody>
      <dsp:txXfrm>
        <a:off x="833190" y="1799715"/>
        <a:ext cx="7087898" cy="1416684"/>
      </dsp:txXfrm>
    </dsp:sp>
    <dsp:sp modelId="{E4BFE9CF-1502-4CE9-AA83-F8C927995112}">
      <dsp:nvSpPr>
        <dsp:cNvPr id="0" name=""/>
        <dsp:cNvSpPr/>
      </dsp:nvSpPr>
      <dsp:spPr>
        <a:xfrm>
          <a:off x="1578230" y="3511281"/>
          <a:ext cx="8943306" cy="1504834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3. </a:t>
          </a:r>
          <a:r>
            <a:rPr lang="ru-RU" sz="3200" kern="1200" dirty="0" smtClean="0"/>
            <a:t>Предложенная идея использует </a:t>
          </a:r>
          <a:r>
            <a:rPr lang="ru-RU" sz="3200" b="1" i="1" kern="1200" dirty="0" smtClean="0"/>
            <a:t>оригинальный</a:t>
          </a:r>
          <a:r>
            <a:rPr lang="ru-RU" sz="3200" kern="1200" dirty="0" smtClean="0"/>
            <a:t> (</a:t>
          </a:r>
          <a:r>
            <a:rPr lang="ru-RU" sz="3200" b="0" i="0" kern="1200" dirty="0" smtClean="0"/>
            <a:t>необычный</a:t>
          </a:r>
          <a:r>
            <a:rPr lang="ru-RU" sz="3200" kern="1200" dirty="0" smtClean="0"/>
            <a:t>) </a:t>
          </a:r>
          <a:r>
            <a:rPr lang="ru-RU" sz="3200" b="1" i="1" kern="1200" dirty="0" smtClean="0"/>
            <a:t>подход</a:t>
          </a:r>
          <a:r>
            <a:rPr lang="ru-RU" sz="3200" kern="1200" dirty="0" smtClean="0"/>
            <a:t>? </a:t>
          </a:r>
          <a:endParaRPr lang="ru-RU" sz="3200" kern="1200" dirty="0"/>
        </a:p>
      </dsp:txBody>
      <dsp:txXfrm>
        <a:off x="1622305" y="3555356"/>
        <a:ext cx="7087898" cy="1416684"/>
      </dsp:txXfrm>
    </dsp:sp>
    <dsp:sp modelId="{C147229F-CFE8-4986-87B6-02C6C6B7DF76}">
      <dsp:nvSpPr>
        <dsp:cNvPr id="0" name=""/>
        <dsp:cNvSpPr/>
      </dsp:nvSpPr>
      <dsp:spPr>
        <a:xfrm>
          <a:off x="7965163" y="1141166"/>
          <a:ext cx="978142" cy="97814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185245" y="1141166"/>
        <a:ext cx="537978" cy="736052"/>
      </dsp:txXfrm>
    </dsp:sp>
    <dsp:sp modelId="{ABC5B0CB-ED99-40F6-9A16-BECB8FC4F049}">
      <dsp:nvSpPr>
        <dsp:cNvPr id="0" name=""/>
        <dsp:cNvSpPr/>
      </dsp:nvSpPr>
      <dsp:spPr>
        <a:xfrm>
          <a:off x="8754279" y="2886774"/>
          <a:ext cx="978142" cy="978142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974361" y="2886774"/>
        <a:ext cx="537978" cy="73605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F627A-4FD5-47B1-9F99-B77F718F8404}">
      <dsp:nvSpPr>
        <dsp:cNvPr id="0" name=""/>
        <dsp:cNvSpPr/>
      </dsp:nvSpPr>
      <dsp:spPr>
        <a:xfrm>
          <a:off x="0" y="-117475"/>
          <a:ext cx="8943306" cy="2050101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1. </a:t>
          </a:r>
          <a:r>
            <a:rPr lang="ru-RU" sz="3200" kern="1200" dirty="0" smtClean="0"/>
            <a:t>Предложенное изменение </a:t>
          </a:r>
          <a:r>
            <a:rPr lang="ru-RU" sz="3200" b="1" i="1" kern="1200" dirty="0" smtClean="0"/>
            <a:t>приемлемо</a:t>
          </a:r>
          <a:r>
            <a:rPr lang="ru-RU" sz="3200" kern="1200" dirty="0" smtClean="0"/>
            <a:t> (с точки зрения улучшения существующей идеи, темы, контекста и других требований задания)?</a:t>
          </a:r>
          <a:endParaRPr lang="ru-RU" sz="3200" kern="1200" dirty="0"/>
        </a:p>
      </dsp:txBody>
      <dsp:txXfrm>
        <a:off x="60045" y="-57430"/>
        <a:ext cx="7210623" cy="1930011"/>
      </dsp:txXfrm>
    </dsp:sp>
    <dsp:sp modelId="{B4385D34-FC87-4F81-A8C6-AFF4D7A320CC}">
      <dsp:nvSpPr>
        <dsp:cNvPr id="0" name=""/>
        <dsp:cNvSpPr/>
      </dsp:nvSpPr>
      <dsp:spPr>
        <a:xfrm>
          <a:off x="789115" y="2167620"/>
          <a:ext cx="8943306" cy="1440003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/>
            <a:t>Шаг 2. </a:t>
          </a:r>
          <a:r>
            <a:rPr lang="ru-RU" sz="3200" kern="1200" dirty="0" smtClean="0"/>
            <a:t>Предложенное улучшение </a:t>
          </a:r>
          <a:r>
            <a:rPr lang="ru-RU" sz="3200" b="1" i="1" kern="1200" dirty="0" smtClean="0"/>
            <a:t>оригинально</a:t>
          </a:r>
          <a:r>
            <a:rPr lang="ru-RU" sz="3200" kern="1200" dirty="0" smtClean="0"/>
            <a:t> (встречается редко)? </a:t>
          </a:r>
          <a:endParaRPr lang="ru-RU" sz="3200" kern="1200" dirty="0"/>
        </a:p>
      </dsp:txBody>
      <dsp:txXfrm>
        <a:off x="831291" y="2209796"/>
        <a:ext cx="7042710" cy="1355651"/>
      </dsp:txXfrm>
    </dsp:sp>
    <dsp:sp modelId="{E4BFE9CF-1502-4CE9-AA83-F8C927995112}">
      <dsp:nvSpPr>
        <dsp:cNvPr id="0" name=""/>
        <dsp:cNvSpPr/>
      </dsp:nvSpPr>
      <dsp:spPr>
        <a:xfrm>
          <a:off x="1578230" y="3874703"/>
          <a:ext cx="8943306" cy="1440003"/>
        </a:xfrm>
        <a:prstGeom prst="roundRect">
          <a:avLst>
            <a:gd name="adj" fmla="val 10000"/>
          </a:avLst>
        </a:prstGeom>
        <a:solidFill>
          <a:schemeClr val="accent4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4"/>
        </a:fillRef>
        <a:effectRef idx="1">
          <a:schemeClr val="accent4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Шаг 3. Предложенная идея использует </a:t>
          </a:r>
          <a:r>
            <a:rPr lang="ru-RU" sz="3200" b="1" i="1" kern="1200" dirty="0" smtClean="0"/>
            <a:t>оригинальный</a:t>
          </a:r>
          <a:r>
            <a:rPr lang="ru-RU" sz="3200" kern="1200" dirty="0" smtClean="0"/>
            <a:t> (</a:t>
          </a:r>
          <a:r>
            <a:rPr lang="ru-RU" sz="3200" b="0" i="0" kern="1200" dirty="0" smtClean="0"/>
            <a:t>необычный</a:t>
          </a:r>
          <a:r>
            <a:rPr lang="ru-RU" sz="3200" kern="1200" dirty="0" smtClean="0"/>
            <a:t>) </a:t>
          </a:r>
          <a:r>
            <a:rPr lang="ru-RU" sz="3200" b="1" i="1" kern="1200" dirty="0" smtClean="0"/>
            <a:t>подход</a:t>
          </a:r>
          <a:r>
            <a:rPr lang="ru-RU" sz="3200" kern="1200" dirty="0" smtClean="0"/>
            <a:t>? </a:t>
          </a:r>
          <a:endParaRPr lang="ru-RU" sz="3200" kern="1200" dirty="0"/>
        </a:p>
      </dsp:txBody>
      <dsp:txXfrm>
        <a:off x="1620406" y="3916879"/>
        <a:ext cx="7042710" cy="1355651"/>
      </dsp:txXfrm>
    </dsp:sp>
    <dsp:sp modelId="{C147229F-CFE8-4986-87B6-02C6C6B7DF76}">
      <dsp:nvSpPr>
        <dsp:cNvPr id="0" name=""/>
        <dsp:cNvSpPr/>
      </dsp:nvSpPr>
      <dsp:spPr>
        <a:xfrm>
          <a:off x="7916177" y="1315793"/>
          <a:ext cx="1027128" cy="1027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147281" y="1315793"/>
        <a:ext cx="564920" cy="772914"/>
      </dsp:txXfrm>
    </dsp:sp>
    <dsp:sp modelId="{ABC5B0CB-ED99-40F6-9A16-BECB8FC4F049}">
      <dsp:nvSpPr>
        <dsp:cNvPr id="0" name=""/>
        <dsp:cNvSpPr/>
      </dsp:nvSpPr>
      <dsp:spPr>
        <a:xfrm>
          <a:off x="8705292" y="3148823"/>
          <a:ext cx="1027128" cy="1027128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8936396" y="3148823"/>
        <a:ext cx="564920" cy="7729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A60B87-ACC1-4D8C-BE03-02CBCC6FDAD1}" type="datetimeFigureOut">
              <a:rPr lang="ru-RU" smtClean="0"/>
              <a:t>21.10.2021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8D27AE-CDD7-413A-92D0-58531DB375F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687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47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63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65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66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67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2DBC72-2A7F-40EF-A8C7-BD8F3A4613D0}" type="slidenum">
              <a:rPr lang="ru-RU" smtClean="0"/>
              <a:pPr/>
              <a:t>68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0D9CC-BB97-4C4C-A259-3A07600B3BD6}" type="datetime1">
              <a:rPr lang="ru-RU" smtClean="0"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2943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AE4289-3914-4A02-8459-AE421D6D8157}" type="datetime1">
              <a:rPr lang="ru-RU" smtClean="0"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4342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D66258-0FBF-4A84-BA80-D6B3C6336D83}" type="datetime1">
              <a:rPr lang="ru-RU" smtClean="0"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847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FC8BBE-DA99-48FD-8072-E40DB1F9D8FF}" type="datetime1">
              <a:rPr lang="ru-RU" smtClean="0"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15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010D5-613E-4B92-9B70-922E4FB68957}" type="datetime1">
              <a:rPr lang="ru-RU" smtClean="0"/>
              <a:t>21.10.2021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454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41C71-DC54-4DCD-9D20-85A402109199}" type="datetime1">
              <a:rPr lang="ru-RU" smtClean="0"/>
              <a:t>21.10.2021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7973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8BA21-A9B3-41C3-9022-EA355E4C248D}" type="datetime1">
              <a:rPr lang="ru-RU" smtClean="0"/>
              <a:t>21.10.2021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756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CD090-0E84-401A-AB4C-97D6331EF5DE}" type="datetime1">
              <a:rPr lang="ru-RU" smtClean="0"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08263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51B35-9803-4986-8144-D5BB32F7E947}" type="datetime1">
              <a:rPr lang="ru-RU" smtClean="0"/>
              <a:t>21.10.2021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5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3C822A-1166-4769-B5BC-4970E378A6CB}" type="datetime1">
              <a:rPr lang="ru-RU" smtClean="0"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7779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785600" y="274649"/>
            <a:ext cx="36576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12800" y="274649"/>
            <a:ext cx="107696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ABBC41-EEB1-4E51-AC2D-D9BA6F1C10AD}" type="datetime1">
              <a:rPr lang="ru-RU" smtClean="0"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3036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E24A3-1A10-42E6-B6C4-F068646BCA83}" type="datetime1">
              <a:rPr lang="ru-RU" smtClean="0"/>
              <a:t>21.10.2021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6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7651B-E091-4933-9AEC-452C7CD4024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0332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tif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slide" Target="slide70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hyperlink" Target="mailto:olg9527@yandex.ru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87136" y="1628800"/>
            <a:ext cx="10363200" cy="1470025"/>
          </a:xfrm>
        </p:spPr>
        <p:txBody>
          <a:bodyPr>
            <a:normAutofit/>
          </a:bodyPr>
          <a:lstStyle/>
          <a:p>
            <a:r>
              <a:rPr lang="ru-RU" sz="6000" b="1" dirty="0" smtClean="0">
                <a:solidFill>
                  <a:srgbClr val="7030A0"/>
                </a:solidFill>
              </a:rPr>
              <a:t>Креативное мышление</a:t>
            </a:r>
            <a:endParaRPr lang="ru-RU" sz="6000" b="1" dirty="0">
              <a:solidFill>
                <a:srgbClr val="7030A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1085850" y="3233305"/>
            <a:ext cx="10638558" cy="1319647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dirty="0" smtClean="0">
                <a:solidFill>
                  <a:srgbClr val="7030A0"/>
                </a:solidFill>
              </a:rPr>
              <a:t>Особенности </a:t>
            </a:r>
            <a:r>
              <a:rPr lang="ru-RU" sz="3600" dirty="0">
                <a:solidFill>
                  <a:srgbClr val="7030A0"/>
                </a:solidFill>
              </a:rPr>
              <a:t>оценивания выполнения заданий по креативному мышлению учащимися.</a:t>
            </a:r>
          </a:p>
        </p:txBody>
      </p:sp>
      <p:sp>
        <p:nvSpPr>
          <p:cNvPr id="6" name="Подзаголовок 4"/>
          <p:cNvSpPr txBox="1">
            <a:spLocks/>
          </p:cNvSpPr>
          <p:nvPr/>
        </p:nvSpPr>
        <p:spPr>
          <a:xfrm>
            <a:off x="8239990" y="4933954"/>
            <a:ext cx="3484419" cy="14668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</a:rPr>
              <a:t>22 октября 2021</a:t>
            </a:r>
          </a:p>
          <a:p>
            <a:pPr algn="r">
              <a:spcBef>
                <a:spcPts val="0"/>
              </a:spcBef>
            </a:pPr>
            <a:r>
              <a:rPr lang="ru-RU" sz="2800" dirty="0" smtClean="0">
                <a:solidFill>
                  <a:srgbClr val="7030A0"/>
                </a:solidFill>
              </a:rPr>
              <a:t>О.Б.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 smtClean="0">
                <a:solidFill>
                  <a:srgbClr val="7030A0"/>
                </a:solidFill>
              </a:rPr>
              <a:t>Логинова</a:t>
            </a:r>
          </a:p>
        </p:txBody>
      </p:sp>
      <p:sp>
        <p:nvSpPr>
          <p:cNvPr id="7" name="Заголовок 3"/>
          <p:cNvSpPr txBox="1">
            <a:spLocks/>
          </p:cNvSpPr>
          <p:nvPr/>
        </p:nvSpPr>
        <p:spPr>
          <a:xfrm>
            <a:off x="358505" y="266701"/>
            <a:ext cx="11365903" cy="1257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294790"/>
                </a:solidFill>
                <a:latin typeface="Calibri" panose="020F0502020204030204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ru-RU" sz="2800" i="1" cap="small" dirty="0" smtClean="0">
                <a:solidFill>
                  <a:srgbClr val="7030A0"/>
                </a:solidFill>
              </a:rPr>
              <a:t>Методическая поддержка формирования функциональной грамотности. Подготовка </a:t>
            </a:r>
            <a:r>
              <a:rPr lang="ru-RU" sz="2800" i="1" cap="small" dirty="0">
                <a:solidFill>
                  <a:srgbClr val="7030A0"/>
                </a:solidFill>
              </a:rPr>
              <a:t>к исследованию </a:t>
            </a:r>
            <a:r>
              <a:rPr lang="ru-RU" sz="2800" b="0" i="1" cap="small" dirty="0" smtClean="0">
                <a:solidFill>
                  <a:srgbClr val="7030A0"/>
                </a:solidFill>
              </a:rPr>
              <a:t>PISA</a:t>
            </a:r>
            <a:r>
              <a:rPr lang="ru-RU" sz="2800" i="1" cap="small" dirty="0" smtClean="0">
                <a:solidFill>
                  <a:srgbClr val="7030A0"/>
                </a:solidFill>
              </a:rPr>
              <a:t>. </a:t>
            </a:r>
            <a:endParaRPr lang="ru-RU" sz="2800" i="1" cap="sm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90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</a:t>
            </a:fld>
            <a:endParaRPr lang="ru-RU" dirty="0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63138" y="0"/>
            <a:ext cx="11591293" cy="54626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Маршрут по теме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879497" y="3011078"/>
            <a:ext cx="1332000" cy="54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1400" b="1" dirty="0" smtClean="0"/>
              <a:t>Другие грамотности</a:t>
            </a:r>
            <a:endParaRPr lang="ru-RU" sz="1400" b="1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600199" y="4735141"/>
            <a:ext cx="4320000" cy="90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Утилитарная задача:</a:t>
            </a:r>
          </a:p>
          <a:p>
            <a:pPr algn="ctr"/>
            <a:r>
              <a:rPr lang="ru-RU" sz="2800" b="1" dirty="0" smtClean="0"/>
              <a:t>Подготовка к </a:t>
            </a:r>
            <a:r>
              <a:rPr lang="en-US" sz="2800" b="1" dirty="0" smtClean="0"/>
              <a:t>PISA-2022</a:t>
            </a:r>
            <a:endParaRPr lang="ru-RU" sz="2800" b="1" dirty="0"/>
          </a:p>
        </p:txBody>
      </p:sp>
      <p:pic>
        <p:nvPicPr>
          <p:cNvPr id="3074" name="Picture 2" descr="https://sun9-59.userapi.com/mbkJVzEqD7cW47Gshmwl-_riOZ4je8uHhxRUXg/tq-gnq8CQ5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86" y="4486433"/>
            <a:ext cx="1468983" cy="110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Скругленный прямоугольник 19"/>
          <p:cNvSpPr/>
          <p:nvPr/>
        </p:nvSpPr>
        <p:spPr>
          <a:xfrm>
            <a:off x="3362564" y="2517049"/>
            <a:ext cx="2336468" cy="1808502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Знакомство</a:t>
            </a:r>
            <a:endParaRPr lang="en-US" sz="2800" b="1" dirty="0" smtClean="0"/>
          </a:p>
          <a:p>
            <a:pPr algn="ctr"/>
            <a:r>
              <a:rPr lang="ru-RU" sz="2800" b="1" dirty="0" smtClean="0"/>
              <a:t>с моделью</a:t>
            </a:r>
            <a:endParaRPr lang="ru-RU" sz="2800" b="1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984535" y="853110"/>
            <a:ext cx="3497285" cy="90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Обновление учебного процесса</a:t>
            </a:r>
            <a:endParaRPr lang="ru-RU" sz="2800" b="1" dirty="0"/>
          </a:p>
        </p:txBody>
      </p:sp>
      <p:sp>
        <p:nvSpPr>
          <p:cNvPr id="19" name="Стрелка вверх 18"/>
          <p:cNvSpPr/>
          <p:nvPr/>
        </p:nvSpPr>
        <p:spPr>
          <a:xfrm>
            <a:off x="4150789" y="4325550"/>
            <a:ext cx="720000" cy="432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Стрелка вверх 24"/>
          <p:cNvSpPr/>
          <p:nvPr/>
        </p:nvSpPr>
        <p:spPr>
          <a:xfrm>
            <a:off x="4150789" y="1733413"/>
            <a:ext cx="720000" cy="792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54515" y="911479"/>
            <a:ext cx="3837423" cy="5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/>
              <a:t>ГДЕ? С какими целями? КАК?</a:t>
            </a:r>
            <a:endParaRPr lang="ru-RU" sz="2000" b="1" cap="all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344385" y="5706391"/>
            <a:ext cx="10533412" cy="80752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i="1" cap="all" dirty="0" smtClean="0"/>
              <a:t>Основа формирования функциональной грамотности – выполнение учащимися </a:t>
            </a:r>
            <a:r>
              <a:rPr lang="ru-RU" sz="2800" b="1" i="1" cap="all" dirty="0"/>
              <a:t>учебных заданий особого типа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63138" y="1519547"/>
            <a:ext cx="3528800" cy="54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cap="all" dirty="0" smtClean="0"/>
              <a:t>Стоит ли использовать?</a:t>
            </a:r>
            <a:endParaRPr lang="ru-RU" sz="2000" b="1" cap="all" dirty="0"/>
          </a:p>
        </p:txBody>
      </p:sp>
      <p:sp>
        <p:nvSpPr>
          <p:cNvPr id="32" name="Овал 31"/>
          <p:cNvSpPr/>
          <p:nvPr/>
        </p:nvSpPr>
        <p:spPr>
          <a:xfrm>
            <a:off x="3984535" y="774581"/>
            <a:ext cx="700644" cy="575629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?</a:t>
            </a:r>
            <a:endParaRPr lang="ru-RU" sz="3600" b="1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5196952" y="4017028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Рамка, примеры заданий</a:t>
            </a:r>
            <a:endParaRPr lang="ru-RU" sz="2000" b="1" dirty="0"/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5483795" y="3319089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Дифференцировка заданий</a:t>
            </a:r>
            <a:endParaRPr lang="ru-RU" sz="2000" b="1" dirty="0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5640797" y="2660068"/>
            <a:ext cx="2434441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Критерии оценки выполнения</a:t>
            </a:r>
            <a:endParaRPr lang="ru-RU" sz="2000" b="1" dirty="0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483795" y="2059547"/>
            <a:ext cx="2775649" cy="540000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000" b="1" dirty="0" smtClean="0"/>
              <a:t>Результаты мониторингов</a:t>
            </a:r>
            <a:endParaRPr lang="ru-RU" sz="2000" b="1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8879497" y="3677537"/>
            <a:ext cx="1332000" cy="54000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1300" b="1" dirty="0" smtClean="0"/>
              <a:t>Привычные академические</a:t>
            </a:r>
            <a:endParaRPr lang="ru-RU" sz="1300" b="1" dirty="0"/>
          </a:p>
        </p:txBody>
      </p:sp>
      <p:sp>
        <p:nvSpPr>
          <p:cNvPr id="38" name="Стрелка вверх 37"/>
          <p:cNvSpPr/>
          <p:nvPr/>
        </p:nvSpPr>
        <p:spPr>
          <a:xfrm>
            <a:off x="6341015" y="1721114"/>
            <a:ext cx="720000" cy="324000"/>
          </a:xfrm>
          <a:prstGeom prst="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верх 38"/>
          <p:cNvSpPr/>
          <p:nvPr/>
        </p:nvSpPr>
        <p:spPr>
          <a:xfrm>
            <a:off x="2200496" y="2045114"/>
            <a:ext cx="720000" cy="2657319"/>
          </a:xfrm>
          <a:prstGeom prst="up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741495" y="3248360"/>
            <a:ext cx="1260000" cy="6480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1600" b="1" dirty="0" smtClean="0"/>
              <a:t>Креативное мышление</a:t>
            </a:r>
            <a:endParaRPr lang="ru-RU" sz="1600" b="1" dirty="0"/>
          </a:p>
        </p:txBody>
      </p:sp>
      <p:sp>
        <p:nvSpPr>
          <p:cNvPr id="34" name="Стрелка вверх 33"/>
          <p:cNvSpPr/>
          <p:nvPr/>
        </p:nvSpPr>
        <p:spPr>
          <a:xfrm>
            <a:off x="10877797" y="982754"/>
            <a:ext cx="720000" cy="5531159"/>
          </a:xfrm>
          <a:prstGeom prst="up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54514" y="428766"/>
            <a:ext cx="8724983" cy="36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cap="all" dirty="0" smtClean="0"/>
              <a:t>1-</a:t>
            </a:r>
            <a:r>
              <a:rPr lang="ru-RU" sz="2000" b="1" i="1" dirty="0" smtClean="0"/>
              <a:t>я</a:t>
            </a:r>
            <a:r>
              <a:rPr lang="ru-RU" sz="2000" b="1" i="1" cap="all" dirty="0" smtClean="0"/>
              <a:t> линия: самообразование</a:t>
            </a:r>
            <a:endParaRPr lang="ru-RU" sz="2000" b="1" i="1" cap="all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9001495" y="118754"/>
            <a:ext cx="3085467" cy="864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cap="all" dirty="0" smtClean="0"/>
              <a:t>2-</a:t>
            </a:r>
            <a:r>
              <a:rPr lang="ru-RU" sz="2000" b="1" i="1" dirty="0" smtClean="0"/>
              <a:t>я</a:t>
            </a:r>
            <a:r>
              <a:rPr lang="ru-RU" sz="2000" b="1" i="1" cap="all" dirty="0" smtClean="0"/>
              <a:t> линия: организация </a:t>
            </a:r>
            <a:r>
              <a:rPr lang="ru-RU" sz="2000" b="1" i="1" cap="all" dirty="0" err="1" smtClean="0"/>
              <a:t>методи</a:t>
            </a:r>
            <a:r>
              <a:rPr lang="ru-RU" sz="2000" b="1" i="1" cap="all" dirty="0" smtClean="0"/>
              <a:t>-ческой поддержки</a:t>
            </a:r>
            <a:endParaRPr lang="ru-RU" sz="2000" b="1" i="1" cap="all" dirty="0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9761517" y="5025806"/>
            <a:ext cx="2304000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Выбор механизма трансляции</a:t>
            </a:r>
            <a:endParaRPr lang="ru-RU" b="1" dirty="0"/>
          </a:p>
        </p:txBody>
      </p:sp>
      <p:sp>
        <p:nvSpPr>
          <p:cNvPr id="43" name="Скругленный прямоугольник 42"/>
          <p:cNvSpPr/>
          <p:nvPr/>
        </p:nvSpPr>
        <p:spPr>
          <a:xfrm>
            <a:off x="9761517" y="4301447"/>
            <a:ext cx="2304000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Организация занятий в регионе</a:t>
            </a:r>
            <a:endParaRPr lang="ru-RU" b="1" dirty="0"/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10247122" y="3363954"/>
            <a:ext cx="1839841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Мониторинг процесса</a:t>
            </a:r>
            <a:endParaRPr lang="ru-RU" b="1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0247121" y="2583005"/>
            <a:ext cx="1839841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Обучение и консультации</a:t>
            </a:r>
            <a:endParaRPr lang="ru-RU" b="1" dirty="0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10215237" y="1753110"/>
            <a:ext cx="1839841" cy="540000"/>
          </a:xfrm>
          <a:prstGeom prst="roundRect">
            <a:avLst/>
          </a:prstGeom>
          <a:solidFill>
            <a:schemeClr val="tx2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b="1" dirty="0" smtClean="0"/>
              <a:t>Организация обмена опытом</a:t>
            </a:r>
            <a:endParaRPr lang="ru-RU" b="1" dirty="0"/>
          </a:p>
        </p:txBody>
      </p:sp>
      <p:sp>
        <p:nvSpPr>
          <p:cNvPr id="2" name="Нашивка 1"/>
          <p:cNvSpPr/>
          <p:nvPr/>
        </p:nvSpPr>
        <p:spPr>
          <a:xfrm rot="5400000">
            <a:off x="2835455" y="3285110"/>
            <a:ext cx="510639" cy="340556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8" name="Нашивка 47"/>
          <p:cNvSpPr/>
          <p:nvPr/>
        </p:nvSpPr>
        <p:spPr>
          <a:xfrm rot="5400000">
            <a:off x="9170591" y="4415261"/>
            <a:ext cx="510639" cy="340556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9" name="Нашивка 48"/>
          <p:cNvSpPr/>
          <p:nvPr/>
        </p:nvSpPr>
        <p:spPr>
          <a:xfrm rot="5400000">
            <a:off x="5462470" y="3399955"/>
            <a:ext cx="252000" cy="180000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0" name="Нашивка 49"/>
          <p:cNvSpPr/>
          <p:nvPr/>
        </p:nvSpPr>
        <p:spPr>
          <a:xfrm rot="5400000">
            <a:off x="5447795" y="2795078"/>
            <a:ext cx="252000" cy="180000"/>
          </a:xfrm>
          <a:prstGeom prst="chevron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5263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009364"/>
            <a:ext cx="11520000" cy="69660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3200" b="1" dirty="0" smtClean="0">
                <a:solidFill>
                  <a:srgbClr val="7030A0"/>
                </a:solidFill>
              </a:rPr>
              <a:t>Обсуждение заданий, составленных педагогами</a:t>
            </a:r>
            <a:endParaRPr lang="ru-RU" sz="3200" b="1" dirty="0">
              <a:solidFill>
                <a:srgbClr val="7030A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1878838"/>
            <a:ext cx="11520000" cy="153310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2"/>
            </a:pPr>
            <a:r>
              <a:rPr lang="ru-RU" sz="3200" b="1" dirty="0" smtClean="0">
                <a:solidFill>
                  <a:srgbClr val="7030A0"/>
                </a:solidFill>
              </a:rPr>
              <a:t>Особенности </a:t>
            </a:r>
            <a:r>
              <a:rPr lang="ru-RU" sz="3200" b="1" dirty="0">
                <a:solidFill>
                  <a:srgbClr val="7030A0"/>
                </a:solidFill>
              </a:rPr>
              <a:t>оценки различных компонентов  </a:t>
            </a:r>
            <a:r>
              <a:rPr lang="ru-RU" sz="3200" b="1" dirty="0" err="1">
                <a:solidFill>
                  <a:srgbClr val="7030A0"/>
                </a:solidFill>
              </a:rPr>
              <a:t>компетентностной</a:t>
            </a:r>
            <a:r>
              <a:rPr lang="ru-RU" sz="3200" b="1" dirty="0">
                <a:solidFill>
                  <a:srgbClr val="7030A0"/>
                </a:solidFill>
              </a:rPr>
              <a:t> модели. </a:t>
            </a:r>
            <a:r>
              <a:rPr lang="ru-RU" sz="3200" b="1" dirty="0" smtClean="0">
                <a:solidFill>
                  <a:srgbClr val="7030A0"/>
                </a:solidFill>
              </a:rPr>
              <a:t>Рекомендации по использованию в учебном процессе</a:t>
            </a:r>
            <a:endParaRPr lang="ru-RU" sz="32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3589361"/>
            <a:ext cx="11520000" cy="268860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3"/>
            </a:pPr>
            <a:r>
              <a:rPr lang="ru-RU" sz="3200" b="1" dirty="0">
                <a:solidFill>
                  <a:srgbClr val="7030A0"/>
                </a:solidFill>
              </a:rPr>
              <a:t> Формирование креативного мышления: опыт, проблемы, </a:t>
            </a:r>
            <a:r>
              <a:rPr lang="ru-RU" sz="3200" b="1" dirty="0" smtClean="0">
                <a:solidFill>
                  <a:srgbClr val="7030A0"/>
                </a:solidFill>
              </a:rPr>
              <a:t>перспективы. </a:t>
            </a:r>
            <a:r>
              <a:rPr lang="ru-RU" sz="3200" b="1" dirty="0" err="1" smtClean="0">
                <a:solidFill>
                  <a:srgbClr val="7030A0"/>
                </a:solidFill>
              </a:rPr>
              <a:t>Абдулаева</a:t>
            </a:r>
            <a:r>
              <a:rPr lang="ru-RU" sz="3200" b="1" dirty="0" smtClean="0">
                <a:solidFill>
                  <a:srgbClr val="7030A0"/>
                </a:solidFill>
              </a:rPr>
              <a:t> </a:t>
            </a:r>
            <a:r>
              <a:rPr lang="ru-RU" sz="3200" b="1" dirty="0">
                <a:solidFill>
                  <a:srgbClr val="7030A0"/>
                </a:solidFill>
              </a:rPr>
              <a:t>Оксана </a:t>
            </a:r>
            <a:r>
              <a:rPr lang="ru-RU" sz="3200" b="1" dirty="0" err="1">
                <a:solidFill>
                  <a:srgbClr val="7030A0"/>
                </a:solidFill>
              </a:rPr>
              <a:t>Абдукаримовна</a:t>
            </a:r>
            <a:r>
              <a:rPr lang="ru-RU" sz="3200" b="1" dirty="0">
                <a:solidFill>
                  <a:srgbClr val="7030A0"/>
                </a:solidFill>
              </a:rPr>
              <a:t>, </a:t>
            </a:r>
            <a:r>
              <a:rPr lang="ru-RU" sz="3200" b="1" dirty="0" err="1">
                <a:solidFill>
                  <a:srgbClr val="7030A0"/>
                </a:solidFill>
              </a:rPr>
              <a:t>к.п.н</a:t>
            </a:r>
            <a:r>
              <a:rPr lang="ru-RU" sz="3200" b="1" dirty="0">
                <a:solidFill>
                  <a:srgbClr val="7030A0"/>
                </a:solidFill>
              </a:rPr>
              <a:t>., доцент, доцент кафедры основного и среднего общего образования Санкт-Петербургской академии постдипломного педагогического образования.</a:t>
            </a:r>
            <a:endParaRPr lang="ru-RU" sz="32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26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132194"/>
            <a:ext cx="11520000" cy="102415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3600" b="1" dirty="0" smtClean="0">
                <a:solidFill>
                  <a:schemeClr val="bg1"/>
                </a:solidFill>
              </a:rPr>
              <a:t>Обсуждение заданий, составленных педагогами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2524836"/>
            <a:ext cx="11520000" cy="1269241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2"/>
            </a:pPr>
            <a:r>
              <a:rPr lang="ru-RU" sz="2800" dirty="0" smtClean="0">
                <a:solidFill>
                  <a:srgbClr val="7030A0"/>
                </a:solidFill>
              </a:rPr>
              <a:t>Особенности </a:t>
            </a:r>
            <a:r>
              <a:rPr lang="ru-RU" sz="2800" dirty="0">
                <a:solidFill>
                  <a:srgbClr val="7030A0"/>
                </a:solidFill>
              </a:rPr>
              <a:t>оценки различных компонентов  </a:t>
            </a:r>
            <a:r>
              <a:rPr lang="ru-RU" sz="2800" dirty="0" err="1">
                <a:solidFill>
                  <a:srgbClr val="7030A0"/>
                </a:solidFill>
              </a:rPr>
              <a:t>компетентностной</a:t>
            </a:r>
            <a:r>
              <a:rPr lang="ru-RU" sz="2800" dirty="0">
                <a:solidFill>
                  <a:srgbClr val="7030A0"/>
                </a:solidFill>
              </a:rPr>
              <a:t> модели. </a:t>
            </a:r>
            <a:r>
              <a:rPr lang="ru-RU" sz="2800" dirty="0" smtClean="0">
                <a:solidFill>
                  <a:srgbClr val="7030A0"/>
                </a:solidFill>
              </a:rPr>
              <a:t>Рекомендации по использованию в учебном процессе</a:t>
            </a:r>
            <a:endParaRPr lang="ru-RU" sz="28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4107975"/>
            <a:ext cx="11520000" cy="2169993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3"/>
            </a:pPr>
            <a:r>
              <a:rPr lang="ru-RU" sz="2800" dirty="0">
                <a:solidFill>
                  <a:srgbClr val="7030A0"/>
                </a:solidFill>
              </a:rPr>
              <a:t> Формирование креативного мышления: опыт, проблемы, </a:t>
            </a:r>
            <a:r>
              <a:rPr lang="ru-RU" sz="2800" dirty="0" smtClean="0">
                <a:solidFill>
                  <a:srgbClr val="7030A0"/>
                </a:solidFill>
              </a:rPr>
              <a:t>перспективы. </a:t>
            </a:r>
            <a:r>
              <a:rPr lang="ru-RU" sz="2800" dirty="0" err="1" smtClean="0">
                <a:solidFill>
                  <a:srgbClr val="7030A0"/>
                </a:solidFill>
              </a:rPr>
              <a:t>Абдулаева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>
                <a:solidFill>
                  <a:srgbClr val="7030A0"/>
                </a:solidFill>
              </a:rPr>
              <a:t>Оксана </a:t>
            </a:r>
            <a:r>
              <a:rPr lang="ru-RU" sz="2800" dirty="0" err="1">
                <a:solidFill>
                  <a:srgbClr val="7030A0"/>
                </a:solidFill>
              </a:rPr>
              <a:t>Абдукаримовна</a:t>
            </a:r>
            <a:r>
              <a:rPr lang="ru-RU" sz="2800" dirty="0">
                <a:solidFill>
                  <a:srgbClr val="7030A0"/>
                </a:solidFill>
              </a:rPr>
              <a:t>, </a:t>
            </a:r>
            <a:r>
              <a:rPr lang="ru-RU" sz="2800" dirty="0" err="1">
                <a:solidFill>
                  <a:srgbClr val="7030A0"/>
                </a:solidFill>
              </a:rPr>
              <a:t>к.п.н</a:t>
            </a:r>
            <a:r>
              <a:rPr lang="ru-RU" sz="2800" dirty="0">
                <a:solidFill>
                  <a:srgbClr val="7030A0"/>
                </a:solidFill>
              </a:rPr>
              <a:t>., доцент, доцент кафедры основного и среднего общего образования Санкт-Петербургской академии постдипломного педагогического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1865724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5029" y="549151"/>
            <a:ext cx="10129652" cy="564693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400" b="1" dirty="0" smtClean="0">
                <a:solidFill>
                  <a:srgbClr val="7030A0"/>
                </a:solidFill>
              </a:rPr>
              <a:t>Предлагаем обсудить.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1)Согласны ли вы с тем, что данное задание является заданием на креативное мышление?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Наберите в чате 1 или 2:</a:t>
            </a:r>
          </a:p>
          <a:p>
            <a:pPr marL="1257300" lvl="3" indent="0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1 - ДА, согласен (согласна)</a:t>
            </a:r>
          </a:p>
          <a:p>
            <a:pPr marL="1257300" lvl="3" indent="0">
              <a:buNone/>
            </a:pPr>
            <a:r>
              <a:rPr lang="ru-RU" sz="3600" b="1" dirty="0" smtClean="0">
                <a:solidFill>
                  <a:srgbClr val="7030A0"/>
                </a:solidFill>
              </a:rPr>
              <a:t>2 </a:t>
            </a:r>
            <a:r>
              <a:rPr lang="ru-RU" sz="3600" b="1" dirty="0">
                <a:solidFill>
                  <a:srgbClr val="7030A0"/>
                </a:solidFill>
              </a:rPr>
              <a:t>- </a:t>
            </a:r>
            <a:r>
              <a:rPr lang="ru-RU" sz="3600" b="1" dirty="0" smtClean="0">
                <a:solidFill>
                  <a:srgbClr val="7030A0"/>
                </a:solidFill>
              </a:rPr>
              <a:t>НЕТ,  НЕ согласен (НЕ согласна</a:t>
            </a:r>
            <a:r>
              <a:rPr lang="ru-RU" sz="3600" b="1" dirty="0">
                <a:solidFill>
                  <a:srgbClr val="7030A0"/>
                </a:solidFill>
              </a:rPr>
              <a:t>) </a:t>
            </a:r>
          </a:p>
          <a:p>
            <a:pPr marL="0" indent="0">
              <a:buNone/>
            </a:pPr>
            <a:endParaRPr lang="ru-RU" sz="36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ru-RU" sz="3600" dirty="0" smtClean="0">
                <a:solidFill>
                  <a:srgbClr val="7030A0"/>
                </a:solidFill>
              </a:rPr>
              <a:t>2)Что можно посоветовать автору?</a:t>
            </a:r>
          </a:p>
          <a:p>
            <a:pPr marL="0" indent="0">
              <a:buNone/>
            </a:pPr>
            <a:endParaRPr lang="ru-RU" sz="3600" b="1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49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1657" y="949806"/>
            <a:ext cx="11472529" cy="83805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3600" dirty="0" smtClean="0"/>
              <a:t>Изобразите </a:t>
            </a:r>
            <a:r>
              <a:rPr lang="ru-RU" sz="3600" dirty="0"/>
              <a:t>новую геометрическую фигуру. Придумайте ей название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6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341653" y="1898994"/>
            <a:ext cx="11472531" cy="9787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0"/>
              </a:spcAft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Критерии оценки результатов выполнения задания: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Полнота выполнения задания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(обучающийся изобразил фигуру и дал ей название);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Аргументированность и логичность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представленных результатов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64337" y="285635"/>
            <a:ext cx="11449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Задания учителей. Математика, 1 класс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 rot="10800000" flipV="1">
            <a:off x="364337" y="2993817"/>
            <a:ext cx="11472531" cy="2692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0"/>
              </a:spcAft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Примеры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ожидаемых ответов: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а) полностью принимаемый: обучающийся изобразил соединённые две фигуры и придумал название, включающее в себя части двух слов двух первоначальных фигур.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б) частично принимаемый: обучающийся изобразил несколько фигур и придумал название, связанное с одной из них.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в) не принимаемый: обучающийся изобразил из фигур существующий предмет и дал соответствующее название.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0800000" flipV="1">
            <a:off x="341652" y="5687727"/>
            <a:ext cx="11472531" cy="88024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0"/>
              </a:spcAft>
            </a:pP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заданы критерии оценки? Оценивают ли они креативное мышление?</a:t>
            </a:r>
            <a:endParaRPr lang="ru-RU" sz="3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78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</a:t>
            </a:fld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08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Задания учителей. Русский </a:t>
            </a:r>
            <a:r>
              <a:rPr lang="ru-RU" sz="2800" cap="all" dirty="0" smtClean="0">
                <a:solidFill>
                  <a:srgbClr val="7030A0"/>
                </a:solidFill>
              </a:rPr>
              <a:t>язык, начальная школа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pic>
        <p:nvPicPr>
          <p:cNvPr id="16386" name="Рисунок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76" y="2512780"/>
            <a:ext cx="2753832" cy="3862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5" name="Рисунок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608" y="2689151"/>
            <a:ext cx="2783147" cy="385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Рисунок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481" y="2233427"/>
            <a:ext cx="5724286" cy="399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511776" y="862045"/>
            <a:ext cx="9319265" cy="138499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Очень часто я даю ребятам такие задания: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придумать слова на определенную букву, или подобрать слова, отвечающее на определенный вопрос.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36791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8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41657" y="285635"/>
            <a:ext cx="11449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Задания учителей. Начальная </a:t>
            </a:r>
            <a:r>
              <a:rPr lang="ru-RU" sz="2800" cap="all" dirty="0" smtClean="0">
                <a:solidFill>
                  <a:srgbClr val="7030A0"/>
                </a:solidFill>
              </a:rPr>
              <a:t>школа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657" y="792188"/>
            <a:ext cx="5027785" cy="35544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ts val="400"/>
              </a:spcBef>
            </a:pPr>
            <a:r>
              <a:rPr lang="ru-RU" sz="2200" b="1" dirty="0"/>
              <a:t>Математика</a:t>
            </a:r>
            <a:endParaRPr lang="ru-RU" sz="2200" dirty="0"/>
          </a:p>
          <a:p>
            <a:pPr marL="342900" lvl="0" indent="-342900">
              <a:lnSpc>
                <a:spcPct val="8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200" dirty="0" smtClean="0"/>
              <a:t>Придумай задание </a:t>
            </a:r>
            <a:r>
              <a:rPr lang="ru-RU" sz="2200" dirty="0"/>
              <a:t>для </a:t>
            </a:r>
            <a:r>
              <a:rPr lang="ru-RU" sz="2200" dirty="0" smtClean="0"/>
              <a:t>одноклассника (три уравнения или </a:t>
            </a:r>
            <a:r>
              <a:rPr lang="ru-RU" sz="2200" dirty="0"/>
              <a:t>5 примеров в пределах 100)</a:t>
            </a:r>
          </a:p>
          <a:p>
            <a:pPr marL="342900" lvl="0" indent="-342900">
              <a:lnSpc>
                <a:spcPct val="8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Придумай вопрос к задаче и реши </a:t>
            </a:r>
            <a:r>
              <a:rPr lang="ru-RU" sz="2200" dirty="0" smtClean="0"/>
              <a:t>её. </a:t>
            </a:r>
            <a:r>
              <a:rPr lang="ru-RU" sz="2200" dirty="0"/>
              <a:t>Дополни условие задачи и реши </a:t>
            </a:r>
            <a:r>
              <a:rPr lang="ru-RU" sz="2200" dirty="0" smtClean="0"/>
              <a:t>её. </a:t>
            </a:r>
            <a:r>
              <a:rPr lang="ru-RU" sz="2200" dirty="0"/>
              <a:t>Поставь такой вопрос к задаче, чтобы она решалась в два действия.</a:t>
            </a:r>
          </a:p>
          <a:p>
            <a:pPr marL="342900" lvl="0" indent="-342900">
              <a:lnSpc>
                <a:spcPct val="8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Дополни графический рисунок. Придумай свой узор.</a:t>
            </a:r>
          </a:p>
          <a:p>
            <a:pPr marL="342900" lvl="0" indent="-342900">
              <a:lnSpc>
                <a:spcPct val="8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Создай свой магический квадрат/ математический ребус.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568287" y="792188"/>
            <a:ext cx="6223220" cy="35732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80000"/>
              </a:lnSpc>
              <a:spcBef>
                <a:spcPts val="300"/>
              </a:spcBef>
            </a:pPr>
            <a:r>
              <a:rPr lang="ru-RU" sz="2200" b="1" dirty="0"/>
              <a:t>Литературное чтение</a:t>
            </a:r>
            <a:endParaRPr lang="ru-RU" sz="2200" dirty="0"/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Можно использовать </a:t>
            </a:r>
            <a:r>
              <a:rPr lang="ru-RU" sz="2200" dirty="0" smtClean="0"/>
              <a:t>приём </a:t>
            </a:r>
            <a:r>
              <a:rPr lang="ru-RU" sz="2200" dirty="0"/>
              <a:t>«Чтение с остановками» и на каждой «остановке» просить учащихся предположить, что будет происходить с героями произведения дальше.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Можно использовать «Дерево предсказаний»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Придумай другое название к прочитанному произведению.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Придумай свою загадку</a:t>
            </a:r>
            <a:r>
              <a:rPr lang="en-US" sz="2200" dirty="0"/>
              <a:t>/</a:t>
            </a:r>
            <a:r>
              <a:rPr lang="ru-RU" sz="2200" dirty="0"/>
              <a:t> скороговорку.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200" dirty="0"/>
              <a:t>Нарисуй кровать, на которой спала «Принцесса на горошине</a:t>
            </a:r>
            <a:r>
              <a:rPr lang="ru-RU" sz="2200" dirty="0" smtClean="0"/>
              <a:t>».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endParaRPr lang="ru-RU" sz="2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41658" y="4445373"/>
            <a:ext cx="11449850" cy="196977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>
              <a:lnSpc>
                <a:spcPct val="80000"/>
              </a:lnSpc>
            </a:pPr>
            <a:r>
              <a:rPr lang="ru-RU" sz="2000" b="1" dirty="0"/>
              <a:t>Окружающий мир</a:t>
            </a:r>
            <a:endParaRPr lang="ru-RU" sz="2000" dirty="0"/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Составьте </a:t>
            </a:r>
            <a:r>
              <a:rPr lang="ru-RU" sz="2000" dirty="0" err="1"/>
              <a:t>синквейн</a:t>
            </a:r>
            <a:r>
              <a:rPr lang="ru-RU" sz="2000" dirty="0"/>
              <a:t> по теме урока.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Придумайте свои запрещающие знаки.</a:t>
            </a:r>
          </a:p>
          <a:p>
            <a:pPr marL="342900" lvl="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Игра «Кто это? При изучении темы «Животные» развивать умение детей составлять характеристику животного, выделять особенности его внешнего вида и характера. А потом проводим игру «Изобрази животное». А ребята должны угадать, какое животное изобразил их товарищ.</a:t>
            </a:r>
          </a:p>
          <a:p>
            <a:pPr marL="342900" indent="-342900">
              <a:lnSpc>
                <a:spcPct val="8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ru-RU" sz="2000" dirty="0"/>
              <a:t>Дополни фразу или пословицу</a:t>
            </a:r>
          </a:p>
        </p:txBody>
      </p:sp>
    </p:spTree>
    <p:extLst>
      <p:ext uri="{BB962C8B-B14F-4D97-AF65-F5344CB8AC3E}">
        <p14:creationId xmlns:p14="http://schemas.microsoft.com/office/powerpoint/2010/main" val="31372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9</a:t>
            </a:fld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11778" y="1133310"/>
            <a:ext cx="5623208" cy="4392692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В </a:t>
            </a:r>
            <a:r>
              <a:rPr lang="ru-RU" sz="2800" dirty="0"/>
              <a:t>конце занятия, на котором мы знакомимся с жизнью восточных государств эпохи Нового времени, в частности, с Японией, я  предлагаю домашнее задание </a:t>
            </a:r>
            <a:r>
              <a:rPr lang="ru-RU" sz="2800" dirty="0" smtClean="0"/>
              <a:t>– составить классическое </a:t>
            </a:r>
            <a:r>
              <a:rPr lang="ru-RU" sz="2800" dirty="0"/>
              <a:t>японское хокку по формуле 5-7-5 на тему «Конец учебного года».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368902" y="1016352"/>
            <a:ext cx="5486400" cy="439269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Хокку </a:t>
            </a:r>
            <a:r>
              <a:rPr lang="ru-RU" sz="2800" dirty="0"/>
              <a:t>«победителей», Светлана Г. и </a:t>
            </a:r>
            <a:r>
              <a:rPr lang="ru-RU" sz="2800" dirty="0" err="1"/>
              <a:t>Перлинен</a:t>
            </a:r>
            <a:r>
              <a:rPr lang="ru-RU" sz="2800" dirty="0"/>
              <a:t> М., 7 «А».</a:t>
            </a:r>
          </a:p>
          <a:p>
            <a:r>
              <a:rPr lang="ru-RU" sz="2800" i="1" dirty="0"/>
              <a:t>Солнца яркий луч…</a:t>
            </a:r>
            <a:endParaRPr lang="ru-RU" sz="2800" dirty="0"/>
          </a:p>
          <a:p>
            <a:r>
              <a:rPr lang="ru-RU" sz="2800" i="1" dirty="0"/>
              <a:t>Оценки стоят уже…</a:t>
            </a:r>
            <a:endParaRPr lang="ru-RU" sz="2800" dirty="0"/>
          </a:p>
          <a:p>
            <a:r>
              <a:rPr lang="ru-RU" sz="2800" i="1" dirty="0"/>
              <a:t>Ох, мамы лицо!</a:t>
            </a:r>
            <a:endParaRPr lang="ru-RU" sz="2800" dirty="0"/>
          </a:p>
          <a:p>
            <a:r>
              <a:rPr lang="ru-RU" sz="2800" b="1" dirty="0"/>
              <a:t>***</a:t>
            </a:r>
            <a:endParaRPr lang="ru-RU" sz="2800" dirty="0"/>
          </a:p>
          <a:p>
            <a:r>
              <a:rPr lang="ru-RU" sz="2800" i="1" dirty="0"/>
              <a:t>Лето приходит…</a:t>
            </a:r>
            <a:endParaRPr lang="ru-RU" sz="2800" dirty="0"/>
          </a:p>
          <a:p>
            <a:r>
              <a:rPr lang="ru-RU" sz="2800" i="1" dirty="0"/>
              <a:t>Игрушки, </a:t>
            </a:r>
            <a:r>
              <a:rPr lang="ru-RU" sz="2800" i="1" dirty="0" err="1"/>
              <a:t>ноут</a:t>
            </a:r>
            <a:r>
              <a:rPr lang="ru-RU" sz="2800" i="1" dirty="0"/>
              <a:t>, друзья:</a:t>
            </a:r>
            <a:endParaRPr lang="ru-RU" sz="2800" dirty="0"/>
          </a:p>
          <a:p>
            <a:r>
              <a:rPr lang="ru-RU" sz="2800" i="1" dirty="0"/>
              <a:t>Много и мало…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11778" y="285635"/>
            <a:ext cx="1108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Задания учителей. История</a:t>
            </a:r>
            <a:r>
              <a:rPr lang="ru-RU" sz="2800" cap="all" dirty="0" smtClean="0">
                <a:solidFill>
                  <a:srgbClr val="7030A0"/>
                </a:solidFill>
              </a:rPr>
              <a:t>, 7 класс</a:t>
            </a:r>
            <a:endParaRPr lang="ru-RU" sz="28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67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10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11778" y="285635"/>
            <a:ext cx="110896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Задания учителей. Физика</a:t>
            </a:r>
            <a:r>
              <a:rPr lang="ru-RU" sz="2800" cap="all" dirty="0" smtClean="0">
                <a:solidFill>
                  <a:srgbClr val="7030A0"/>
                </a:solidFill>
              </a:rPr>
              <a:t>, 8 класс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3984982"/>
              </p:ext>
            </p:extLst>
          </p:nvPr>
        </p:nvGraphicFramePr>
        <p:xfrm>
          <a:off x="511778" y="3950063"/>
          <a:ext cx="10886323" cy="27666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580916"/>
                <a:gridCol w="2305407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Содержание верного ответа и указания по оцениванию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Баллы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50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Правильный ответ должен содержать следующие элементы: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ru-RU" sz="2000" dirty="0">
                          <a:effectLst/>
                        </a:rPr>
                        <a:t>Указание на процесс: </a:t>
                      </a:r>
                      <a:r>
                        <a:rPr lang="ru-RU" sz="2000" u="sng" dirty="0">
                          <a:effectLst/>
                        </a:rPr>
                        <a:t>кристаллизация.</a:t>
                      </a:r>
                      <a:endParaRPr lang="ru-RU" sz="20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AutoNum type="arabicParenR"/>
                      </a:pPr>
                      <a:r>
                        <a:rPr lang="ru-RU" sz="2000" dirty="0">
                          <a:effectLst/>
                        </a:rPr>
                        <a:t>Физическая ошибка, содержащаяся в описываемом явлении:</a:t>
                      </a:r>
                      <a:r>
                        <a:rPr lang="ru-RU" sz="2000" u="sng" dirty="0">
                          <a:effectLst/>
                        </a:rPr>
                        <a:t> кристаллизация сопровождается выделением теплоты в окружающую среду, а не поглощением, то есть в мире должно «прибавиться тепла»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 </a:t>
                      </a:r>
                      <a:r>
                        <a:rPr lang="ru-RU" sz="2000" dirty="0" smtClean="0">
                          <a:effectLst/>
                        </a:rPr>
                        <a:t>2 </a:t>
                      </a:r>
                      <a:r>
                        <a:rPr lang="ru-RU" sz="2000" dirty="0">
                          <a:effectLst/>
                        </a:rPr>
                        <a:t>балла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Правильно указан только процесс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1 балл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93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Ответ неправильный 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0 баллов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11777" y="852740"/>
            <a:ext cx="8981521" cy="267765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Объясните с точки зрения физики описываемые в отрывке изменения в природе.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lvl="1" eaLnBrk="0" hangingPunct="0"/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Вальяжно капля по стеклу текла.</a:t>
            </a:r>
            <a:b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</a:b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Но вдруг морозом намертво сковало;</a:t>
            </a:r>
            <a:b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</a:b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И в мире поубавилось тепла,</a:t>
            </a:r>
            <a:b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</a:b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Когда она холодной льдинкой стала. (Л. </a:t>
            </a:r>
            <a:r>
              <a:rPr kumimoji="0" lang="ru-RU" altLang="ru-RU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Затихин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 CYR"/>
                <a:ea typeface="Calibri" pitchFamily="34" charset="0"/>
                <a:cs typeface="Times New Roman" pitchFamily="18" charset="0"/>
              </a:rPr>
              <a:t>)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055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11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4337" y="285635"/>
            <a:ext cx="11449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Задания учителей. Литература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4338" y="808855"/>
            <a:ext cx="452664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/>
              <a:t>Ребята! Представьте, что вы  писатели.</a:t>
            </a:r>
          </a:p>
          <a:p>
            <a:r>
              <a:rPr lang="ru-RU" dirty="0"/>
              <a:t>Прочитайте конец рассказа </a:t>
            </a:r>
            <a:r>
              <a:rPr lang="ru-RU" dirty="0" err="1"/>
              <a:t>Л.Андреева</a:t>
            </a:r>
            <a:r>
              <a:rPr lang="ru-RU" dirty="0"/>
              <a:t> «Кусака» и придумайте продолжение рассказа.</a:t>
            </a:r>
          </a:p>
          <a:p>
            <a:r>
              <a:rPr lang="ru-RU" dirty="0"/>
              <a:t> </a:t>
            </a:r>
            <a:r>
              <a:rPr lang="ru-RU" dirty="0" smtClean="0"/>
              <a:t>Последующие </a:t>
            </a:r>
            <a:r>
              <a:rPr lang="ru-RU" dirty="0"/>
              <a:t>задания будут связаны с сочинением рассказа.</a:t>
            </a:r>
          </a:p>
          <a:p>
            <a:r>
              <a:rPr lang="ru-RU" dirty="0"/>
              <a:t> </a:t>
            </a:r>
            <a:r>
              <a:rPr lang="ru-RU" dirty="0" smtClean="0"/>
              <a:t>Очень </a:t>
            </a:r>
            <a:r>
              <a:rPr lang="ru-RU" dirty="0"/>
              <a:t>важно проявить воображение!</a:t>
            </a:r>
          </a:p>
          <a:p>
            <a:r>
              <a:rPr lang="ru-RU" dirty="0"/>
              <a:t>Успехов вам!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080430" y="842373"/>
            <a:ext cx="6943061" cy="363791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dirty="0"/>
              <a:t> Кусака долго металась по следам уехавших людей, добежала до станции и – промокшая, грязная – вернулась на дачу. Там она проделала еще одну новую штуку, которой никто, однако, не видал: первый раз взошла она террасу и, приподнявшись на задние лапы, заглянула в стеклянную дверь и даже поскребла когтями. Но в комнатах было пусто, и никто не ответил Кусаке.</a:t>
            </a:r>
          </a:p>
          <a:p>
            <a:pPr>
              <a:lnSpc>
                <a:spcPct val="80000"/>
              </a:lnSpc>
            </a:pPr>
            <a:r>
              <a:rPr lang="ru-RU" dirty="0"/>
              <a:t>   Наступила ночь. </a:t>
            </a:r>
          </a:p>
          <a:p>
            <a:pPr>
              <a:lnSpc>
                <a:spcPct val="80000"/>
              </a:lnSpc>
            </a:pPr>
            <a:r>
              <a:rPr lang="ru-RU" dirty="0"/>
              <a:t>И  когда уже не было сомнений, что она наступила, собака жалобно и громко завыла. Звенящей, острой, как отчаяние, нотой ворвался этот вой в монотонный, угрюмо покорный шум дождя, прорезал тьму и, замирая, понесся над темным и обнаженным полем. </a:t>
            </a:r>
          </a:p>
          <a:p>
            <a:pPr>
              <a:lnSpc>
                <a:spcPct val="80000"/>
              </a:lnSpc>
            </a:pPr>
            <a:r>
              <a:rPr lang="ru-RU" dirty="0"/>
              <a:t>  Собака выла – ровно, настойчиво и безнадежно спокойно. И тому, кто слышал этот вой, казалось, что это стонет и рвется к свету сама беспросветно – темная ночь, и хотелось в тепло, к яркому огню, к любящему женскому сердцу.</a:t>
            </a:r>
          </a:p>
          <a:p>
            <a:pPr>
              <a:lnSpc>
                <a:spcPct val="80000"/>
              </a:lnSpc>
            </a:pPr>
            <a:r>
              <a:rPr lang="ru-RU" dirty="0"/>
              <a:t>  Собака выла.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64338" y="3186293"/>
            <a:ext cx="4526640" cy="18706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/>
              <a:t>задание 1</a:t>
            </a:r>
            <a:endParaRPr lang="ru-RU" dirty="0"/>
          </a:p>
          <a:p>
            <a:pPr>
              <a:lnSpc>
                <a:spcPct val="80000"/>
              </a:lnSpc>
            </a:pPr>
            <a:r>
              <a:rPr lang="ru-RU" dirty="0" smtClean="0"/>
              <a:t>Какие </a:t>
            </a:r>
            <a:r>
              <a:rPr lang="ru-RU" dirty="0"/>
              <a:t>еще события могут произойти с  собакой? Кого она может встретить? Будет ли собака счастлива «всею своей собачьей душой расцвела Кусака»?  Чем закончится придуманная вами история?</a:t>
            </a:r>
          </a:p>
          <a:p>
            <a:pPr>
              <a:lnSpc>
                <a:spcPct val="80000"/>
              </a:lnSpc>
            </a:pPr>
            <a:r>
              <a:rPr lang="ru-RU" dirty="0"/>
              <a:t>Предложите  не менее 3 вариантов. Идеи запишите кратко.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64338" y="5155413"/>
            <a:ext cx="4526640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b="1" dirty="0"/>
              <a:t>задание 2</a:t>
            </a:r>
          </a:p>
          <a:p>
            <a:pPr>
              <a:lnSpc>
                <a:spcPct val="80000"/>
              </a:lnSpc>
            </a:pPr>
            <a:r>
              <a:rPr lang="ru-RU" dirty="0"/>
              <a:t>Подготовьте эскиз памятника Кусаке, приложите письменное обоснования такого памятника.</a:t>
            </a:r>
          </a:p>
          <a:p>
            <a:pPr>
              <a:lnSpc>
                <a:spcPct val="80000"/>
              </a:lnSpc>
            </a:pPr>
            <a:r>
              <a:rPr lang="ru-RU" dirty="0"/>
              <a:t>Предложите 2 версии и кратко их запишите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997299" y="4878414"/>
            <a:ext cx="6943061" cy="147732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dirty="0"/>
              <a:t>задание 3</a:t>
            </a:r>
            <a:endParaRPr lang="ru-RU" dirty="0"/>
          </a:p>
          <a:p>
            <a:r>
              <a:rPr lang="ru-RU" dirty="0"/>
              <a:t>Доработайте исходную идею. Придумайте оригинальное продолжение. Например, вы можете добавить персонажей других рассказов и/или  оставить этих же героев, но придумать их дальнейшие действия </a:t>
            </a:r>
          </a:p>
        </p:txBody>
      </p:sp>
    </p:spTree>
    <p:extLst>
      <p:ext uri="{BB962C8B-B14F-4D97-AF65-F5344CB8AC3E}">
        <p14:creationId xmlns:p14="http://schemas.microsoft.com/office/powerpoint/2010/main" val="34228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12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364337" y="285635"/>
            <a:ext cx="114498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>
                <a:solidFill>
                  <a:srgbClr val="7030A0"/>
                </a:solidFill>
              </a:rPr>
              <a:t>Задания учителей. Литература</a:t>
            </a:r>
            <a:r>
              <a:rPr lang="ru-RU" sz="2800" cap="all" dirty="0" smtClean="0">
                <a:solidFill>
                  <a:srgbClr val="7030A0"/>
                </a:solidFill>
              </a:rPr>
              <a:t>, география, математика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96187" y="922616"/>
            <a:ext cx="5128436" cy="255389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/>
              <a:t>Прочитайте отрывок из стихотворения </a:t>
            </a:r>
            <a:r>
              <a:rPr lang="ru-RU" sz="2000" dirty="0" err="1"/>
              <a:t>Б.Пастернака</a:t>
            </a:r>
            <a:r>
              <a:rPr lang="ru-RU" sz="2000" dirty="0"/>
              <a:t> «Марбург»:</a:t>
            </a:r>
          </a:p>
          <a:p>
            <a:pPr lvl="1">
              <a:lnSpc>
                <a:spcPct val="90000"/>
              </a:lnSpc>
            </a:pPr>
            <a:r>
              <a:rPr lang="ru-RU" sz="2000" dirty="0"/>
              <a:t>Ведь ночи играть садятся в шахматы</a:t>
            </a:r>
          </a:p>
          <a:p>
            <a:pPr lvl="1">
              <a:lnSpc>
                <a:spcPct val="90000"/>
              </a:lnSpc>
            </a:pPr>
            <a:r>
              <a:rPr lang="ru-RU" sz="2000" dirty="0"/>
              <a:t>Со мной на лунном паркетном полу…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Как, по вашему мнению, мог возникнуть образ ночей, которые садятся играть с поэтом в шахматы? Что могло подсказать такой образ?</a:t>
            </a: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833730" y="1126927"/>
            <a:ext cx="6096000" cy="4699159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/>
              <a:t>Прочитайте текст: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« В 1975 году зоолог, проводивший исследования в </a:t>
            </a:r>
            <a:r>
              <a:rPr lang="ru-RU" sz="2000" dirty="0" err="1"/>
              <a:t>Кроноцком</a:t>
            </a:r>
            <a:r>
              <a:rPr lang="ru-RU" sz="2000" dirty="0"/>
              <a:t> заповеднике (п-ов Камчатка), заметил в ручье нескольких мёртвых медведей, а рядом – множество тушек более мелких  животных и нескольких птиц. В дальнейшем было выяснено, что с периодом 8-12 месяцев на 1-2 дня долина в </a:t>
            </a:r>
            <a:r>
              <a:rPr lang="ru-RU" sz="2000" dirty="0" err="1"/>
              <a:t>Кроноцком</a:t>
            </a:r>
            <a:r>
              <a:rPr lang="ru-RU" sz="2000" dirty="0"/>
              <a:t> заповеднике превращается в смертоносное место: все, кто оказывается вблизи, почти мгновенно погибают. За 80 лет, с момента открытия Долины смерти , в ней погибло около100 человек.» 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Задание:</a:t>
            </a:r>
          </a:p>
          <a:p>
            <a:pPr lvl="0">
              <a:lnSpc>
                <a:spcPct val="90000"/>
              </a:lnSpc>
            </a:pPr>
            <a:r>
              <a:rPr lang="ru-RU" sz="2000" dirty="0"/>
              <a:t>Предложите 1-2 объяснительные гипотезы </a:t>
            </a:r>
          </a:p>
          <a:p>
            <a:pPr lvl="0">
              <a:lnSpc>
                <a:spcPct val="90000"/>
              </a:lnSpc>
            </a:pPr>
            <a:r>
              <a:rPr lang="ru-RU" sz="2000" dirty="0"/>
              <a:t>Предложите способы проверки одной из них.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8084" y="3741297"/>
            <a:ext cx="5128436" cy="2860358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000" dirty="0"/>
              <a:t>На столе , у каждого ребенка ножницы и четыре одинаковых четырехугольника из бумаги. Задание :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Разделить четырехугольник на две части так, чтобы получились разные фигуры</a:t>
            </a:r>
            <a:br>
              <a:rPr lang="ru-RU" sz="2000" dirty="0"/>
            </a:br>
            <a:r>
              <a:rPr lang="ru-RU" sz="2000" dirty="0"/>
              <a:t>-2 треугольника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-2 четырехугольника</a:t>
            </a:r>
          </a:p>
          <a:p>
            <a:pPr>
              <a:lnSpc>
                <a:spcPct val="90000"/>
              </a:lnSpc>
            </a:pPr>
            <a:r>
              <a:rPr lang="ru-RU" sz="2000" dirty="0"/>
              <a:t>-треугольник и четырехугольник</a:t>
            </a:r>
            <a:br>
              <a:rPr lang="ru-RU" sz="2000" dirty="0"/>
            </a:br>
            <a:r>
              <a:rPr lang="ru-RU" sz="2000" dirty="0"/>
              <a:t>-треугольник и пятиугольник.</a:t>
            </a:r>
          </a:p>
        </p:txBody>
      </p:sp>
    </p:spTree>
    <p:extLst>
      <p:ext uri="{BB962C8B-B14F-4D97-AF65-F5344CB8AC3E}">
        <p14:creationId xmlns:p14="http://schemas.microsoft.com/office/powerpoint/2010/main" val="3332170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13</a:t>
            </a:fld>
            <a:endParaRPr lang="ru-RU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06694" y="197112"/>
            <a:ext cx="10966155" cy="70640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>
                <a:solidFill>
                  <a:srgbClr val="7030A0"/>
                </a:solidFill>
              </a:rPr>
              <a:t>Задания учителей. Информатика. </a:t>
            </a:r>
            <a:r>
              <a:rPr lang="ru-RU" sz="2800" cap="all" dirty="0" smtClean="0">
                <a:solidFill>
                  <a:srgbClr val="7030A0"/>
                </a:solidFill>
              </a:rPr>
              <a:t> Алгоритмы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801" y="1150410"/>
            <a:ext cx="1134489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Задание 1: На рисунке 1, 2, 3, даны три эпизода из народных сказок.  Представить эти эпизоды в виде алгоритмов, используя словесное описание.</a:t>
            </a:r>
            <a:endParaRPr lang="ru-RU" sz="2000" dirty="0"/>
          </a:p>
        </p:txBody>
      </p:sp>
      <p:pic>
        <p:nvPicPr>
          <p:cNvPr id="7" name="Рисунок 6"/>
          <p:cNvPicPr/>
          <p:nvPr/>
        </p:nvPicPr>
        <p:blipFill>
          <a:blip r:embed="rId2"/>
          <a:stretch>
            <a:fillRect/>
          </a:stretch>
        </p:blipFill>
        <p:spPr>
          <a:xfrm>
            <a:off x="948045" y="1917671"/>
            <a:ext cx="2248396" cy="2354907"/>
          </a:xfrm>
          <a:prstGeom prst="rect">
            <a:avLst/>
          </a:prstGeom>
        </p:spPr>
      </p:pic>
      <p:pic>
        <p:nvPicPr>
          <p:cNvPr id="8" name="Рисунок 7"/>
          <p:cNvPicPr/>
          <p:nvPr/>
        </p:nvPicPr>
        <p:blipFill>
          <a:blip r:embed="rId3"/>
          <a:stretch>
            <a:fillRect/>
          </a:stretch>
        </p:blipFill>
        <p:spPr>
          <a:xfrm>
            <a:off x="3906982" y="1909939"/>
            <a:ext cx="2774663" cy="2362639"/>
          </a:xfrm>
          <a:prstGeom prst="rect">
            <a:avLst/>
          </a:prstGeom>
        </p:spPr>
      </p:pic>
      <p:pic>
        <p:nvPicPr>
          <p:cNvPr id="9" name="Рисунок 8"/>
          <p:cNvPicPr/>
          <p:nvPr/>
        </p:nvPicPr>
        <p:blipFill>
          <a:blip r:embed="rId4"/>
          <a:stretch>
            <a:fillRect/>
          </a:stretch>
        </p:blipFill>
        <p:spPr>
          <a:xfrm>
            <a:off x="7701147" y="2036903"/>
            <a:ext cx="3421079" cy="211644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440869" y="4354746"/>
            <a:ext cx="12627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Рисунок 1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763108" y="4354746"/>
            <a:ext cx="12627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Рисунок 2</a:t>
            </a:r>
            <a:endParaRPr lang="ru-RU" sz="20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8780315" y="4354746"/>
            <a:ext cx="126274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Рисунок 3</a:t>
            </a:r>
            <a:endParaRPr lang="ru-RU" sz="20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572986" y="4872956"/>
            <a:ext cx="11171708" cy="123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000" b="1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Задание 2</a:t>
            </a:r>
            <a:r>
              <a:rPr lang="ru-RU" sz="20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. Преобразовать Задание 1, изменив словесное описание алгоритма на схематическое отображение в виде блок-схем.</a:t>
            </a:r>
            <a:endParaRPr lang="ru-RU" sz="2000" dirty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000" b="1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Задание </a:t>
            </a:r>
            <a:r>
              <a:rPr lang="ru-RU" sz="2000" b="1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3.</a:t>
            </a:r>
            <a:r>
              <a:rPr lang="ru-RU" sz="20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 Предложите другие способы и идеи описания алгоритма.</a:t>
            </a:r>
            <a:endParaRPr lang="ru-RU" sz="2000" dirty="0"/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000" b="1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Задание </a:t>
            </a:r>
            <a:r>
              <a:rPr lang="ru-RU" sz="2000" b="1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4. </a:t>
            </a:r>
            <a:r>
              <a:rPr lang="ru-RU" sz="2000" dirty="0" err="1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Взаимооценка</a:t>
            </a:r>
            <a:r>
              <a:rPr lang="ru-RU" sz="2000" dirty="0" smtClean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.</a:t>
            </a:r>
            <a:r>
              <a:rPr lang="ru-RU" sz="2000" dirty="0">
                <a:effectLst>
                  <a:outerShdw blurRad="38100" dist="19050" dir="2700000" algn="tl">
                    <a:schemeClr val="dk1">
                      <a:alpha val="40000"/>
                    </a:schemeClr>
                  </a:outerShdw>
                </a:effectLst>
              </a:rPr>
              <a:t> 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95534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14</a:t>
            </a:fld>
            <a:endParaRPr lang="ru-RU"/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>
          <a:xfrm>
            <a:off x="406694" y="197112"/>
            <a:ext cx="10966155" cy="539158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>
                <a:solidFill>
                  <a:srgbClr val="7030A0"/>
                </a:solidFill>
              </a:rPr>
              <a:t>Задания учителей</a:t>
            </a:r>
            <a:r>
              <a:rPr lang="ru-RU" sz="2800" cap="all" dirty="0" smtClean="0">
                <a:solidFill>
                  <a:srgbClr val="7030A0"/>
                </a:solidFill>
              </a:rPr>
              <a:t>. Математика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18556" y="1079573"/>
            <a:ext cx="6096000" cy="391596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indent="216000">
              <a:lnSpc>
                <a:spcPct val="80000"/>
              </a:lnSpc>
            </a:pPr>
            <a:r>
              <a:rPr lang="ru-RU" sz="2000" dirty="0"/>
              <a:t>В фонаре стеклянные вставки имеют форму трапеции, в которой параллельные стороны равны 20см и 16 см, а расстояние между ними – 10 см.</a:t>
            </a:r>
          </a:p>
          <a:p>
            <a:pPr indent="216000">
              <a:lnSpc>
                <a:spcPct val="80000"/>
              </a:lnSpc>
            </a:pPr>
            <a:r>
              <a:rPr lang="ru-RU" sz="2000" dirty="0"/>
              <a:t>а) Достаточно ли стекла прямоугольной формы размером 30*24 см, чтобы вырезать четыре вставки для фонаря? Ответ обоснуйте</a:t>
            </a:r>
          </a:p>
          <a:p>
            <a:pPr indent="216000">
              <a:lnSpc>
                <a:spcPct val="80000"/>
              </a:lnSpc>
            </a:pPr>
            <a:r>
              <a:rPr lang="ru-RU" sz="2000" dirty="0"/>
              <a:t>в) Обязательно ли, чтобы основание фонаря имело форму правильного шестиугольника? Ответ обоснуйте. </a:t>
            </a:r>
          </a:p>
          <a:p>
            <a:pPr indent="216000">
              <a:lnSpc>
                <a:spcPct val="80000"/>
              </a:lnSpc>
            </a:pPr>
            <a:r>
              <a:rPr lang="ru-RU" sz="2000" dirty="0"/>
              <a:t>с) Предложите свою форму фонаря, чтобы на его изготовление уходило минимальное количество расходного материала. </a:t>
            </a:r>
          </a:p>
          <a:p>
            <a:pPr indent="216000">
              <a:lnSpc>
                <a:spcPct val="80000"/>
              </a:lnSpc>
            </a:pPr>
            <a:r>
              <a:rPr lang="en-US" sz="2000" dirty="0"/>
              <a:t>d</a:t>
            </a:r>
            <a:r>
              <a:rPr lang="ru-RU" sz="2000" dirty="0"/>
              <a:t>) Постройте схему, предложенной вами формы фонаря.</a:t>
            </a:r>
          </a:p>
        </p:txBody>
      </p:sp>
      <p:pic>
        <p:nvPicPr>
          <p:cNvPr id="13" name="Picture 2">
            <a:extLst>
              <a:ext uri="{FF2B5EF4-FFF2-40B4-BE49-F238E27FC236}">
                <a16:creationId xmlns:lc="http://schemas.openxmlformats.org/drawingml/2006/lockedCanvas" xmlns:a16="http://schemas.microsoft.com/office/drawing/2014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cx1="http://schemas.microsoft.com/office/drawing/2015/9/8/chartex" xmlns:cx="http://schemas.microsoft.com/office/drawing/2014/chartex" xmlns:wpc="http://schemas.microsoft.com/office/word/2010/wordprocessingCanvas" xmlns="" id="{0F4E4C41-0305-4B3B-8A21-80DC16DD61D0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93" t="31798" r="32335" b="6336"/>
          <a:stretch/>
        </p:blipFill>
        <p:spPr bwMode="auto">
          <a:xfrm>
            <a:off x="7337219" y="910790"/>
            <a:ext cx="3540578" cy="21267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91244"/>
              </p:ext>
            </p:extLst>
          </p:nvPr>
        </p:nvGraphicFramePr>
        <p:xfrm>
          <a:off x="7201697" y="3191675"/>
          <a:ext cx="4257991" cy="29180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07505"/>
                <a:gridCol w="1250486"/>
              </a:tblGrid>
              <a:tr h="504000"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Укажите, что </a:t>
                      </a:r>
                      <a:r>
                        <a:rPr lang="ru-RU" sz="2000" dirty="0" smtClean="0">
                          <a:effectLst/>
                        </a:rPr>
                        <a:t>оценивает задание: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Мнение коллег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Предметные умения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+</a:t>
                      </a:r>
                      <a:endParaRPr lang="ru-R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Математическую грамотность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+</a:t>
                      </a:r>
                      <a:endParaRPr lang="ru-R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Естественно-научную грамотность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+</a:t>
                      </a:r>
                      <a:endParaRPr lang="ru-R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Читательскую грамотность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+</a:t>
                      </a:r>
                      <a:endParaRPr lang="ru-R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</a:rPr>
                        <a:t>Креативное мышление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</a:rPr>
                        <a:t>+</a:t>
                      </a:r>
                      <a:endParaRPr lang="ru-RU" sz="28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4" name="Скругленный прямоугольник 13"/>
          <p:cNvSpPr/>
          <p:nvPr/>
        </p:nvSpPr>
        <p:spPr>
          <a:xfrm>
            <a:off x="720436" y="5378026"/>
            <a:ext cx="6214754" cy="102155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dirty="0"/>
              <a:t>Вариант  изменения</a:t>
            </a:r>
            <a:endParaRPr lang="ru-RU" dirty="0"/>
          </a:p>
          <a:p>
            <a:r>
              <a:rPr lang="ru-RU" b="1" i="1" dirty="0"/>
              <a:t>Предложить </a:t>
            </a:r>
            <a:r>
              <a:rPr lang="ru-RU" b="1" i="1" dirty="0" smtClean="0"/>
              <a:t>объяснить, </a:t>
            </a:r>
            <a:r>
              <a:rPr lang="ru-RU" b="1" i="1" dirty="0"/>
              <a:t>почему чаще всего используют такую форму фонаря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064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15</a:t>
            </a:fld>
            <a:endParaRPr lang="ru-RU"/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359192" y="220862"/>
            <a:ext cx="11509592" cy="706404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800" cap="all" dirty="0">
                <a:solidFill>
                  <a:srgbClr val="7030A0"/>
                </a:solidFill>
              </a:rPr>
              <a:t>Задания учителей</a:t>
            </a:r>
            <a:r>
              <a:rPr lang="ru-RU" sz="2800" cap="all" dirty="0" smtClean="0">
                <a:solidFill>
                  <a:srgbClr val="7030A0"/>
                </a:solidFill>
              </a:rPr>
              <a:t>. химия</a:t>
            </a:r>
            <a:endParaRPr sz="2800" cap="all" dirty="0">
              <a:solidFill>
                <a:srgbClr val="7030A0"/>
              </a:solidFill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75013" y="1365662"/>
            <a:ext cx="7481454" cy="4180114"/>
          </a:xfrm>
        </p:spPr>
        <p:txBody>
          <a:bodyPr>
            <a:noAutofit/>
          </a:bodyPr>
          <a:lstStyle/>
          <a:p>
            <a:pPr marL="0" indent="288000">
              <a:lnSpc>
                <a:spcPct val="80000"/>
              </a:lnSpc>
              <a:buNone/>
            </a:pPr>
            <a:r>
              <a:rPr lang="ru-RU" b="1" dirty="0" smtClean="0"/>
              <a:t>Свинец</a:t>
            </a:r>
            <a:endParaRPr lang="ru-RU" b="1" dirty="0"/>
          </a:p>
          <a:p>
            <a:pPr marL="0" indent="288000">
              <a:lnSpc>
                <a:spcPct val="80000"/>
              </a:lnSpc>
              <a:buNone/>
            </a:pPr>
            <a:r>
              <a:rPr lang="ru-RU" dirty="0" smtClean="0"/>
              <a:t>Свинец </a:t>
            </a:r>
            <a:r>
              <a:rPr lang="ru-RU" dirty="0"/>
              <a:t>относится к группе тяжелых металлов химических элементов. Соли свинца очень токсичны. Однако в Древней Греции вино иногда хранили в свинцовых контейнерах, что приводило к пищевым отравлениям у гурманов.</a:t>
            </a:r>
          </a:p>
          <a:p>
            <a:pPr marL="0" indent="288000">
              <a:lnSpc>
                <a:spcPct val="80000"/>
              </a:lnSpc>
              <a:buNone/>
            </a:pPr>
            <a:r>
              <a:rPr lang="ru-RU" dirty="0"/>
              <a:t> </a:t>
            </a:r>
          </a:p>
          <a:p>
            <a:pPr marL="0" indent="288000">
              <a:lnSpc>
                <a:spcPct val="80000"/>
              </a:lnSpc>
              <a:buNone/>
            </a:pPr>
            <a:r>
              <a:rPr lang="ru-RU" dirty="0"/>
              <a:t>1. Как вы думаете, почему вино хранилось в свинцовых контейнерах?</a:t>
            </a:r>
          </a:p>
          <a:p>
            <a:pPr marL="0" indent="288000">
              <a:lnSpc>
                <a:spcPct val="80000"/>
              </a:lnSpc>
              <a:buNone/>
            </a:pPr>
            <a:r>
              <a:rPr lang="ru-RU" dirty="0"/>
              <a:t>2. Каковы свойства органических солей свинца?</a:t>
            </a:r>
          </a:p>
          <a:p>
            <a:pPr marL="0" indent="288000">
              <a:lnSpc>
                <a:spcPct val="80000"/>
              </a:lnSpc>
              <a:buNone/>
            </a:pPr>
            <a:r>
              <a:rPr lang="ru-RU" dirty="0"/>
              <a:t>3. Какая информация была известна об этом металле в то время?</a:t>
            </a:r>
          </a:p>
          <a:p>
            <a:pPr marL="0" indent="288000">
              <a:lnSpc>
                <a:spcPct val="80000"/>
              </a:lnSpc>
              <a:buNone/>
            </a:pPr>
            <a:endParaRPr lang="ru-RU" dirty="0"/>
          </a:p>
        </p:txBody>
      </p:sp>
      <p:pic>
        <p:nvPicPr>
          <p:cNvPr id="9" name="Рисунок 8" descr="C:\Users\Nurbol\Desktop\PISA  2021\2\uses-of-lead-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603" y="1732336"/>
            <a:ext cx="3194462" cy="29227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95067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16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009364"/>
            <a:ext cx="11520000" cy="573776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2800" dirty="0" smtClean="0">
                <a:solidFill>
                  <a:srgbClr val="7030A0"/>
                </a:solidFill>
              </a:rPr>
              <a:t>Обсуждение заданий, составленных педагогами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1878838"/>
            <a:ext cx="11520000" cy="1833353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2"/>
            </a:pPr>
            <a:r>
              <a:rPr lang="ru-RU" sz="3600" b="1" dirty="0" smtClean="0">
                <a:solidFill>
                  <a:schemeClr val="bg1"/>
                </a:solidFill>
              </a:rPr>
              <a:t>Особенности </a:t>
            </a:r>
            <a:r>
              <a:rPr lang="ru-RU" sz="3600" b="1" dirty="0">
                <a:solidFill>
                  <a:schemeClr val="bg1"/>
                </a:solidFill>
              </a:rPr>
              <a:t>оценки различных компонентов  </a:t>
            </a:r>
            <a:r>
              <a:rPr lang="ru-RU" sz="3600" b="1" dirty="0" err="1">
                <a:solidFill>
                  <a:schemeClr val="bg1"/>
                </a:solidFill>
              </a:rPr>
              <a:t>компетентностной</a:t>
            </a:r>
            <a:r>
              <a:rPr lang="ru-RU" sz="3600" b="1" dirty="0">
                <a:solidFill>
                  <a:schemeClr val="bg1"/>
                </a:solidFill>
              </a:rPr>
              <a:t> модели. </a:t>
            </a:r>
            <a:r>
              <a:rPr lang="ru-RU" sz="3600" b="1" dirty="0" smtClean="0">
                <a:solidFill>
                  <a:schemeClr val="bg1"/>
                </a:solidFill>
              </a:rPr>
              <a:t>Рекомендации по использованию в учебном процессе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3998793"/>
            <a:ext cx="11520000" cy="2279175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3"/>
            </a:pPr>
            <a:r>
              <a:rPr lang="ru-RU" sz="2800" dirty="0">
                <a:solidFill>
                  <a:srgbClr val="7030A0"/>
                </a:solidFill>
              </a:rPr>
              <a:t> Формирование креативного мышления: опыт, проблемы, </a:t>
            </a:r>
            <a:r>
              <a:rPr lang="ru-RU" sz="2800" dirty="0" smtClean="0">
                <a:solidFill>
                  <a:srgbClr val="7030A0"/>
                </a:solidFill>
              </a:rPr>
              <a:t>перспективы. </a:t>
            </a:r>
            <a:r>
              <a:rPr lang="ru-RU" sz="2800" dirty="0" err="1" smtClean="0">
                <a:solidFill>
                  <a:srgbClr val="7030A0"/>
                </a:solidFill>
              </a:rPr>
              <a:t>Абдулаева</a:t>
            </a:r>
            <a:r>
              <a:rPr lang="ru-RU" sz="2800" dirty="0" smtClean="0">
                <a:solidFill>
                  <a:srgbClr val="7030A0"/>
                </a:solidFill>
              </a:rPr>
              <a:t> </a:t>
            </a:r>
            <a:r>
              <a:rPr lang="ru-RU" sz="2800" dirty="0">
                <a:solidFill>
                  <a:srgbClr val="7030A0"/>
                </a:solidFill>
              </a:rPr>
              <a:t>Оксана </a:t>
            </a:r>
            <a:r>
              <a:rPr lang="ru-RU" sz="2800" dirty="0" err="1">
                <a:solidFill>
                  <a:srgbClr val="7030A0"/>
                </a:solidFill>
              </a:rPr>
              <a:t>Абдукаримовна</a:t>
            </a:r>
            <a:r>
              <a:rPr lang="ru-RU" sz="2800" dirty="0">
                <a:solidFill>
                  <a:srgbClr val="7030A0"/>
                </a:solidFill>
              </a:rPr>
              <a:t>, </a:t>
            </a:r>
            <a:r>
              <a:rPr lang="ru-RU" sz="2800" dirty="0" err="1">
                <a:solidFill>
                  <a:srgbClr val="7030A0"/>
                </a:solidFill>
              </a:rPr>
              <a:t>к.п.н</a:t>
            </a:r>
            <a:r>
              <a:rPr lang="ru-RU" sz="2800" dirty="0">
                <a:solidFill>
                  <a:srgbClr val="7030A0"/>
                </a:solidFill>
              </a:rPr>
              <a:t>., доцент, доцент кафедры основного и среднего общего образования Санкт-Петербургской академии постдипломного педагогического образования.</a:t>
            </a:r>
          </a:p>
        </p:txBody>
      </p:sp>
    </p:spTree>
    <p:extLst>
      <p:ext uri="{BB962C8B-B14F-4D97-AF65-F5344CB8AC3E}">
        <p14:creationId xmlns:p14="http://schemas.microsoft.com/office/powerpoint/2010/main" val="153459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17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3928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Роль системы оценки в учебном процессе. </a:t>
            </a:r>
          </a:p>
          <a:p>
            <a:r>
              <a:rPr lang="ru-RU" sz="2800" cap="all" dirty="0" smtClean="0">
                <a:solidFill>
                  <a:srgbClr val="7030A0"/>
                </a:solidFill>
              </a:rPr>
              <a:t>Обеспечение </a:t>
            </a:r>
            <a:r>
              <a:rPr lang="ru-RU" sz="2800" cap="all" dirty="0">
                <a:solidFill>
                  <a:srgbClr val="7030A0"/>
                </a:solidFill>
              </a:rPr>
              <a:t>качества образования 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78423588"/>
              </p:ext>
            </p:extLst>
          </p:nvPr>
        </p:nvGraphicFramePr>
        <p:xfrm>
          <a:off x="2434440" y="1330036"/>
          <a:ext cx="9470205" cy="50220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9" name="Прямоугольник 58"/>
          <p:cNvSpPr/>
          <p:nvPr/>
        </p:nvSpPr>
        <p:spPr>
          <a:xfrm>
            <a:off x="1520038" y="5626753"/>
            <a:ext cx="2988000" cy="4680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985650" y="1620983"/>
            <a:ext cx="534390" cy="447377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Стрелка вправо 60"/>
          <p:cNvSpPr/>
          <p:nvPr/>
        </p:nvSpPr>
        <p:spPr>
          <a:xfrm>
            <a:off x="997526" y="1389414"/>
            <a:ext cx="1140032" cy="90000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Стрелка вправо 61"/>
          <p:cNvSpPr/>
          <p:nvPr/>
        </p:nvSpPr>
        <p:spPr>
          <a:xfrm>
            <a:off x="1520040" y="4073238"/>
            <a:ext cx="2386942" cy="90000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Стрелка вправо 62"/>
          <p:cNvSpPr/>
          <p:nvPr/>
        </p:nvSpPr>
        <p:spPr>
          <a:xfrm>
            <a:off x="1520040" y="2766954"/>
            <a:ext cx="1638796" cy="90000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90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18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3928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Обеспечение качества образования с помощью системы оценки: основной механизм 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pic>
        <p:nvPicPr>
          <p:cNvPr id="2050" name="Picture 2" descr="https://ds02.infourok.ru/uploads/ex/01cf/00040cf6-9dd7c068/1/img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55" t="68845"/>
          <a:stretch/>
        </p:blipFill>
        <p:spPr bwMode="auto">
          <a:xfrm>
            <a:off x="296883" y="4807702"/>
            <a:ext cx="2682944" cy="1361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fs.znanio.ru/d5af0e/98/bc/06a938339983b6923ef1f0af72b4c5fb2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08" t="22541" r="4582" b="10652"/>
          <a:stretch/>
        </p:blipFill>
        <p:spPr bwMode="auto">
          <a:xfrm>
            <a:off x="9567711" y="3030291"/>
            <a:ext cx="2336935" cy="181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ds02.infourok.ru/uploads/ex/1207/00034656-a0f132c8/img1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57" t="50714" r="-1"/>
          <a:stretch/>
        </p:blipFill>
        <p:spPr bwMode="auto">
          <a:xfrm>
            <a:off x="638626" y="1876451"/>
            <a:ext cx="2424328" cy="183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PISA_WebBanner6-0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9292079" y="5347075"/>
            <a:ext cx="2736000" cy="842520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3180006" y="1876451"/>
            <a:ext cx="5937662" cy="4508937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3200" dirty="0"/>
              <a:t>У</a:t>
            </a:r>
            <a:r>
              <a:rPr lang="ru-RU" sz="3200" dirty="0" smtClean="0"/>
              <a:t>точнение </a:t>
            </a:r>
            <a:r>
              <a:rPr lang="ru-RU" sz="3200" dirty="0"/>
              <a:t>и распространение общего </a:t>
            </a:r>
            <a:r>
              <a:rPr lang="ru-RU" sz="3200" dirty="0" smtClean="0"/>
              <a:t>понимания содержательной </a:t>
            </a:r>
            <a:r>
              <a:rPr lang="ru-RU" sz="3200" dirty="0"/>
              <a:t>и </a:t>
            </a:r>
            <a:r>
              <a:rPr lang="ru-RU" sz="3200" dirty="0" err="1"/>
              <a:t>критериальной</a:t>
            </a:r>
            <a:r>
              <a:rPr lang="ru-RU" sz="3200" dirty="0"/>
              <a:t> базы оценки</a:t>
            </a:r>
          </a:p>
          <a:p>
            <a:pPr algn="ctr">
              <a:lnSpc>
                <a:spcPct val="90000"/>
              </a:lnSpc>
            </a:pPr>
            <a:r>
              <a:rPr lang="ru-RU" sz="3200" dirty="0"/>
              <a:t>через вовлечение педагогов и </a:t>
            </a:r>
            <a:r>
              <a:rPr lang="ru-RU" sz="3200" dirty="0" smtClean="0"/>
              <a:t>учащихся в </a:t>
            </a:r>
            <a:r>
              <a:rPr lang="ru-RU" sz="3200" dirty="0"/>
              <a:t>осознанную текущую оценочную </a:t>
            </a:r>
            <a:r>
              <a:rPr lang="ru-RU" sz="3200" dirty="0" smtClean="0"/>
              <a:t>деятельность, согласованную </a:t>
            </a:r>
            <a:r>
              <a:rPr lang="ru-RU" sz="3200" dirty="0"/>
              <a:t>с внешней </a:t>
            </a:r>
            <a:r>
              <a:rPr lang="ru-RU" sz="3200" dirty="0" smtClean="0"/>
              <a:t>оценкой</a:t>
            </a:r>
            <a:endParaRPr lang="ru-RU" sz="3200" dirty="0"/>
          </a:p>
        </p:txBody>
      </p:sp>
      <p:pic>
        <p:nvPicPr>
          <p:cNvPr id="1026" name="Picture 2" descr="https://school-zatosoln.ru/upload/images/%D0%B1%D0%BB%D0%BE%D0%BA%202(1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0945" y="1092836"/>
            <a:ext cx="2270466" cy="170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8593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19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11778" y="285635"/>
            <a:ext cx="113928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cap="all" dirty="0" smtClean="0">
                <a:solidFill>
                  <a:srgbClr val="7030A0"/>
                </a:solidFill>
              </a:rPr>
              <a:t>Формирование и развитие креативного мышления с помощью системы оценки: основной механизм 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pic>
        <p:nvPicPr>
          <p:cNvPr id="2054" name="Picture 6" descr="https://ds02.infourok.ru/uploads/ex/1207/00034656-a0f132c8/img1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57" t="50714" r="-1"/>
          <a:stretch/>
        </p:blipFill>
        <p:spPr bwMode="auto">
          <a:xfrm>
            <a:off x="248709" y="1878211"/>
            <a:ext cx="1804019" cy="1433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351313" y="1324251"/>
            <a:ext cx="7143399" cy="269357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800" dirty="0" smtClean="0"/>
              <a:t>Использование учителем критериев, </a:t>
            </a:r>
            <a:r>
              <a:rPr lang="ru-RU" sz="2800" dirty="0"/>
              <a:t>согласованных </a:t>
            </a:r>
            <a:r>
              <a:rPr lang="ru-RU" sz="2800" dirty="0" smtClean="0"/>
              <a:t>с внешней оценкой, с целью вовлечения учащихся в самостоятельную оценочную деятельность (проверку, </a:t>
            </a:r>
            <a:r>
              <a:rPr lang="ru-RU" sz="2800" dirty="0" err="1" smtClean="0"/>
              <a:t>взаимо</a:t>
            </a:r>
            <a:r>
              <a:rPr lang="ru-RU" sz="2800" dirty="0" smtClean="0"/>
              <a:t>- и самооценку) – эффективный приём, способствующий формированию и развитию в том числе – и креативного мышления</a:t>
            </a:r>
            <a:endParaRPr lang="ru-RU" sz="2800" dirty="0"/>
          </a:p>
        </p:txBody>
      </p:sp>
      <p:pic>
        <p:nvPicPr>
          <p:cNvPr id="3076" name="Picture 4" descr="https://i2.wp.com/fb.ru/media/i/3/0/1/8/6/2/i/301862_700x3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02" y="4132613"/>
            <a:ext cx="2593368" cy="137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850978" y="5482348"/>
            <a:ext cx="2772000" cy="1260000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800" dirty="0" smtClean="0"/>
              <a:t>Выдвижение разнообразных идей</a:t>
            </a:r>
            <a:endParaRPr lang="ru-RU" sz="2800" dirty="0"/>
          </a:p>
        </p:txBody>
      </p:sp>
      <p:pic>
        <p:nvPicPr>
          <p:cNvPr id="3078" name="Picture 6" descr="https://mguu.ru/wp-content/uploads/2020/07/Kak-razvivat-inovatsionnoe-myshlenie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616" y="4090412"/>
            <a:ext cx="2830068" cy="141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4968550" y="5469280"/>
            <a:ext cx="2772000" cy="1260000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800" dirty="0" smtClean="0"/>
              <a:t>Выдвижение креативных идей</a:t>
            </a:r>
            <a:endParaRPr lang="ru-RU" sz="2800" dirty="0"/>
          </a:p>
        </p:txBody>
      </p:sp>
      <p:pic>
        <p:nvPicPr>
          <p:cNvPr id="3080" name="Picture 8" descr="https://i.ytimg.com/vi/HusFFZzn4KI/maxresdefault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93" t="8207" r="29928" b="4084"/>
          <a:stretch/>
        </p:blipFill>
        <p:spPr bwMode="auto">
          <a:xfrm>
            <a:off x="8491827" y="3994073"/>
            <a:ext cx="1327667" cy="1650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Скругленный прямоугольник 14"/>
          <p:cNvSpPr/>
          <p:nvPr/>
        </p:nvSpPr>
        <p:spPr>
          <a:xfrm>
            <a:off x="8833842" y="5510263"/>
            <a:ext cx="1971304" cy="1260000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</a:pPr>
            <a:r>
              <a:rPr lang="ru-RU" sz="2800" dirty="0" smtClean="0"/>
              <a:t>Доработка идей</a:t>
            </a:r>
            <a:endParaRPr lang="ru-RU" sz="2800" dirty="0"/>
          </a:p>
        </p:txBody>
      </p:sp>
      <p:pic>
        <p:nvPicPr>
          <p:cNvPr id="14" name="Рисунок 13" descr="PISA_WebBanner6-01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>
          <a:xfrm>
            <a:off x="9670296" y="1324251"/>
            <a:ext cx="2419676" cy="745111"/>
          </a:xfrm>
          <a:prstGeom prst="rect">
            <a:avLst/>
          </a:prstGeom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9998902" y="2082046"/>
            <a:ext cx="1762463" cy="5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https://ds04.infourok.ru/uploads/ex/11cc/00124dc3-09bde30c/img7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47235" r="4046"/>
          <a:stretch/>
        </p:blipFill>
        <p:spPr bwMode="auto">
          <a:xfrm>
            <a:off x="9819494" y="3132442"/>
            <a:ext cx="2270478" cy="146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4948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20</a:t>
            </a:fld>
            <a:endParaRPr lang="ru-RU" dirty="0"/>
          </a:p>
        </p:txBody>
      </p:sp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1105251" y="161625"/>
            <a:ext cx="10365032" cy="688571"/>
          </a:xfrm>
          <a:noFill/>
        </p:spPr>
        <p:txBody>
          <a:bodyPr>
            <a:normAutofit/>
          </a:bodyPr>
          <a:lstStyle/>
          <a:p>
            <a:pPr algn="l"/>
            <a:r>
              <a:rPr lang="ru-RU" sz="2800" b="1" cap="all" dirty="0" smtClean="0">
                <a:solidFill>
                  <a:schemeClr val="accent4"/>
                </a:solidFill>
              </a:rPr>
              <a:t>Классификация ответов на основе Критериев</a:t>
            </a:r>
            <a:r>
              <a:rPr lang="en-US" sz="2800" b="1" cap="all" dirty="0" smtClean="0">
                <a:solidFill>
                  <a:schemeClr val="accent4"/>
                </a:solidFill>
              </a:rPr>
              <a:t> </a:t>
            </a:r>
            <a:r>
              <a:rPr lang="ru-RU" sz="2800" b="1" cap="all" dirty="0" smtClean="0">
                <a:solidFill>
                  <a:schemeClr val="accent4"/>
                </a:solidFill>
              </a:rPr>
              <a:t>и категорий</a:t>
            </a:r>
            <a:endParaRPr lang="ru-RU" sz="2800" b="1" cap="all" dirty="0">
              <a:solidFill>
                <a:schemeClr val="accent4"/>
              </a:solidFill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855556037"/>
              </p:ext>
            </p:extLst>
          </p:nvPr>
        </p:nvGraphicFramePr>
        <p:xfrm>
          <a:off x="191069" y="1129098"/>
          <a:ext cx="1147776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 preferRelativeResize="0"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8064" y="161625"/>
            <a:ext cx="664355" cy="688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661793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01457" y="1948750"/>
            <a:ext cx="11084471" cy="2923874"/>
          </a:xfrm>
        </p:spPr>
        <p:txBody>
          <a:bodyPr>
            <a:noAutofit/>
          </a:bodyPr>
          <a:lstStyle/>
          <a:p>
            <a:pPr marL="0" indent="0" algn="ctr" defTabSz="892358">
              <a:spcBef>
                <a:spcPts val="1200"/>
              </a:spcBef>
              <a:buNone/>
              <a:defRPr sz="4100"/>
            </a:pPr>
            <a:r>
              <a:rPr lang="ru-RU" sz="3600" b="1" cap="all" dirty="0" smtClean="0">
                <a:solidFill>
                  <a:srgbClr val="7030A0"/>
                </a:solidFill>
              </a:rPr>
              <a:t>Особенности оценки различных компонентов  </a:t>
            </a:r>
            <a:r>
              <a:rPr lang="ru-RU" sz="3600" b="1" cap="all" dirty="0" err="1" smtClean="0">
                <a:solidFill>
                  <a:srgbClr val="7030A0"/>
                </a:solidFill>
              </a:rPr>
              <a:t>компетентностной</a:t>
            </a:r>
            <a:r>
              <a:rPr lang="ru-RU" sz="3600" b="1" cap="all" dirty="0" smtClean="0">
                <a:solidFill>
                  <a:srgbClr val="7030A0"/>
                </a:solidFill>
              </a:rPr>
              <a:t> модели:</a:t>
            </a:r>
          </a:p>
          <a:p>
            <a:pPr marL="0" indent="0" algn="ctr" defTabSz="892358">
              <a:spcBef>
                <a:spcPts val="1200"/>
              </a:spcBef>
              <a:buNone/>
              <a:defRPr sz="4100"/>
            </a:pPr>
            <a:endParaRPr lang="ru-RU" sz="800" b="1" cap="all" dirty="0" smtClean="0">
              <a:solidFill>
                <a:srgbClr val="7030A0"/>
              </a:solidFill>
            </a:endParaRPr>
          </a:p>
          <a:p>
            <a:pPr marL="0" indent="0" algn="ctr" defTabSz="892358">
              <a:spcBef>
                <a:spcPts val="1200"/>
              </a:spcBef>
              <a:defRPr sz="4100"/>
            </a:pPr>
            <a:r>
              <a:rPr lang="ru-RU" sz="4400" b="1" i="1" cap="all" dirty="0" smtClean="0">
                <a:solidFill>
                  <a:srgbClr val="7030A0"/>
                </a:solidFill>
              </a:rPr>
              <a:t>Выдвижение разнообразных идей</a:t>
            </a:r>
            <a:endParaRPr lang="ru-RU" sz="4400" b="1" i="1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6093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1306667" y="198494"/>
            <a:ext cx="10699015" cy="627575"/>
          </a:xfrm>
          <a:prstGeom prst="rect">
            <a:avLst/>
          </a:prstGeom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Оценка компонента «Выдвижение разнообразных идей» 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Прямоугольник 8"/>
          <p:cNvSpPr/>
          <p:nvPr/>
        </p:nvSpPr>
        <p:spPr>
          <a:xfrm>
            <a:off x="1185798" y="864208"/>
            <a:ext cx="9720000" cy="1080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dirty="0" smtClean="0"/>
              <a:t>В этих заданиях оценивается способность выдвигать</a:t>
            </a:r>
            <a:r>
              <a:rPr lang="en-US" sz="3600" dirty="0" smtClean="0"/>
              <a:t> </a:t>
            </a:r>
            <a:r>
              <a:rPr lang="ru-RU" sz="3600" b="1" cap="small" dirty="0" smtClean="0"/>
              <a:t>различные</a:t>
            </a:r>
            <a:r>
              <a:rPr lang="ru-RU" sz="3600" b="1" dirty="0" smtClean="0"/>
              <a:t> идеи</a:t>
            </a:r>
            <a:endParaRPr lang="ru-RU" sz="3600" b="1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85799" y="2064549"/>
            <a:ext cx="9720000" cy="15881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ru-RU" sz="3600" dirty="0" smtClean="0"/>
              <a:t>В заданиях учащихся просят придумать </a:t>
            </a:r>
            <a:r>
              <a:rPr lang="ru-RU" sz="3600" b="1" dirty="0" smtClean="0"/>
              <a:t>несколько идей, </a:t>
            </a:r>
            <a:r>
              <a:rPr lang="ru-RU" sz="3600" dirty="0" smtClean="0"/>
              <a:t>которые кодируются вместе как </a:t>
            </a:r>
            <a:r>
              <a:rPr lang="ru-RU" sz="3600" b="1" dirty="0" smtClean="0"/>
              <a:t>ОДИН ответ</a:t>
            </a:r>
            <a:endParaRPr lang="ru-RU" sz="36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85799" y="5170104"/>
            <a:ext cx="9720000" cy="1126462"/>
          </a:xfrm>
          <a:prstGeom prst="rect">
            <a:avLst/>
          </a:prstGeom>
          <a:solidFill>
            <a:srgbClr val="E6E6E6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sz="2800" u="sng" dirty="0" smtClean="0"/>
              <a:t>Пояснение</a:t>
            </a:r>
            <a:r>
              <a:rPr lang="ru-RU" sz="2800" dirty="0" smtClean="0"/>
              <a:t>. </a:t>
            </a:r>
            <a:r>
              <a:rPr lang="ru-RU" sz="2800" i="1" dirty="0" smtClean="0"/>
              <a:t>Приемлемые</a:t>
            </a:r>
            <a:r>
              <a:rPr lang="ru-RU" sz="2800" dirty="0" smtClean="0"/>
              <a:t> </a:t>
            </a:r>
            <a:r>
              <a:rPr lang="ru-RU" sz="2800" dirty="0"/>
              <a:t>идеи считаются </a:t>
            </a:r>
            <a:r>
              <a:rPr lang="ru-RU" sz="2800" i="1" dirty="0"/>
              <a:t>отличающимися</a:t>
            </a:r>
            <a:r>
              <a:rPr lang="ru-RU" sz="2800" dirty="0"/>
              <a:t> друг от друга, если отличается их </a:t>
            </a:r>
            <a:r>
              <a:rPr lang="ru-RU" sz="2800" b="1" dirty="0"/>
              <a:t>смысловая направленность</a:t>
            </a:r>
            <a:r>
              <a:rPr lang="ru-RU" sz="2800" dirty="0"/>
              <a:t> ИЛИ </a:t>
            </a:r>
            <a:r>
              <a:rPr lang="ru-RU" sz="2800" b="1" dirty="0"/>
              <a:t>способ </a:t>
            </a:r>
            <a:r>
              <a:rPr lang="ru-RU" sz="2800" b="1" dirty="0" smtClean="0"/>
              <a:t>воплощения</a:t>
            </a:r>
            <a:r>
              <a:rPr lang="ru-RU" sz="2800" dirty="0"/>
              <a:t>.</a:t>
            </a:r>
            <a:endParaRPr lang="ru-RU" sz="28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22</a:t>
            </a:fld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85799" y="3804443"/>
            <a:ext cx="9720000" cy="10895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dirty="0" smtClean="0"/>
              <a:t>Основной </a:t>
            </a:r>
            <a:r>
              <a:rPr lang="ru-RU" sz="3600" b="1" dirty="0" smtClean="0"/>
              <a:t>критерий</a:t>
            </a:r>
            <a:r>
              <a:rPr lang="ru-RU" sz="3600" dirty="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ru-RU" sz="3600" b="1" cap="small" dirty="0" smtClean="0"/>
              <a:t>количество различающихся идей</a:t>
            </a:r>
            <a:endParaRPr lang="ru-RU" sz="3600" b="1" cap="sm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5023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437654" y="245995"/>
            <a:ext cx="11223915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Оценка компонента «Выдвижение разнообразных идей»: общая схема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23</a:t>
            </a:fld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402315764"/>
              </p:ext>
            </p:extLst>
          </p:nvPr>
        </p:nvGraphicFramePr>
        <p:xfrm>
          <a:off x="878774" y="1206555"/>
          <a:ext cx="10521537" cy="501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63731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24</a:t>
            </a:fld>
            <a:endParaRPr lang="ru-RU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0521" y="174743"/>
            <a:ext cx="11561031" cy="6275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Формирующая Оценка компонента «Выдвижение разнообразных идей». Рекомендуемый Алгоритм анализа и оценки</a:t>
            </a:r>
            <a:endParaRPr lang="ru-RU" sz="2400" cap="all" dirty="0">
              <a:solidFill>
                <a:srgbClr val="7030A0"/>
              </a:solidFill>
            </a:endParaRPr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2549763" y="1067529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7" name="Прямоугольник 6"/>
          <p:cNvSpPr/>
          <p:nvPr/>
        </p:nvSpPr>
        <p:spPr>
          <a:xfrm>
            <a:off x="250521" y="1042047"/>
            <a:ext cx="11640856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1. Сколько идей записано в ответе? 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18368" y="2858318"/>
            <a:ext cx="2400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Несколько</a:t>
            </a:r>
            <a:endParaRPr lang="ru-RU" sz="105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84965" y="1593189"/>
            <a:ext cx="2400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одна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24821" y="1593191"/>
            <a:ext cx="7966555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cap="all" dirty="0" smtClean="0"/>
              <a:t>Эта идея повторяет идею примера?</a:t>
            </a:r>
            <a:endParaRPr lang="ru-RU" sz="20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008330" y="2194441"/>
            <a:ext cx="131940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371552" y="2269596"/>
            <a:ext cx="14400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0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484293" y="2257069"/>
            <a:ext cx="1248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974925" y="2908425"/>
            <a:ext cx="791645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2. идеи отвечают теме и заданию?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8751518" y="3557173"/>
            <a:ext cx="315655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НЕТ, ни одна</a:t>
            </a:r>
          </a:p>
        </p:txBody>
      </p:sp>
      <p:sp>
        <p:nvSpPr>
          <p:cNvPr id="16" name="Стрелка вправо с вырезом 15"/>
          <p:cNvSpPr/>
          <p:nvPr/>
        </p:nvSpPr>
        <p:spPr>
          <a:xfrm>
            <a:off x="3273473" y="1691014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с вырезом 16"/>
          <p:cNvSpPr/>
          <p:nvPr/>
        </p:nvSpPr>
        <p:spPr>
          <a:xfrm rot="5400000">
            <a:off x="8962144" y="1935503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с вырезом 17"/>
          <p:cNvSpPr/>
          <p:nvPr/>
        </p:nvSpPr>
        <p:spPr>
          <a:xfrm>
            <a:off x="9753603" y="2392472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с вырезом 18"/>
          <p:cNvSpPr/>
          <p:nvPr/>
        </p:nvSpPr>
        <p:spPr>
          <a:xfrm rot="5400000">
            <a:off x="4519580" y="1960554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с вырезом 19"/>
          <p:cNvSpPr/>
          <p:nvPr/>
        </p:nvSpPr>
        <p:spPr>
          <a:xfrm rot="5400000">
            <a:off x="4486176" y="2699591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 вправо с вырезом 20"/>
          <p:cNvSpPr/>
          <p:nvPr/>
        </p:nvSpPr>
        <p:spPr>
          <a:xfrm>
            <a:off x="3256771" y="3006248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с вырезом 21"/>
          <p:cNvSpPr/>
          <p:nvPr/>
        </p:nvSpPr>
        <p:spPr>
          <a:xfrm rot="5400000">
            <a:off x="10481968" y="3287011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9970720" y="4186078"/>
            <a:ext cx="14400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0</a:t>
            </a:r>
          </a:p>
        </p:txBody>
      </p:sp>
      <p:sp>
        <p:nvSpPr>
          <p:cNvPr id="24" name="Стрелка вправо с вырезом 23"/>
          <p:cNvSpPr/>
          <p:nvPr/>
        </p:nvSpPr>
        <p:spPr>
          <a:xfrm rot="5400000">
            <a:off x="10515371" y="3977245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4025030" y="3535377"/>
            <a:ext cx="2020868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ДА, все</a:t>
            </a:r>
          </a:p>
        </p:txBody>
      </p:sp>
      <p:sp>
        <p:nvSpPr>
          <p:cNvPr id="26" name="Стрелка вправо с вырезом 25"/>
          <p:cNvSpPr/>
          <p:nvPr/>
        </p:nvSpPr>
        <p:spPr>
          <a:xfrm rot="5400000">
            <a:off x="4853605" y="3288313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6179509" y="3545950"/>
            <a:ext cx="235489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ДА, Одна</a:t>
            </a:r>
          </a:p>
        </p:txBody>
      </p:sp>
      <p:sp>
        <p:nvSpPr>
          <p:cNvPr id="28" name="Стрелка вправо с вырезом 27"/>
          <p:cNvSpPr/>
          <p:nvPr/>
        </p:nvSpPr>
        <p:spPr>
          <a:xfrm rot="5400000">
            <a:off x="7241903" y="3288313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6563639" y="4223656"/>
            <a:ext cx="14400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1</a:t>
            </a:r>
          </a:p>
        </p:txBody>
      </p:sp>
      <p:sp>
        <p:nvSpPr>
          <p:cNvPr id="30" name="Стрелка вправо с вырезом 29"/>
          <p:cNvSpPr/>
          <p:nvPr/>
        </p:nvSpPr>
        <p:spPr>
          <a:xfrm rot="5400000">
            <a:off x="7275305" y="4002296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с вырезом 30"/>
          <p:cNvSpPr/>
          <p:nvPr/>
        </p:nvSpPr>
        <p:spPr>
          <a:xfrm rot="5400000">
            <a:off x="4689009" y="4212823"/>
            <a:ext cx="576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710609" y="4712899"/>
            <a:ext cx="8264276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3. Эти идеи различаются между собой?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33" name="Стрелка вправо с вырезом 32"/>
          <p:cNvSpPr/>
          <p:nvPr/>
        </p:nvSpPr>
        <p:spPr>
          <a:xfrm rot="5400000">
            <a:off x="4903711" y="5154692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4275547" y="5401102"/>
            <a:ext cx="1248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</a:t>
            </a:r>
          </a:p>
        </p:txBody>
      </p:sp>
      <p:sp>
        <p:nvSpPr>
          <p:cNvPr id="35" name="Стрелка вправо с вырезом 34"/>
          <p:cNvSpPr/>
          <p:nvPr/>
        </p:nvSpPr>
        <p:spPr>
          <a:xfrm rot="5400000">
            <a:off x="4836905" y="5846528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4175344" y="6062745"/>
            <a:ext cx="144000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2</a:t>
            </a:r>
          </a:p>
        </p:txBody>
      </p:sp>
      <p:sp>
        <p:nvSpPr>
          <p:cNvPr id="37" name="Прямоугольник 36"/>
          <p:cNvSpPr/>
          <p:nvPr/>
        </p:nvSpPr>
        <p:spPr>
          <a:xfrm>
            <a:off x="10070921" y="5401103"/>
            <a:ext cx="1248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</a:t>
            </a:r>
          </a:p>
        </p:txBody>
      </p:sp>
      <p:sp>
        <p:nvSpPr>
          <p:cNvPr id="38" name="Стрелка вправо с вырезом 37"/>
          <p:cNvSpPr/>
          <p:nvPr/>
        </p:nvSpPr>
        <p:spPr>
          <a:xfrm rot="5400000">
            <a:off x="10632281" y="5154692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Стрелка вправо с вырезом 38"/>
          <p:cNvSpPr/>
          <p:nvPr/>
        </p:nvSpPr>
        <p:spPr>
          <a:xfrm rot="5400000">
            <a:off x="10648983" y="5856149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10004123" y="6100323"/>
            <a:ext cx="144000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1</a:t>
            </a:r>
          </a:p>
        </p:txBody>
      </p:sp>
      <p:sp>
        <p:nvSpPr>
          <p:cNvPr id="41" name="Стрелка углом вверх 40"/>
          <p:cNvSpPr/>
          <p:nvPr/>
        </p:nvSpPr>
        <p:spPr>
          <a:xfrm rot="5400000">
            <a:off x="412398" y="1485461"/>
            <a:ext cx="382042" cy="480000"/>
          </a:xfrm>
          <a:prstGeom prst="bentUpArrow">
            <a:avLst>
              <a:gd name="adj1" fmla="val 25000"/>
              <a:gd name="adj2" fmla="val 25000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трелка углом вверх 41"/>
          <p:cNvSpPr/>
          <p:nvPr/>
        </p:nvSpPr>
        <p:spPr>
          <a:xfrm rot="5400000">
            <a:off x="-231734" y="2139866"/>
            <a:ext cx="1640913" cy="442585"/>
          </a:xfrm>
          <a:prstGeom prst="bentUpArrow">
            <a:avLst>
              <a:gd name="adj1" fmla="val 25000"/>
              <a:gd name="adj2" fmla="val 25000"/>
              <a:gd name="adj3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8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Комплексное задание «Качели»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25</a:t>
            </a:fld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0" t="31250" r="46821" b="25030"/>
          <a:stretch/>
        </p:blipFill>
        <p:spPr bwMode="auto">
          <a:xfrm>
            <a:off x="406285" y="791570"/>
            <a:ext cx="10648402" cy="5963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88693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Комплексное задание «Качели»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657" t="25189" r="11018" b="35455"/>
          <a:stretch/>
        </p:blipFill>
        <p:spPr bwMode="auto">
          <a:xfrm>
            <a:off x="415636" y="748145"/>
            <a:ext cx="11225562" cy="57357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69174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«Качели». Задание 1. Вопрос слушателям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6" name="Прямоугольник 5"/>
          <p:cNvSpPr/>
          <p:nvPr/>
        </p:nvSpPr>
        <p:spPr>
          <a:xfrm>
            <a:off x="378277" y="997865"/>
            <a:ext cx="11592050" cy="4167295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3200" dirty="0" smtClean="0"/>
              <a:t>Вопрос 1. Какие </a:t>
            </a:r>
            <a:r>
              <a:rPr lang="ru-RU" sz="3200" b="1" dirty="0" smtClean="0"/>
              <a:t>критерии разумно </a:t>
            </a:r>
            <a:r>
              <a:rPr lang="ru-RU" sz="3200" dirty="0" smtClean="0"/>
              <a:t>использовать?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/>
              <a:t>оригинальность </a:t>
            </a:r>
            <a:r>
              <a:rPr lang="ru-RU" sz="3000" b="1" cap="small" dirty="0" smtClean="0"/>
              <a:t>идеи</a:t>
            </a:r>
            <a:endParaRPr lang="ru-RU" sz="3000" b="1" cap="small" dirty="0"/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</a:t>
            </a:r>
            <a:r>
              <a:rPr lang="ru-RU" sz="3000" b="1" cap="small" dirty="0"/>
              <a:t>различающихся </a:t>
            </a:r>
            <a:r>
              <a:rPr lang="ru-RU" sz="3000" b="1" cap="small" dirty="0" smtClean="0"/>
              <a:t>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приемлемость </a:t>
            </a:r>
            <a:r>
              <a:rPr lang="ru-RU" sz="3000" b="1" cap="small" dirty="0"/>
              <a:t>идеи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различающихся и оригинальных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проработанность идеи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</a:t>
            </a:r>
            <a:r>
              <a:rPr lang="ru-RU" sz="3000" b="1" cap="small" dirty="0"/>
              <a:t>различающихся </a:t>
            </a:r>
            <a:r>
              <a:rPr lang="ru-RU" sz="3000" b="1" cap="small" dirty="0" smtClean="0"/>
              <a:t>и проработанных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оригинальных </a:t>
            </a:r>
            <a:r>
              <a:rPr lang="ru-RU" sz="3000" b="1" cap="small" dirty="0"/>
              <a:t>и </a:t>
            </a:r>
            <a:r>
              <a:rPr lang="ru-RU" sz="3000" b="1" cap="small" dirty="0" smtClean="0"/>
              <a:t>проработанных идей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91899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«Качели». Задание 1. Выдвижение разнообразных идей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6" name="Прямоугольник 5"/>
          <p:cNvSpPr/>
          <p:nvPr/>
        </p:nvSpPr>
        <p:spPr>
          <a:xfrm>
            <a:off x="473280" y="947755"/>
            <a:ext cx="11140788" cy="8679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ru-RU" sz="2800" dirty="0" smtClean="0"/>
              <a:t>Используем критерии: </a:t>
            </a:r>
            <a:r>
              <a:rPr lang="ru-RU" sz="2800" b="1" cap="small" dirty="0" smtClean="0"/>
              <a:t>Количество </a:t>
            </a:r>
            <a:r>
              <a:rPr lang="ru-RU" sz="2800" b="1" cap="small" dirty="0"/>
              <a:t>различающихся </a:t>
            </a:r>
            <a:r>
              <a:rPr lang="ru-RU" sz="2800" b="1" cap="small" dirty="0" smtClean="0"/>
              <a:t>и проработанных идей И Приемлемость идеи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28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3276" y="1858201"/>
            <a:ext cx="11140788" cy="381335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ct val="90000"/>
              </a:lnSpc>
              <a:spcBef>
                <a:spcPts val="600"/>
              </a:spcBef>
            </a:pPr>
            <a:r>
              <a:rPr lang="ru-RU" sz="2800" dirty="0"/>
              <a:t>Используем </a:t>
            </a:r>
            <a:r>
              <a:rPr lang="ru-RU" sz="2800" dirty="0" err="1" smtClean="0"/>
              <a:t>политомическую</a:t>
            </a:r>
            <a:r>
              <a:rPr lang="ru-RU" sz="2800" dirty="0" smtClean="0"/>
              <a:t> шкалу</a:t>
            </a:r>
            <a:endParaRPr lang="ru-RU" sz="2800" dirty="0"/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2 балла </a:t>
            </a:r>
            <a:r>
              <a:rPr lang="ru-RU" sz="2800" dirty="0" smtClean="0"/>
              <a:t>(полностью принимаемый ответ):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даны </a:t>
            </a:r>
            <a:r>
              <a:rPr lang="ru-RU" sz="2800" b="1" dirty="0" smtClean="0"/>
              <a:t>ДВА</a:t>
            </a:r>
            <a:r>
              <a:rPr lang="ru-RU" sz="2800" dirty="0" smtClean="0"/>
              <a:t> </a:t>
            </a:r>
            <a:r>
              <a:rPr lang="ru-RU" sz="2800" b="1" dirty="0" smtClean="0"/>
              <a:t>разных</a:t>
            </a:r>
            <a:r>
              <a:rPr lang="ru-RU" sz="2800" dirty="0" smtClean="0"/>
              <a:t> совета </a:t>
            </a:r>
            <a:r>
              <a:rPr lang="ru-RU" sz="2800" b="1" dirty="0" smtClean="0"/>
              <a:t>научного</a:t>
            </a:r>
            <a:r>
              <a:rPr lang="ru-RU" sz="2800" dirty="0" smtClean="0"/>
              <a:t> характер, не повторяющие примеры из текста</a:t>
            </a:r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1 балл </a:t>
            </a:r>
            <a:r>
              <a:rPr lang="ru-RU" sz="2800" dirty="0" smtClean="0"/>
              <a:t>(частично принимаемый </a:t>
            </a:r>
            <a:r>
              <a:rPr lang="ru-RU" sz="2800" dirty="0"/>
              <a:t>ответ</a:t>
            </a:r>
            <a:r>
              <a:rPr lang="ru-RU" sz="2800" dirty="0" smtClean="0"/>
              <a:t>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даны </a:t>
            </a:r>
            <a:r>
              <a:rPr lang="ru-RU" sz="2800" b="1" dirty="0"/>
              <a:t>ДВА</a:t>
            </a:r>
            <a:r>
              <a:rPr lang="ru-RU" sz="2800" dirty="0"/>
              <a:t> </a:t>
            </a:r>
            <a:r>
              <a:rPr lang="ru-RU" sz="2800" b="1" dirty="0"/>
              <a:t>разных</a:t>
            </a:r>
            <a:r>
              <a:rPr lang="ru-RU" sz="2800" dirty="0"/>
              <a:t> </a:t>
            </a:r>
            <a:r>
              <a:rPr lang="ru-RU" sz="2800" dirty="0" smtClean="0"/>
              <a:t>совета, из которых хотя бы один носит  </a:t>
            </a:r>
            <a:r>
              <a:rPr lang="ru-RU" sz="2800" b="1" dirty="0" smtClean="0"/>
              <a:t>научный</a:t>
            </a:r>
            <a:r>
              <a:rPr lang="ru-RU" sz="2800" dirty="0" smtClean="0"/>
              <a:t> характер и не повторяет пример </a:t>
            </a:r>
            <a:r>
              <a:rPr lang="ru-RU" sz="2800" dirty="0"/>
              <a:t>из </a:t>
            </a:r>
            <a:r>
              <a:rPr lang="ru-RU" sz="2800" dirty="0" smtClean="0"/>
              <a:t>текста</a:t>
            </a:r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0 баллов </a:t>
            </a:r>
            <a:r>
              <a:rPr lang="ru-RU" sz="2800" dirty="0" smtClean="0"/>
              <a:t>(не принимаемый ответ):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 неприемлемый ответ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3276" y="5823112"/>
            <a:ext cx="11140788" cy="86793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i="1" cap="small" dirty="0" smtClean="0"/>
              <a:t>Внимание! В ходе формирующего оценивания критерии и шкалы</a:t>
            </a:r>
          </a:p>
          <a:p>
            <a:pPr algn="ctr">
              <a:lnSpc>
                <a:spcPct val="90000"/>
              </a:lnSpc>
            </a:pPr>
            <a:r>
              <a:rPr lang="ru-RU" sz="2800" b="1" i="1" cap="small" dirty="0" smtClean="0"/>
              <a:t>можно адаптировать к возможностям учащихся</a:t>
            </a:r>
          </a:p>
        </p:txBody>
      </p:sp>
    </p:spTree>
    <p:extLst>
      <p:ext uri="{BB962C8B-B14F-4D97-AF65-F5344CB8AC3E}">
        <p14:creationId xmlns:p14="http://schemas.microsoft.com/office/powerpoint/2010/main" val="51223251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</a:t>
            </a:r>
            <a:r>
              <a:rPr lang="ru-RU" altLang="ru-RU" sz="2800" dirty="0" smtClean="0">
                <a:solidFill>
                  <a:srgbClr val="002060"/>
                </a:solidFill>
              </a:rPr>
              <a:t>записать два разных научно обоснованных совета «от качелей».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63115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9" y="203737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1.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t="20591" r="17365" b="10156"/>
          <a:stretch/>
        </p:blipFill>
        <p:spPr bwMode="auto">
          <a:xfrm>
            <a:off x="325755" y="1126689"/>
            <a:ext cx="1932695" cy="87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94627"/>
              </p:ext>
            </p:extLst>
          </p:nvPr>
        </p:nvGraphicFramePr>
        <p:xfrm>
          <a:off x="1284987" y="2630835"/>
          <a:ext cx="10783383" cy="1253476"/>
        </p:xfrm>
        <a:graphic>
          <a:graphicData uri="http://schemas.openxmlformats.org/drawingml/2006/table">
            <a:tbl>
              <a:tblPr/>
              <a:tblGrid>
                <a:gridCol w="10783383"/>
              </a:tblGrid>
              <a:tr h="493044">
                <a:tc>
                  <a:txBody>
                    <a:bodyPr/>
                    <a:lstStyle/>
                    <a:p>
                      <a:pPr marL="514350" indent="-514350"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arenR"/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Качели-доски бы сказали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детям что игрушки легче вас, и вы не сможете качаться против них, нужно садиться против своего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друга.</a:t>
                      </a:r>
                    </a:p>
                    <a:p>
                      <a:pPr marL="514350" indent="-514350"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AutoNum type="arabicParenR"/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А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подвесные качели бы сказали что нужно ровно сидеть и не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дурачиться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иначе дети могут упасть и сломать что-то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себе.</a:t>
                      </a:r>
                      <a:endParaRPr lang="ru-RU" sz="2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29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4172545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№2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8754" y="5431334"/>
            <a:ext cx="981359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№3</a:t>
            </a:r>
            <a:endParaRPr lang="ru-RU" sz="4000" b="1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8143562"/>
              </p:ext>
            </p:extLst>
          </p:nvPr>
        </p:nvGraphicFramePr>
        <p:xfrm>
          <a:off x="1377319" y="5405172"/>
          <a:ext cx="10629223" cy="814564"/>
        </p:xfrm>
        <a:graphic>
          <a:graphicData uri="http://schemas.openxmlformats.org/drawingml/2006/table">
            <a:tbl>
              <a:tblPr/>
              <a:tblGrid>
                <a:gridCol w="10629223"/>
              </a:tblGrid>
              <a:tr h="136886">
                <a:tc>
                  <a:txBody>
                    <a:bodyPr/>
                    <a:lstStyle/>
                    <a:p>
                      <a:pPr algn="l" fontAlgn="b"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1)на 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качелях-доска  нужно иметь партнёра и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массу,</a:t>
                      </a:r>
                    </a:p>
                    <a:p>
                      <a:pPr algn="l" fontAlgn="b"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2)сильно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не 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раскачиваться</a:t>
                      </a: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5850643"/>
              </p:ext>
            </p:extLst>
          </p:nvPr>
        </p:nvGraphicFramePr>
        <p:xfrm>
          <a:off x="1312952" y="4174540"/>
          <a:ext cx="10714440" cy="960868"/>
        </p:xfrm>
        <a:graphic>
          <a:graphicData uri="http://schemas.openxmlformats.org/drawingml/2006/table">
            <a:tbl>
              <a:tblPr/>
              <a:tblGrid>
                <a:gridCol w="10714440"/>
              </a:tblGrid>
              <a:tr h="915244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1) уметь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справляться со своими трудностями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самим</a:t>
                      </a:r>
                      <a:r>
                        <a:rPr lang="ru-RU" sz="2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без проявления агрессии и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слёз,</a:t>
                      </a:r>
                      <a:r>
                        <a:rPr lang="ru-RU" sz="2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либо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же просить с уважением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взрослых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 их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помощи</a:t>
                      </a:r>
                    </a:p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2) уметь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использовать другие приспособления для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увлечения</a:t>
                      </a: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74664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</a:t>
            </a:r>
            <a:r>
              <a:rPr lang="ru-RU" altLang="ru-RU" sz="2800" dirty="0" smtClean="0">
                <a:solidFill>
                  <a:srgbClr val="002060"/>
                </a:solidFill>
              </a:rPr>
              <a:t>записать два разных научно обоснованных совета «от качелей».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63115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№4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9" y="203737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1.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t="20591" r="17365" b="10156"/>
          <a:stretch/>
        </p:blipFill>
        <p:spPr bwMode="auto">
          <a:xfrm>
            <a:off x="325755" y="1126689"/>
            <a:ext cx="1932695" cy="87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30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3994420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№5</a:t>
            </a:r>
            <a:endParaRPr lang="ru-RU" sz="4000" b="1" dirty="0"/>
          </a:p>
        </p:txBody>
      </p:sp>
      <p:graphicFrame>
        <p:nvGraphicFramePr>
          <p:cNvPr id="20" name="Таблица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557586"/>
              </p:ext>
            </p:extLst>
          </p:nvPr>
        </p:nvGraphicFramePr>
        <p:xfrm>
          <a:off x="1292103" y="2631154"/>
          <a:ext cx="10714440" cy="1253476"/>
        </p:xfrm>
        <a:graphic>
          <a:graphicData uri="http://schemas.openxmlformats.org/drawingml/2006/table">
            <a:tbl>
              <a:tblPr/>
              <a:tblGrid>
                <a:gridCol w="10714440"/>
              </a:tblGrid>
              <a:tr h="549147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 Сидеть правильно, не стоять и не играться с качелями, может привести к печальным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последствиям</a:t>
                      </a:r>
                    </a:p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. Когда качели летят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вперёд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от точки опоры, ноги </a:t>
                      </a:r>
                      <a:r>
                        <a:rPr lang="ru-RU" sz="2400" b="0" i="0" u="none" strike="noStrike" dirty="0" smtClean="0">
                          <a:solidFill>
                            <a:srgbClr val="7030A0"/>
                          </a:solidFill>
                          <a:latin typeface="Calibri"/>
                        </a:rPr>
                        <a:t>вышвырнуты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прямо, если назад, то ноги согнуты. </a:t>
                      </a:r>
                      <a:endParaRPr lang="ru-RU" sz="24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3671322"/>
              </p:ext>
            </p:extLst>
          </p:nvPr>
        </p:nvGraphicFramePr>
        <p:xfrm>
          <a:off x="1292102" y="3994420"/>
          <a:ext cx="10606973" cy="2423908"/>
        </p:xfrm>
        <a:graphic>
          <a:graphicData uri="http://schemas.openxmlformats.org/drawingml/2006/table">
            <a:tbl>
              <a:tblPr/>
              <a:tblGrid>
                <a:gridCol w="10606973"/>
              </a:tblGrid>
              <a:tr h="723090">
                <a:tc>
                  <a:txBody>
                    <a:bodyPr/>
                    <a:lstStyle/>
                    <a:p>
                      <a:pPr marL="457200" indent="-457200"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  <a:buAutoNum type="arabicPeriod"/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Чтобы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начать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раскачиваться,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нужно переместить массу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вперёд, согнув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колени, нагнувшись вперед, а потом переместить вес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назад,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чтобы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качели продолжили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раскачиваться. Чтобы переместить массу назад нужно выгнуть ноги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вперёд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и наклониться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назад.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Так же здесь поможет инерция для продолжения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раскачивания.</a:t>
                      </a:r>
                    </a:p>
                    <a:p>
                      <a:pPr marL="457200" indent="-457200"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  <a:buAutoNum type="arabicPeriod"/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Чтобы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кататься на качелях-досках нужно иметь друга с примерно одинаковым весом, иначе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придётся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сильнее кому-либо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отталкиваться,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+mn-lt"/>
                        </a:rPr>
                        <a:t>чтобы перетянуть более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тяжёлого друга.</a:t>
                      </a: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73107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</a:t>
            </a:r>
            <a:r>
              <a:rPr lang="ru-RU" altLang="ru-RU" sz="2800" dirty="0" smtClean="0">
                <a:solidFill>
                  <a:srgbClr val="002060"/>
                </a:solidFill>
              </a:rPr>
              <a:t>записать два разных научно обоснованных совета «от качелей».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63115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№6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9" y="203737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1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1.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88" t="20591" r="17365" b="10156"/>
          <a:stretch/>
        </p:blipFill>
        <p:spPr bwMode="auto">
          <a:xfrm>
            <a:off x="325755" y="1126689"/>
            <a:ext cx="1932695" cy="87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31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3816295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№7</a:t>
            </a:r>
            <a:endParaRPr lang="ru-RU" sz="4000" b="1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0141667"/>
              </p:ext>
            </p:extLst>
          </p:nvPr>
        </p:nvGraphicFramePr>
        <p:xfrm>
          <a:off x="1270367" y="3792545"/>
          <a:ext cx="10736175" cy="1329041"/>
        </p:xfrm>
        <a:graphic>
          <a:graphicData uri="http://schemas.openxmlformats.org/drawingml/2006/table">
            <a:tbl>
              <a:tblPr/>
              <a:tblGrid>
                <a:gridCol w="10736175"/>
              </a:tblGrid>
              <a:tr h="1329041">
                <a:tc>
                  <a:txBody>
                    <a:bodyPr/>
                    <a:lstStyle/>
                    <a:p>
                      <a:pPr marL="457200" indent="-457200" algn="l" fontAlgn="b">
                        <a:lnSpc>
                          <a:spcPct val="80000"/>
                        </a:lnSpc>
                        <a:spcBef>
                          <a:spcPts val="300"/>
                        </a:spcBef>
                        <a:buAutoNum type="arabicPeriod"/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Для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того, чтоб уравновесить качели, надо на один конец положить столько учебников по физике, сколько по весу будут равняться весу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собственному.</a:t>
                      </a:r>
                    </a:p>
                    <a:p>
                      <a:pPr marL="457200" indent="-457200"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  <a:buAutoNum type="arabicPeriod"/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Ещё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Вариант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– если на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противоположном конце человек весит больше тебя, сядь на другой конец и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добери вес</a:t>
                      </a:r>
                      <a:endParaRPr lang="ru-RU" sz="24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1776087"/>
              </p:ext>
            </p:extLst>
          </p:nvPr>
        </p:nvGraphicFramePr>
        <p:xfrm>
          <a:off x="1292103" y="2631154"/>
          <a:ext cx="10714440" cy="960868"/>
        </p:xfrm>
        <a:graphic>
          <a:graphicData uri="http://schemas.openxmlformats.org/drawingml/2006/table">
            <a:tbl>
              <a:tblPr/>
              <a:tblGrid>
                <a:gridCol w="10714440"/>
              </a:tblGrid>
              <a:tr h="273772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1.качаться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 качелях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надо,</a:t>
                      </a:r>
                      <a:r>
                        <a:rPr lang="ru-RU" sz="2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что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бы дети были одинакового роста </a:t>
                      </a:r>
                      <a:endParaRPr lang="ru-RU" sz="240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2.так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же дети услышали бы совет, что качаться на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качелях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надо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так,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как будто бы ты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космонавт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и хочешь улететь в космос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6E6E6"/>
                    </a:solidFill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18752" y="5371962"/>
            <a:ext cx="981359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№8</a:t>
            </a:r>
            <a:endParaRPr lang="ru-RU" sz="4000" b="1" dirty="0"/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28241"/>
              </p:ext>
            </p:extLst>
          </p:nvPr>
        </p:nvGraphicFramePr>
        <p:xfrm>
          <a:off x="1292103" y="5344906"/>
          <a:ext cx="10714440" cy="1253476"/>
        </p:xfrm>
        <a:graphic>
          <a:graphicData uri="http://schemas.openxmlformats.org/drawingml/2006/table">
            <a:tbl>
              <a:tblPr/>
              <a:tblGrid>
                <a:gridCol w="10714440"/>
              </a:tblGrid>
              <a:tr h="410659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Я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думаю, что качели бы сказали ребятам, что нужно очень аккуратно качаться на качелях, если сильно раскачаться, то можно упасть и повредить себе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что-то.</a:t>
                      </a:r>
                    </a:p>
                    <a:p>
                      <a:pPr algn="l" fontAlgn="b">
                        <a:lnSpc>
                          <a:spcPct val="80000"/>
                        </a:lnSpc>
                        <a:spcBef>
                          <a:spcPts val="600"/>
                        </a:spcBef>
                      </a:pP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Ещё качели 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бы сказали ребятам, что нужно всегда кататься 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по очереди</a:t>
                      </a:r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, а не залезать на качели по несколько человек сразу</a:t>
                      </a:r>
                      <a:r>
                        <a:rPr lang="ru-RU" sz="2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.</a:t>
                      </a:r>
                    </a:p>
                  </a:txBody>
                  <a:tcPr marL="9125" marR="9125" marT="68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75499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340736" cy="514027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1. ответы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32</a:t>
            </a:fld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979479"/>
              </p:ext>
            </p:extLst>
          </p:nvPr>
        </p:nvGraphicFramePr>
        <p:xfrm>
          <a:off x="357579" y="953725"/>
          <a:ext cx="11268363" cy="570294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40592"/>
                <a:gridCol w="1923803"/>
                <a:gridCol w="80039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№ ученика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Балл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Комментарий</a:t>
                      </a:r>
                      <a:endParaRPr lang="ru-RU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1 балл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Принята первая идея о большой разнице в массе</a:t>
                      </a:r>
                      <a:endParaRPr lang="ru-RU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Ответ не принят, т.к. не раскрыта естественно-научная основа</a:t>
                      </a:r>
                      <a:endParaRPr lang="ru-RU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№3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0 баллов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Ответ не принят, т.к. идея №1 бессмысленна, идея №2 не содержит научного обоснования </a:t>
                      </a:r>
                      <a:endParaRPr lang="ru-RU" sz="2400" dirty="0"/>
                    </a:p>
                  </a:txBody>
                  <a:tcPr anchor="ctr"/>
                </a:tc>
              </a:tr>
              <a:tr h="777381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№4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1 балл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Принята вторая идея об отклонении из положения равновесия. В первой научное обоснование отсутствует.</a:t>
                      </a:r>
                      <a:endParaRPr lang="ru-RU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№5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Приняты обе идеи. Опечатки не приняты во внимание </a:t>
                      </a:r>
                      <a:endParaRPr lang="ru-RU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№6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Ответ не принят, т.к. обе идеи неприемлемы</a:t>
                      </a:r>
                      <a:endParaRPr lang="ru-RU" sz="24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№7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1 балл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400" dirty="0" smtClean="0"/>
                        <a:t>Обе идеи повторяют друг друга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№8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Ответ не принят, т.к. нет ни одного научно обоснованного совета</a:t>
                      </a:r>
                      <a:endParaRPr lang="ru-RU" sz="24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19630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Прямая со стрелкой 38"/>
          <p:cNvCxnSpPr>
            <a:stCxn id="11" idx="3"/>
            <a:endCxn id="25" idx="1"/>
          </p:cNvCxnSpPr>
          <p:nvPr/>
        </p:nvCxnSpPr>
        <p:spPr>
          <a:xfrm>
            <a:off x="4272780" y="2760685"/>
            <a:ext cx="1279216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083851"/>
            <a:ext cx="5386917" cy="63976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В задании требуется выдвинуть 2 идеи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6260" y="1723613"/>
            <a:ext cx="5640257" cy="3951288"/>
          </a:xfrm>
        </p:spPr>
        <p:txBody>
          <a:bodyPr/>
          <a:lstStyle/>
          <a:p>
            <a:pPr marL="180000" indent="-180000">
              <a:lnSpc>
                <a:spcPct val="80000"/>
              </a:lnSpc>
              <a:spcBef>
                <a:spcPts val="600"/>
              </a:spcBef>
            </a:pPr>
            <a:r>
              <a:rPr lang="ru-RU" dirty="0" smtClean="0"/>
              <a:t>Используется дихотомическая шкала 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33</a:t>
            </a:fld>
            <a:endParaRPr lang="ru-RU"/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250521" y="174743"/>
            <a:ext cx="11561031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Объективированная Оценка компонента «Выдвижение разнообразных идей». Рекомендуемый Алгоритм анализа и оценки (исследование </a:t>
            </a:r>
            <a:r>
              <a:rPr lang="en-US" sz="2400" cap="all" dirty="0" smtClean="0">
                <a:solidFill>
                  <a:srgbClr val="7030A0"/>
                </a:solidFill>
              </a:rPr>
              <a:t>PISA)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6193374" y="1723613"/>
            <a:ext cx="5389033" cy="3951288"/>
          </a:xfrm>
        </p:spPr>
        <p:txBody>
          <a:bodyPr/>
          <a:lstStyle/>
          <a:p>
            <a:r>
              <a:rPr lang="ru-RU" dirty="0"/>
              <a:t>Используется </a:t>
            </a:r>
            <a:r>
              <a:rPr lang="ru-RU" dirty="0" err="1" smtClean="0"/>
              <a:t>политомическая</a:t>
            </a:r>
            <a:r>
              <a:rPr lang="ru-RU" dirty="0" smtClean="0"/>
              <a:t> </a:t>
            </a:r>
            <a:r>
              <a:rPr lang="ru-RU" dirty="0"/>
              <a:t>шкала</a:t>
            </a:r>
          </a:p>
          <a:p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68780" y="2220685"/>
            <a:ext cx="3204000" cy="108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80000" lvl="1">
              <a:lnSpc>
                <a:spcPct val="80000"/>
              </a:lnSpc>
            </a:pPr>
            <a:r>
              <a:rPr lang="ru-RU" dirty="0" smtClean="0"/>
              <a:t>В ответе есть ДВЕ приемлемые идеи?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1138069" y="2310685"/>
            <a:ext cx="900000" cy="900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1</a:t>
            </a:r>
            <a:endParaRPr lang="ru-RU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068780" y="4048831"/>
            <a:ext cx="3204000" cy="1080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80000" lvl="1">
              <a:lnSpc>
                <a:spcPct val="80000"/>
              </a:lnSpc>
            </a:pPr>
            <a:r>
              <a:rPr lang="ru-RU" dirty="0" smtClean="0"/>
              <a:t>Различаются ли эти идеи?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1138069" y="4138831"/>
            <a:ext cx="900000" cy="900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2</a:t>
            </a:r>
            <a:endParaRPr lang="ru-RU" b="1" dirty="0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 flipH="1">
            <a:off x="522514" y="2760685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522514" y="2760685"/>
            <a:ext cx="0" cy="1828146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14" idx="1"/>
          </p:cNvCxnSpPr>
          <p:nvPr/>
        </p:nvCxnSpPr>
        <p:spPr>
          <a:xfrm>
            <a:off x="522514" y="4588831"/>
            <a:ext cx="546266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234514" y="3408219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551996" y="2490685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5551996" y="4589861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1</a:t>
            </a:r>
            <a:endParaRPr lang="ru-RU" sz="2800" b="1" dirty="0"/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 flipH="1">
            <a:off x="4272780" y="4300690"/>
            <a:ext cx="1061930" cy="1171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4561048" y="2441595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4561048" y="4013861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>
            <a:off x="5346585" y="2760685"/>
            <a:ext cx="0" cy="1540005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endCxn id="28" idx="1"/>
          </p:cNvCxnSpPr>
          <p:nvPr/>
        </p:nvCxnSpPr>
        <p:spPr>
          <a:xfrm>
            <a:off x="4272780" y="4841861"/>
            <a:ext cx="1279216" cy="1800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/>
          <p:cNvSpPr/>
          <p:nvPr/>
        </p:nvSpPr>
        <p:spPr>
          <a:xfrm>
            <a:off x="4513289" y="4553861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415636" y="5861778"/>
            <a:ext cx="5292000" cy="75713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b="1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Приемлемые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идеи – идеи, соответствующие теме, требованиям, контексту и деталям задания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222625" y="5848130"/>
            <a:ext cx="5400000" cy="75713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Приемлемые идеи </a:t>
            </a:r>
            <a:r>
              <a:rPr lang="ru-RU" b="1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различаются, 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если они отличаются по смыслу, замыслу, подходам или способу воплощения </a:t>
            </a:r>
          </a:p>
        </p:txBody>
      </p:sp>
      <p:sp>
        <p:nvSpPr>
          <p:cNvPr id="49" name="Текст 2"/>
          <p:cNvSpPr>
            <a:spLocks noGrp="1"/>
          </p:cNvSpPr>
          <p:nvPr>
            <p:ph type="body" sz="quarter" idx="3"/>
          </p:nvPr>
        </p:nvSpPr>
        <p:spPr>
          <a:xfrm>
            <a:off x="6192838" y="1084263"/>
            <a:ext cx="5389562" cy="63976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В задании требуется выдвинуть 3 идеи</a:t>
            </a:r>
            <a:endParaRPr lang="ru-RU" dirty="0">
              <a:solidFill>
                <a:srgbClr val="7030A0"/>
              </a:solidFill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>
            <a:off x="10130262" y="2616685"/>
            <a:ext cx="1163172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рямоугольник 73"/>
          <p:cNvSpPr/>
          <p:nvPr/>
        </p:nvSpPr>
        <p:spPr>
          <a:xfrm>
            <a:off x="6926262" y="2220685"/>
            <a:ext cx="3204000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80000" lvl="1">
              <a:lnSpc>
                <a:spcPct val="80000"/>
              </a:lnSpc>
            </a:pPr>
            <a:r>
              <a:rPr lang="ru-RU" dirty="0" smtClean="0"/>
              <a:t>В ответе есть хотя бы ДВЕ </a:t>
            </a:r>
            <a:r>
              <a:rPr lang="ru-RU" dirty="0" err="1" smtClean="0"/>
              <a:t>приемле-мые</a:t>
            </a:r>
            <a:r>
              <a:rPr lang="ru-RU" dirty="0" smtClean="0"/>
              <a:t> идеи?</a:t>
            </a:r>
            <a:endParaRPr lang="ru-RU" dirty="0"/>
          </a:p>
        </p:txBody>
      </p:sp>
      <p:sp>
        <p:nvSpPr>
          <p:cNvPr id="75" name="Овал 74"/>
          <p:cNvSpPr/>
          <p:nvPr/>
        </p:nvSpPr>
        <p:spPr>
          <a:xfrm>
            <a:off x="6995551" y="2286935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1</a:t>
            </a:r>
            <a:endParaRPr lang="ru-RU" b="1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6919996" y="3300685"/>
            <a:ext cx="3204000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80000" lvl="1">
              <a:lnSpc>
                <a:spcPct val="80000"/>
              </a:lnSpc>
            </a:pPr>
            <a:r>
              <a:rPr lang="ru-RU" dirty="0" smtClean="0"/>
              <a:t>В ответе есть хотя бы ДВЕ различные приемлемые идеи?</a:t>
            </a:r>
            <a:endParaRPr lang="ru-RU" dirty="0"/>
          </a:p>
        </p:txBody>
      </p:sp>
      <p:sp>
        <p:nvSpPr>
          <p:cNvPr id="77" name="Овал 76"/>
          <p:cNvSpPr/>
          <p:nvPr/>
        </p:nvSpPr>
        <p:spPr>
          <a:xfrm>
            <a:off x="6995551" y="3388302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2</a:t>
            </a:r>
            <a:endParaRPr lang="ru-RU" b="1" dirty="0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H="1">
            <a:off x="6379996" y="2760685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6379996" y="2760685"/>
            <a:ext cx="0" cy="851891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>
            <a:off x="6379996" y="3612576"/>
            <a:ext cx="540000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Прямоугольник 80"/>
          <p:cNvSpPr/>
          <p:nvPr/>
        </p:nvSpPr>
        <p:spPr>
          <a:xfrm>
            <a:off x="6091996" y="2922685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82" name="Прямоугольник 81"/>
          <p:cNvSpPr/>
          <p:nvPr/>
        </p:nvSpPr>
        <p:spPr>
          <a:xfrm>
            <a:off x="11287407" y="2346685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11323218" y="4949861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2</a:t>
            </a:r>
            <a:endParaRPr lang="ru-RU" sz="2800" b="1" dirty="0"/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 flipH="1">
            <a:off x="10130262" y="3530687"/>
            <a:ext cx="1061930" cy="1171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10418530" y="2322845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86" name="Прямоугольник 85"/>
          <p:cNvSpPr/>
          <p:nvPr/>
        </p:nvSpPr>
        <p:spPr>
          <a:xfrm>
            <a:off x="10423848" y="3242687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11192192" y="2643198"/>
            <a:ext cx="0" cy="887489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 стрелкой 87"/>
          <p:cNvCxnSpPr/>
          <p:nvPr/>
        </p:nvCxnSpPr>
        <p:spPr>
          <a:xfrm>
            <a:off x="10160046" y="5219861"/>
            <a:ext cx="1163172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Прямоугольник 88"/>
          <p:cNvSpPr/>
          <p:nvPr/>
        </p:nvSpPr>
        <p:spPr>
          <a:xfrm>
            <a:off x="10424153" y="4936677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90" name="Прямоугольник 89"/>
          <p:cNvSpPr/>
          <p:nvPr/>
        </p:nvSpPr>
        <p:spPr>
          <a:xfrm>
            <a:off x="6926262" y="4373861"/>
            <a:ext cx="3204000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080000" lvl="1">
              <a:lnSpc>
                <a:spcPct val="80000"/>
              </a:lnSpc>
            </a:pPr>
            <a:r>
              <a:rPr lang="ru-RU" dirty="0" smtClean="0"/>
              <a:t>Различаются ли все ТРИ идеи?</a:t>
            </a:r>
            <a:endParaRPr lang="ru-RU" dirty="0"/>
          </a:p>
        </p:txBody>
      </p:sp>
      <p:sp>
        <p:nvSpPr>
          <p:cNvPr id="91" name="Овал 90"/>
          <p:cNvSpPr/>
          <p:nvPr/>
        </p:nvSpPr>
        <p:spPr>
          <a:xfrm>
            <a:off x="6992588" y="4463861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3</a:t>
            </a:r>
            <a:endParaRPr lang="ru-RU" b="1" dirty="0"/>
          </a:p>
        </p:txBody>
      </p:sp>
      <p:cxnSp>
        <p:nvCxnSpPr>
          <p:cNvPr id="95" name="Прямая соединительная линия 94"/>
          <p:cNvCxnSpPr/>
          <p:nvPr/>
        </p:nvCxnSpPr>
        <p:spPr>
          <a:xfrm flipH="1">
            <a:off x="6379996" y="3824297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>
            <a:off x="6397996" y="4859861"/>
            <a:ext cx="540000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6379996" y="3847325"/>
            <a:ext cx="0" cy="1012536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Прямоугольник 100"/>
          <p:cNvSpPr/>
          <p:nvPr/>
        </p:nvSpPr>
        <p:spPr>
          <a:xfrm>
            <a:off x="6109577" y="4085861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106" name="Прямоугольник 105"/>
          <p:cNvSpPr/>
          <p:nvPr/>
        </p:nvSpPr>
        <p:spPr>
          <a:xfrm>
            <a:off x="11314061" y="4319861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1</a:t>
            </a:r>
            <a:endParaRPr lang="ru-RU" sz="2800" b="1" dirty="0"/>
          </a:p>
        </p:txBody>
      </p:sp>
      <p:cxnSp>
        <p:nvCxnSpPr>
          <p:cNvPr id="108" name="Прямая со стрелкой 107"/>
          <p:cNvCxnSpPr/>
          <p:nvPr/>
        </p:nvCxnSpPr>
        <p:spPr>
          <a:xfrm>
            <a:off x="10130262" y="4640446"/>
            <a:ext cx="1163172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Прямоугольник 108"/>
          <p:cNvSpPr/>
          <p:nvPr/>
        </p:nvSpPr>
        <p:spPr>
          <a:xfrm>
            <a:off x="10418530" y="4334357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05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2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34</a:t>
            </a:fld>
            <a:endParaRPr lang="ru-RU" dirty="0"/>
          </a:p>
        </p:txBody>
      </p:sp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335360" y="148142"/>
            <a:ext cx="9273211" cy="688571"/>
          </a:xfrm>
          <a:noFill/>
        </p:spPr>
        <p:txBody>
          <a:bodyPr>
            <a:normAutofit/>
          </a:bodyPr>
          <a:lstStyle/>
          <a:p>
            <a:pPr algn="l"/>
            <a:r>
              <a:rPr lang="ru-RU" sz="2800" b="1" cap="all" dirty="0">
                <a:solidFill>
                  <a:schemeClr val="accent4"/>
                </a:solidFill>
              </a:rPr>
              <a:t>В поисках правды</a:t>
            </a:r>
            <a:endParaRPr lang="ru-RU" sz="2800" b="1" cap="all" dirty="0">
              <a:solidFill>
                <a:schemeClr val="accent4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9" t="21885" r="15662" b="12484"/>
          <a:stretch/>
        </p:blipFill>
        <p:spPr bwMode="auto">
          <a:xfrm>
            <a:off x="1583499" y="677456"/>
            <a:ext cx="9505056" cy="4948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60956" y="5651037"/>
            <a:ext cx="10358121" cy="688571"/>
          </a:xfrm>
          <a:prstGeom prst="rect">
            <a:avLst/>
          </a:prstGeom>
          <a:noFill/>
        </p:spPr>
        <p:txBody>
          <a:bodyPr vert="horz" lIns="117226" tIns="58613" rIns="117226" bIns="58613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i="1" cap="all" dirty="0">
                <a:solidFill>
                  <a:schemeClr val="accent4"/>
                </a:solidFill>
              </a:rPr>
              <a:t>Какие возможные категории идей вопросов вы бы выделили?</a:t>
            </a:r>
          </a:p>
          <a:p>
            <a:pPr algn="l"/>
            <a:r>
              <a:rPr lang="ru-RU" sz="2800" b="1" i="1" cap="all" dirty="0">
                <a:solidFill>
                  <a:schemeClr val="accent4"/>
                </a:solidFill>
              </a:rPr>
              <a:t>КАКОЙ ОТВЕТ ВЫ БЫ ПОСЧИТАЛИ НЕПРИЕМЛЕМЫМ?</a:t>
            </a:r>
            <a:endParaRPr lang="ru-RU" sz="2800" b="1" i="1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6373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01457" y="1948750"/>
            <a:ext cx="11084471" cy="2923874"/>
          </a:xfrm>
        </p:spPr>
        <p:txBody>
          <a:bodyPr>
            <a:noAutofit/>
          </a:bodyPr>
          <a:lstStyle/>
          <a:p>
            <a:pPr marL="0" indent="0" algn="ctr" defTabSz="892358">
              <a:spcBef>
                <a:spcPts val="1200"/>
              </a:spcBef>
              <a:buNone/>
              <a:defRPr sz="4100"/>
            </a:pPr>
            <a:r>
              <a:rPr lang="ru-RU" sz="3600" b="1" cap="all" dirty="0" smtClean="0">
                <a:solidFill>
                  <a:srgbClr val="7030A0"/>
                </a:solidFill>
              </a:rPr>
              <a:t>Особенности оценки различных компонентов  </a:t>
            </a:r>
            <a:r>
              <a:rPr lang="ru-RU" sz="3600" b="1" cap="all" dirty="0" err="1" smtClean="0">
                <a:solidFill>
                  <a:srgbClr val="7030A0"/>
                </a:solidFill>
              </a:rPr>
              <a:t>компетентностной</a:t>
            </a:r>
            <a:r>
              <a:rPr lang="ru-RU" sz="3600" b="1" cap="all" dirty="0" smtClean="0">
                <a:solidFill>
                  <a:srgbClr val="7030A0"/>
                </a:solidFill>
              </a:rPr>
              <a:t> модели:</a:t>
            </a:r>
          </a:p>
          <a:p>
            <a:pPr marL="0" indent="0" algn="ctr" defTabSz="892358">
              <a:spcBef>
                <a:spcPts val="1200"/>
              </a:spcBef>
              <a:buNone/>
              <a:defRPr sz="4100"/>
            </a:pPr>
            <a:endParaRPr lang="ru-RU" sz="800" b="1" cap="all" dirty="0" smtClean="0">
              <a:solidFill>
                <a:srgbClr val="7030A0"/>
              </a:solidFill>
            </a:endParaRPr>
          </a:p>
          <a:p>
            <a:pPr marL="0" indent="0" algn="ctr" defTabSz="892358">
              <a:spcBef>
                <a:spcPts val="1200"/>
              </a:spcBef>
              <a:defRPr sz="4100"/>
            </a:pPr>
            <a:r>
              <a:rPr lang="ru-RU" sz="4400" b="1" i="1" cap="all" dirty="0" smtClean="0">
                <a:solidFill>
                  <a:srgbClr val="7030A0"/>
                </a:solidFill>
              </a:rPr>
              <a:t>Выдвижение </a:t>
            </a:r>
            <a:r>
              <a:rPr lang="ru-RU" sz="4400" b="1" i="1" cap="all" smtClean="0">
                <a:solidFill>
                  <a:srgbClr val="7030A0"/>
                </a:solidFill>
              </a:rPr>
              <a:t>креативной идеи</a:t>
            </a:r>
            <a:endParaRPr lang="ru-RU" sz="4400" b="1" i="1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4856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1306667" y="198494"/>
            <a:ext cx="10699015" cy="627575"/>
          </a:xfrm>
          <a:prstGeom prst="rect">
            <a:avLst/>
          </a:prstGeom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Оценка компонента «Выдвижение креативной идеи» 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Прямоугольник 8"/>
          <p:cNvSpPr/>
          <p:nvPr/>
        </p:nvSpPr>
        <p:spPr>
          <a:xfrm>
            <a:off x="1185799" y="1021127"/>
            <a:ext cx="9720000" cy="15881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dirty="0" smtClean="0"/>
              <a:t>В этих заданиях оценивается способность выдвигать </a:t>
            </a:r>
            <a:r>
              <a:rPr lang="ru-RU" sz="3600" b="1" dirty="0" smtClean="0"/>
              <a:t>оригинальные</a:t>
            </a:r>
            <a:r>
              <a:rPr lang="ru-RU" sz="3600" dirty="0" smtClean="0"/>
              <a:t> </a:t>
            </a:r>
            <a:r>
              <a:rPr lang="ru-RU" sz="3600" dirty="0"/>
              <a:t>идеи или </a:t>
            </a:r>
            <a:r>
              <a:rPr lang="ru-RU" sz="3600" b="1" dirty="0"/>
              <a:t>нестандартно подходить </a:t>
            </a:r>
            <a:r>
              <a:rPr lang="ru-RU" sz="3600" dirty="0"/>
              <a:t>к ситуации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1185799" y="2716601"/>
            <a:ext cx="9720000" cy="10895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ru-RU" sz="3600" dirty="0" smtClean="0"/>
              <a:t>В заданиях учащихся просят выдвинуть </a:t>
            </a:r>
            <a:r>
              <a:rPr lang="ru-RU" sz="3600" b="1" dirty="0"/>
              <a:t>ОДНУ</a:t>
            </a:r>
            <a:r>
              <a:rPr lang="ru-RU" sz="3600" dirty="0"/>
              <a:t> </a:t>
            </a:r>
            <a:r>
              <a:rPr lang="ru-RU" sz="3600" dirty="0" smtClean="0"/>
              <a:t>идею</a:t>
            </a:r>
            <a:endParaRPr lang="ru-RU" sz="36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076617" y="5374820"/>
            <a:ext cx="9829182" cy="1126462"/>
          </a:xfrm>
          <a:prstGeom prst="rect">
            <a:avLst/>
          </a:prstGeom>
          <a:solidFill>
            <a:srgbClr val="E6E6E6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sz="2800" u="sng" dirty="0" smtClean="0"/>
              <a:t>Пояснение</a:t>
            </a:r>
            <a:r>
              <a:rPr lang="ru-RU" sz="2800" dirty="0" smtClean="0"/>
              <a:t>. </a:t>
            </a:r>
            <a:r>
              <a:rPr lang="ru-RU" sz="2800" i="1" dirty="0" smtClean="0"/>
              <a:t>Оригинальными </a:t>
            </a:r>
            <a:r>
              <a:rPr lang="ru-RU" sz="2800" dirty="0" smtClean="0"/>
              <a:t>считаются </a:t>
            </a:r>
            <a:r>
              <a:rPr lang="ru-RU" sz="2800" b="1" dirty="0" smtClean="0"/>
              <a:t>редко</a:t>
            </a:r>
            <a:r>
              <a:rPr lang="ru-RU" sz="2800" dirty="0" smtClean="0"/>
              <a:t> </a:t>
            </a:r>
            <a:r>
              <a:rPr lang="ru-RU" sz="2800" b="1" dirty="0" smtClean="0"/>
              <a:t>встречающиеся</a:t>
            </a:r>
            <a:r>
              <a:rPr lang="ru-RU" sz="2800" dirty="0" smtClean="0"/>
              <a:t> идеи, такие идеи, которые </a:t>
            </a:r>
            <a:r>
              <a:rPr lang="ru-RU" sz="2800" i="1" dirty="0" smtClean="0"/>
              <a:t>придут в голову не каждому </a:t>
            </a:r>
            <a:r>
              <a:rPr lang="ru-RU" sz="2800" dirty="0" smtClean="0"/>
              <a:t>(о которых </a:t>
            </a:r>
            <a:r>
              <a:rPr lang="ru-RU" sz="2800" i="1" dirty="0" smtClean="0"/>
              <a:t>подумает не каждый</a:t>
            </a:r>
            <a:r>
              <a:rPr lang="ru-RU" sz="2800" dirty="0" smtClean="0"/>
              <a:t>).</a:t>
            </a:r>
            <a:endParaRPr lang="ru-RU" sz="28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36</a:t>
            </a:fld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85799" y="3940810"/>
            <a:ext cx="9720000" cy="10895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dirty="0" smtClean="0"/>
              <a:t>Основной </a:t>
            </a:r>
            <a:r>
              <a:rPr lang="ru-RU" sz="3600" b="1" dirty="0" smtClean="0"/>
              <a:t>критерий</a:t>
            </a:r>
            <a:r>
              <a:rPr lang="ru-RU" sz="3600" dirty="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ru-RU" sz="3600" b="1" cap="small" dirty="0" smtClean="0"/>
              <a:t>оригинальность идеи</a:t>
            </a:r>
            <a:endParaRPr lang="ru-RU" sz="3600" b="1" cap="sm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27000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437654" y="245995"/>
            <a:ext cx="11223915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Оценка компонента «Выдвижение </a:t>
            </a:r>
            <a:r>
              <a:rPr lang="ru-RU" sz="2400" cap="all" smtClean="0">
                <a:solidFill>
                  <a:srgbClr val="7030A0"/>
                </a:solidFill>
              </a:rPr>
              <a:t>креативной идеи»: </a:t>
            </a:r>
            <a:r>
              <a:rPr lang="ru-RU" sz="2400" cap="all" dirty="0" smtClean="0">
                <a:solidFill>
                  <a:srgbClr val="7030A0"/>
                </a:solidFill>
              </a:rPr>
              <a:t>общая схема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37</a:t>
            </a:fld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4176468116"/>
              </p:ext>
            </p:extLst>
          </p:nvPr>
        </p:nvGraphicFramePr>
        <p:xfrm>
          <a:off x="878774" y="1206555"/>
          <a:ext cx="10521537" cy="501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4571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49763" y="1067529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7" name="Прямоугольник 16"/>
          <p:cNvSpPr/>
          <p:nvPr/>
        </p:nvSpPr>
        <p:spPr>
          <a:xfrm>
            <a:off x="250521" y="1042047"/>
            <a:ext cx="11616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1. Ответ соответствует заданию и</a:t>
            </a:r>
            <a:r>
              <a:rPr lang="en-US" sz="2400" b="1" cap="all" dirty="0" smtClean="0"/>
              <a:t>/</a:t>
            </a:r>
            <a:r>
              <a:rPr lang="ru-RU" sz="2400" b="1" cap="all" dirty="0" smtClean="0"/>
              <a:t>или теме?  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538563" y="1718452"/>
            <a:ext cx="131940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0421657" y="2382330"/>
            <a:ext cx="14400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0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67217" y="1730977"/>
            <a:ext cx="6530240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 </a:t>
            </a:r>
            <a:r>
              <a:rPr lang="ru-RU" sz="2000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(есть явная попытка следовать инструкциям, есть связь с контекстом)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83921" y="3008634"/>
            <a:ext cx="1161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2. Ответ оригинальный по своему содержанию и теме?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7" name="Стрелка вправо с вырезом 26"/>
          <p:cNvSpPr/>
          <p:nvPr/>
        </p:nvSpPr>
        <p:spPr>
          <a:xfrm rot="5400000">
            <a:off x="3083263" y="1459513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с вырезом 27"/>
          <p:cNvSpPr/>
          <p:nvPr/>
        </p:nvSpPr>
        <p:spPr>
          <a:xfrm rot="5400000">
            <a:off x="2918566" y="2634644"/>
            <a:ext cx="475989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с вырезом 28"/>
          <p:cNvSpPr/>
          <p:nvPr/>
        </p:nvSpPr>
        <p:spPr>
          <a:xfrm rot="5400000">
            <a:off x="11016413" y="1484565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с вырезом 29"/>
          <p:cNvSpPr/>
          <p:nvPr/>
        </p:nvSpPr>
        <p:spPr>
          <a:xfrm rot="5400000">
            <a:off x="3116661" y="3476205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с вырезом 30"/>
          <p:cNvSpPr/>
          <p:nvPr/>
        </p:nvSpPr>
        <p:spPr>
          <a:xfrm rot="10800000">
            <a:off x="3156562" y="5927242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с вырезом 31"/>
          <p:cNvSpPr/>
          <p:nvPr/>
        </p:nvSpPr>
        <p:spPr>
          <a:xfrm rot="5400000">
            <a:off x="9095752" y="3426099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с вырезом 35"/>
          <p:cNvSpPr/>
          <p:nvPr/>
        </p:nvSpPr>
        <p:spPr>
          <a:xfrm rot="5400000">
            <a:off x="9126164" y="4154105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8633116" y="4494929"/>
            <a:ext cx="14400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2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3858011" y="5816890"/>
            <a:ext cx="1248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703541" y="5845968"/>
            <a:ext cx="144000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1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530229" y="5841943"/>
            <a:ext cx="1248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</a:t>
            </a:r>
          </a:p>
        </p:txBody>
      </p:sp>
      <p:sp>
        <p:nvSpPr>
          <p:cNvPr id="49" name="Стрелка вправо с вырезом 48"/>
          <p:cNvSpPr/>
          <p:nvPr/>
        </p:nvSpPr>
        <p:spPr>
          <a:xfrm rot="5400000">
            <a:off x="4419369" y="5583006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трелка вправо с вырезом 49"/>
          <p:cNvSpPr/>
          <p:nvPr/>
        </p:nvSpPr>
        <p:spPr>
          <a:xfrm rot="5400000">
            <a:off x="7108291" y="5583006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8467593" y="5846544"/>
            <a:ext cx="144000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2</a:t>
            </a:r>
          </a:p>
        </p:txBody>
      </p:sp>
      <p:sp>
        <p:nvSpPr>
          <p:cNvPr id="52" name="Стрелка вправо с вырезом 51"/>
          <p:cNvSpPr/>
          <p:nvPr/>
        </p:nvSpPr>
        <p:spPr>
          <a:xfrm rot="5400000">
            <a:off x="11099917" y="2160971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6363223" y="3697562"/>
            <a:ext cx="552815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 </a:t>
            </a:r>
            <a:r>
              <a:rPr lang="ru-RU" sz="2000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(встречается редко)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300619" y="3710087"/>
            <a:ext cx="5945693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 </a:t>
            </a:r>
            <a:r>
              <a:rPr lang="ru-RU" sz="2000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(встречается в ответах часто)</a:t>
            </a:r>
          </a:p>
        </p:txBody>
      </p:sp>
      <p:sp>
        <p:nvSpPr>
          <p:cNvPr id="56" name="Стрелка вправо с вырезом 55"/>
          <p:cNvSpPr/>
          <p:nvPr/>
        </p:nvSpPr>
        <p:spPr>
          <a:xfrm rot="5400000">
            <a:off x="2857547" y="4499952"/>
            <a:ext cx="739034" cy="2688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334024" y="5099545"/>
            <a:ext cx="11616000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3. Ответ отличается нестандартным подходом?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9" name="Стрелка вправо с вырезом 58"/>
          <p:cNvSpPr/>
          <p:nvPr/>
        </p:nvSpPr>
        <p:spPr>
          <a:xfrm>
            <a:off x="7832945" y="5989872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250521" y="174743"/>
            <a:ext cx="11561031" cy="6275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Формирующая Оценка компонента «Выдвижение креативной идеи». Рекомендуемый Алгоритм анализа и оценки</a:t>
            </a:r>
            <a:endParaRPr lang="ru-RU" sz="24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4527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Комплексное задание «Качели»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39</a:t>
            </a:fld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385790" y="777923"/>
            <a:ext cx="11595894" cy="5650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12064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«Качели». Задание 3. </a:t>
            </a:r>
            <a:r>
              <a:rPr lang="ru-RU" sz="2400" cap="all" dirty="0">
                <a:solidFill>
                  <a:srgbClr val="7030A0"/>
                </a:solidFill>
              </a:rPr>
              <a:t>Вопрос </a:t>
            </a:r>
            <a:r>
              <a:rPr lang="ru-RU" sz="2400" cap="all" dirty="0" smtClean="0">
                <a:solidFill>
                  <a:srgbClr val="7030A0"/>
                </a:solidFill>
              </a:rPr>
              <a:t>слушателям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6" name="Прямоугольник 5"/>
          <p:cNvSpPr/>
          <p:nvPr/>
        </p:nvSpPr>
        <p:spPr>
          <a:xfrm>
            <a:off x="378277" y="997865"/>
            <a:ext cx="11592050" cy="4167295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3200" dirty="0" smtClean="0"/>
              <a:t>Вопрос 1. Какие </a:t>
            </a:r>
            <a:r>
              <a:rPr lang="ru-RU" sz="3200" b="1" dirty="0" smtClean="0"/>
              <a:t>критерии разумно и</a:t>
            </a:r>
            <a:r>
              <a:rPr lang="ru-RU" sz="3200" dirty="0" smtClean="0"/>
              <a:t>спользовать?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/>
              <a:t>оригинальность </a:t>
            </a:r>
            <a:r>
              <a:rPr lang="ru-RU" sz="3000" b="1" cap="small" dirty="0" smtClean="0"/>
              <a:t>идеи</a:t>
            </a:r>
            <a:endParaRPr lang="ru-RU" sz="3000" b="1" cap="small" dirty="0"/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</a:t>
            </a:r>
            <a:r>
              <a:rPr lang="ru-RU" sz="3000" b="1" cap="small" dirty="0"/>
              <a:t>различающихся </a:t>
            </a:r>
            <a:r>
              <a:rPr lang="ru-RU" sz="3000" b="1" cap="small" dirty="0" smtClean="0"/>
              <a:t>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приемлемость </a:t>
            </a:r>
            <a:r>
              <a:rPr lang="ru-RU" sz="3000" b="1" cap="small" dirty="0"/>
              <a:t>идеи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различающихся и оригинальных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проработанность идеи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</a:t>
            </a:r>
            <a:r>
              <a:rPr lang="ru-RU" sz="3000" b="1" cap="small" dirty="0"/>
              <a:t>различающихся </a:t>
            </a:r>
            <a:r>
              <a:rPr lang="ru-RU" sz="3000" b="1" cap="small" dirty="0" smtClean="0"/>
              <a:t>и проработанных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оригинальных </a:t>
            </a:r>
            <a:r>
              <a:rPr lang="ru-RU" sz="3000" b="1" cap="small" dirty="0"/>
              <a:t>и </a:t>
            </a:r>
            <a:r>
              <a:rPr lang="ru-RU" sz="3000" b="1" cap="small" dirty="0" smtClean="0"/>
              <a:t>проработанных идей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79637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473280" y="198494"/>
            <a:ext cx="11280040" cy="627575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«Качели». Задание 3. Выдвижение креативной идеи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6" name="Прямоугольник 5"/>
          <p:cNvSpPr/>
          <p:nvPr/>
        </p:nvSpPr>
        <p:spPr>
          <a:xfrm>
            <a:off x="473280" y="947755"/>
            <a:ext cx="11140788" cy="9448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sz="2800" dirty="0" smtClean="0"/>
              <a:t>Используем критерии</a:t>
            </a:r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cap="small" dirty="0" smtClean="0"/>
              <a:t>Приемлемость, Оригинальность и Проработанность идеи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41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3276" y="2178561"/>
            <a:ext cx="11140788" cy="29608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ct val="90000"/>
              </a:lnSpc>
              <a:spcBef>
                <a:spcPts val="600"/>
              </a:spcBef>
            </a:pPr>
            <a:r>
              <a:rPr lang="ru-RU" sz="2800" dirty="0"/>
              <a:t>Используем </a:t>
            </a:r>
            <a:r>
              <a:rPr lang="ru-RU" sz="2800" dirty="0" err="1" smtClean="0"/>
              <a:t>политомическую</a:t>
            </a:r>
            <a:r>
              <a:rPr lang="ru-RU" sz="2800" dirty="0" smtClean="0"/>
              <a:t> шкалу</a:t>
            </a:r>
            <a:endParaRPr lang="ru-RU" sz="2800" dirty="0"/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2 балла </a:t>
            </a:r>
            <a:r>
              <a:rPr lang="ru-RU" sz="2800" dirty="0" smtClean="0"/>
              <a:t>(полностью принимаемый ответ):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предложена приемлемая оригинальная версия</a:t>
            </a:r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1 балл </a:t>
            </a:r>
            <a:r>
              <a:rPr lang="ru-RU" sz="2800" dirty="0" smtClean="0"/>
              <a:t>(частично принимаемый </a:t>
            </a:r>
            <a:r>
              <a:rPr lang="ru-RU" sz="2800" dirty="0"/>
              <a:t>ответ</a:t>
            </a:r>
            <a:r>
              <a:rPr lang="ru-RU" sz="2800" dirty="0" smtClean="0"/>
              <a:t>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предложена приемлемая часто встречающаяся в ответах версия</a:t>
            </a:r>
          </a:p>
          <a:p>
            <a:pPr lvl="1">
              <a:lnSpc>
                <a:spcPct val="90000"/>
              </a:lnSpc>
            </a:pPr>
            <a:r>
              <a:rPr lang="ru-RU" sz="2800" b="1" dirty="0" smtClean="0"/>
              <a:t>0 баллов </a:t>
            </a:r>
            <a:r>
              <a:rPr lang="ru-RU" sz="2800" dirty="0" smtClean="0"/>
              <a:t>(НЕ принимаемый ответ):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предложена неприемлемая версия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3276" y="5686632"/>
            <a:ext cx="11140788" cy="86793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i="1" cap="small" dirty="0" smtClean="0"/>
              <a:t>Внимание! Частотность версии устанавливается</a:t>
            </a:r>
          </a:p>
          <a:p>
            <a:pPr algn="ctr">
              <a:lnSpc>
                <a:spcPct val="90000"/>
              </a:lnSpc>
            </a:pPr>
            <a:r>
              <a:rPr lang="ru-RU" sz="2800" b="1" i="1" cap="small" dirty="0" smtClean="0"/>
              <a:t>ПОСЛЕ анализа ответов учащихся</a:t>
            </a:r>
          </a:p>
        </p:txBody>
      </p:sp>
    </p:spTree>
    <p:extLst>
      <p:ext uri="{BB962C8B-B14F-4D97-AF65-F5344CB8AC3E}">
        <p14:creationId xmlns:p14="http://schemas.microsoft.com/office/powerpoint/2010/main" val="24397619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14063" y="1876307"/>
            <a:ext cx="4999633" cy="639762"/>
          </a:xfr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ЧАСТО встречающиеся ответы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8615" y="2529718"/>
            <a:ext cx="4981433" cy="2988000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sz="3000" dirty="0"/>
              <a:t>И</a:t>
            </a:r>
            <a:r>
              <a:rPr lang="ru-RU" sz="3000" dirty="0" smtClean="0"/>
              <a:t>дея сделать качели пришла древним людям, когда они раскачивались на лианах</a:t>
            </a:r>
          </a:p>
          <a:p>
            <a:pPr lvl="1">
              <a:lnSpc>
                <a:spcPct val="80000"/>
              </a:lnSpc>
            </a:pPr>
            <a:r>
              <a:rPr lang="ru-RU" sz="3000" dirty="0" smtClean="0"/>
              <a:t>подражая обезьянам,</a:t>
            </a:r>
          </a:p>
          <a:p>
            <a:pPr lvl="1">
              <a:lnSpc>
                <a:spcPct val="80000"/>
              </a:lnSpc>
            </a:pPr>
            <a:r>
              <a:rPr lang="ru-RU" sz="3000" dirty="0" smtClean="0"/>
              <a:t>преодолевая природные препятствия.</a:t>
            </a:r>
            <a:endParaRPr lang="ru-RU" sz="30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82185" y="1876313"/>
            <a:ext cx="6110709" cy="639762"/>
          </a:xfr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РЕДКО встречающиеся ответы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42</a:t>
            </a:fld>
            <a:endParaRPr lang="ru-RU" dirty="0"/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618601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 </a:t>
            </a:r>
            <a:endParaRPr sz="2400" cap="all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341298" y="893936"/>
            <a:ext cx="1814540" cy="8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491074" y="902044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предложить версию о происхождении </a:t>
            </a:r>
            <a:r>
              <a:rPr lang="ru-RU" altLang="ru-RU" sz="2800" dirty="0" smtClean="0">
                <a:solidFill>
                  <a:srgbClr val="002060"/>
                </a:solidFill>
              </a:rPr>
              <a:t>подвесных качелей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Объект 3"/>
          <p:cNvSpPr>
            <a:spLocks noGrp="1"/>
          </p:cNvSpPr>
          <p:nvPr>
            <p:ph sz="half" idx="2"/>
          </p:nvPr>
        </p:nvSpPr>
        <p:spPr>
          <a:xfrm>
            <a:off x="5882185" y="2516071"/>
            <a:ext cx="6124357" cy="298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Идея качелей навеяна наблюдениями за</a:t>
            </a:r>
          </a:p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укачиванием младенцев,</a:t>
            </a:r>
          </a:p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движением веток при ветре,</a:t>
            </a:r>
          </a:p>
          <a:p>
            <a:pPr lvl="1"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движением предметов при качке на море.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Другие идеи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17058" y="5637800"/>
            <a:ext cx="11489483" cy="1126462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sz="2800" i="1" dirty="0" smtClean="0"/>
              <a:t>Приемлемыми </a:t>
            </a:r>
            <a:r>
              <a:rPr lang="ru-RU" sz="2800" dirty="0" smtClean="0"/>
              <a:t>считаются идеи, имеющие отношение к происхождению подвесных качелей, допустимые с научной точки зрения и допускающие проверку научными методами</a:t>
            </a:r>
            <a:endParaRPr lang="ru-RU" sz="28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958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предложить версию о происхождении </a:t>
            </a:r>
            <a:r>
              <a:rPr lang="ru-RU" altLang="ru-RU" sz="2800" dirty="0" smtClean="0">
                <a:solidFill>
                  <a:srgbClr val="002060"/>
                </a:solidFill>
              </a:rPr>
              <a:t>подвесных качелей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63115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9" y="203737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3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43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4172545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№2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8754" y="5431334"/>
            <a:ext cx="981359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№3</a:t>
            </a:r>
            <a:endParaRPr lang="ru-RU" sz="40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443910" y="1155624"/>
            <a:ext cx="1814540" cy="8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267173" y="2631154"/>
            <a:ext cx="10739370" cy="1246299"/>
          </a:xfrm>
          <a:prstGeom prst="round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Я думаю, что человек который придумал качели был влюблен и то, что у него была хорошая фантазия. Возможно, качели появились в Древней Греции, так как там много всего о любви </a:t>
            </a:r>
            <a:endParaRPr lang="ru-RU" sz="2800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167997" y="4144140"/>
            <a:ext cx="10838546" cy="8649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Прилетел бог и такой: "На вам качели, а дальше сами придумывайте, что с ними делать" (более оригинального ответа не смог придумать)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167997" y="5445311"/>
            <a:ext cx="10838545" cy="86491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Мне кажется, им надо было перейти через реку, и они перевесили верёвку через дерево, и так возникли качели 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406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предложить версию о происхождении </a:t>
            </a:r>
            <a:r>
              <a:rPr lang="ru-RU" altLang="ru-RU" sz="2800" dirty="0" smtClean="0">
                <a:solidFill>
                  <a:srgbClr val="002060"/>
                </a:solidFill>
              </a:rPr>
              <a:t>подвесных качелей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63115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№4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9" y="203737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3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44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3958018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№5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8754" y="5431334"/>
            <a:ext cx="981359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№6</a:t>
            </a:r>
            <a:endParaRPr lang="ru-RU" sz="40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443910" y="1155624"/>
            <a:ext cx="1814540" cy="8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236593" y="2625581"/>
            <a:ext cx="10769949" cy="1246299"/>
          </a:xfrm>
          <a:prstGeom prst="round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Я думаю, человеку понадобился способ перепрыгнуть к примеру небольшой овраг, и человек подвешивал веревку, а затем раскачивался и перебирался на другой конец.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236593" y="4097434"/>
            <a:ext cx="10769949" cy="4835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В джунглях есть лианы, люди увидели как обезьяны качались на них. 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171713" y="4971437"/>
            <a:ext cx="10899707" cy="16276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Они появились потому, что людям было скучно сидеть, и они хотели разнообразия. Этот человек был очень активным, умным и </a:t>
            </a:r>
            <a:r>
              <a:rPr lang="ru-RU" sz="2800" dirty="0" err="1" smtClean="0">
                <a:solidFill>
                  <a:srgbClr val="000000"/>
                </a:solidFill>
              </a:rPr>
              <a:t>харизматичным</a:t>
            </a:r>
            <a:r>
              <a:rPr lang="ru-RU" sz="2800" dirty="0" smtClean="0">
                <a:solidFill>
                  <a:srgbClr val="000000"/>
                </a:solidFill>
              </a:rPr>
              <a:t>. Они в свободное время качались на качелях и разговаривали друг с другом.  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1406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предложить версию о происхождении </a:t>
            </a:r>
            <a:r>
              <a:rPr lang="ru-RU" altLang="ru-RU" sz="2800" dirty="0" smtClean="0">
                <a:solidFill>
                  <a:srgbClr val="002060"/>
                </a:solidFill>
              </a:rPr>
              <a:t>подвесных качелей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63115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№7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9" y="203737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3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45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4" y="3661373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№8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8754" y="5785277"/>
            <a:ext cx="981359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№9</a:t>
            </a:r>
            <a:endParaRPr lang="ru-RU" sz="40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443910" y="1155624"/>
            <a:ext cx="1814540" cy="8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1330454" y="2652698"/>
            <a:ext cx="10676088" cy="781752"/>
          </a:xfrm>
          <a:prstGeom prst="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Например, когда сушили белье и веревки качались из-за ветра с бельем или например когда ветки деревьев качались из-за ветра.</a:t>
            </a: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330454" y="3661373"/>
            <a:ext cx="10676088" cy="2009061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>
                <a:solidFill>
                  <a:srgbClr val="000000"/>
                </a:solidFill>
              </a:rPr>
              <a:t>Ч</a:t>
            </a:r>
            <a:r>
              <a:rPr lang="ru-RU" sz="2800" dirty="0" smtClean="0">
                <a:solidFill>
                  <a:srgbClr val="000000"/>
                </a:solidFill>
              </a:rPr>
              <a:t>еловеку нужно было преодолеть какой то участок, и было нужно сделать это высоко от земли, и он привязал к деревьям веревки и начал раскачиваться, после он перепрыгнул обрыв, потом он решил, что это гениально, но нужно доработать это, и сделал такие же качели у себя дома, взяв стул.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361272" y="5853517"/>
            <a:ext cx="10614451" cy="57888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/>
            <a:r>
              <a:rPr lang="ru-RU" sz="2800" dirty="0" smtClean="0">
                <a:solidFill>
                  <a:srgbClr val="000000"/>
                </a:solidFill>
              </a:rPr>
              <a:t>Чтобы перепрыгнуть с одного берега на другой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7134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предложить версию о происхождении </a:t>
            </a:r>
            <a:r>
              <a:rPr lang="ru-RU" altLang="ru-RU" sz="2800" dirty="0" smtClean="0">
                <a:solidFill>
                  <a:srgbClr val="002060"/>
                </a:solidFill>
              </a:rPr>
              <a:t>подвесных качелей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412786"/>
            <a:ext cx="1241045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№10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8" y="1963811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3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46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4" y="3666515"/>
            <a:ext cx="1241045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№11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0135" y="4640655"/>
            <a:ext cx="1241045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№12</a:t>
            </a:r>
            <a:endParaRPr lang="ru-RU" sz="40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443910" y="1155624"/>
            <a:ext cx="1814540" cy="8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Скругленный прямоугольник 17"/>
          <p:cNvSpPr/>
          <p:nvPr/>
        </p:nvSpPr>
        <p:spPr>
          <a:xfrm>
            <a:off x="1463112" y="2412786"/>
            <a:ext cx="10577907" cy="1152000"/>
          </a:xfrm>
          <a:prstGeom prst="roundRect">
            <a:avLst/>
          </a:prstGeom>
          <a:solidFill>
            <a:srgbClr val="E6E6E6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Это могло произойти благодаря обычному улучшению удобств. Лианы, их используют многие животные. Это всего лишь улучшенная версия этого способа.</a:t>
            </a:r>
            <a:endParaRPr lang="ru-RU" sz="2800" dirty="0">
              <a:solidFill>
                <a:srgbClr val="000000"/>
              </a:solidFill>
            </a:endParaRPr>
          </a:p>
        </p:txBody>
      </p:sp>
      <p:graphicFrame>
        <p:nvGraphicFramePr>
          <p:cNvPr id="19" name="Таблица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0773211"/>
              </p:ext>
            </p:extLst>
          </p:nvPr>
        </p:nvGraphicFramePr>
        <p:xfrm>
          <a:off x="1463112" y="4681599"/>
          <a:ext cx="10543429" cy="1030290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0543429"/>
              </a:tblGrid>
              <a:tr h="475026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</a:pPr>
                      <a:r>
                        <a:rPr lang="ru-RU" sz="2800" u="none" strike="noStrike" dirty="0"/>
                        <a:t>В младенчестве ребёнка </a:t>
                      </a:r>
                      <a:r>
                        <a:rPr lang="ru-RU" sz="2800" u="none" strike="noStrike" dirty="0" smtClean="0"/>
                        <a:t>укачивают, </a:t>
                      </a:r>
                      <a:r>
                        <a:rPr lang="ru-RU" sz="2800" u="none" strike="noStrike" dirty="0"/>
                        <a:t>чтобы быстрее уснул, тем самым человек мог создать качели что бы каждый смог ощутить, вернутся в </a:t>
                      </a:r>
                      <a:r>
                        <a:rPr lang="ru-RU" sz="2800" u="none" strike="noStrike" dirty="0" smtClean="0"/>
                        <a:t>детство.</a:t>
                      </a:r>
                      <a:endParaRPr lang="ru-RU" sz="2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8216" marR="8216" marT="6162" marB="0" anchor="b"/>
                </a:tc>
              </a:tr>
            </a:tbl>
          </a:graphicData>
        </a:graphic>
      </p:graphicFrame>
      <p:sp>
        <p:nvSpPr>
          <p:cNvPr id="20" name="Скругленный прямоугольник 19"/>
          <p:cNvSpPr/>
          <p:nvPr/>
        </p:nvSpPr>
        <p:spPr>
          <a:xfrm>
            <a:off x="1463113" y="3666515"/>
            <a:ext cx="10543430" cy="8649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Качели были созданы для развлечения, а человек создавший качели был изобретателем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463113" y="5893451"/>
            <a:ext cx="10577906" cy="86491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Люди всегда что-то изобретали новое, они никогда не сидели на месте.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10134" y="5934395"/>
            <a:ext cx="1241045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№13</a:t>
            </a:r>
            <a:endParaRPr lang="ru-RU" sz="4000" b="1" dirty="0"/>
          </a:p>
        </p:txBody>
      </p:sp>
    </p:spTree>
    <p:extLst>
      <p:ext uri="{BB962C8B-B14F-4D97-AF65-F5344CB8AC3E}">
        <p14:creationId xmlns:p14="http://schemas.microsoft.com/office/powerpoint/2010/main" val="3739048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2491074" y="1122276"/>
            <a:ext cx="9515468" cy="867930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предложить версию о происхождении </a:t>
            </a:r>
            <a:r>
              <a:rPr lang="ru-RU" altLang="ru-RU" sz="2800" dirty="0" smtClean="0">
                <a:solidFill>
                  <a:srgbClr val="002060"/>
                </a:solidFill>
              </a:rPr>
              <a:t>подвесных качелей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18754" y="2412786"/>
            <a:ext cx="1241045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№14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396848" y="1963811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3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47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4" y="3582407"/>
            <a:ext cx="1241045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№15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18754" y="4488181"/>
            <a:ext cx="1241045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№16</a:t>
            </a:r>
            <a:endParaRPr lang="ru-RU" sz="40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6" t="35582" r="42848" b="21040"/>
          <a:stretch/>
        </p:blipFill>
        <p:spPr bwMode="auto">
          <a:xfrm>
            <a:off x="443910" y="1155624"/>
            <a:ext cx="1814540" cy="88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Box 24"/>
          <p:cNvSpPr txBox="1"/>
          <p:nvPr/>
        </p:nvSpPr>
        <p:spPr>
          <a:xfrm>
            <a:off x="118754" y="5580452"/>
            <a:ext cx="1241045" cy="707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№17</a:t>
            </a:r>
            <a:endParaRPr lang="ru-RU" sz="4000" b="1" dirty="0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580718" y="2412786"/>
            <a:ext cx="10425824" cy="1188000"/>
          </a:xfrm>
          <a:prstGeom prst="round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Человек перекинул веревку через дерево и завязал, но не смог подняться и раскачался. Позже стали класть деревяшку, чтобы было удобно сидеть.</a:t>
            </a:r>
            <a:endParaRPr lang="ru-RU" sz="2800" dirty="0">
              <a:solidFill>
                <a:srgbClr val="000000"/>
              </a:solidFill>
            </a:endParaRPr>
          </a:p>
        </p:txBody>
      </p:sp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079845"/>
              </p:ext>
            </p:extLst>
          </p:nvPr>
        </p:nvGraphicFramePr>
        <p:xfrm>
          <a:off x="1580719" y="3805437"/>
          <a:ext cx="10425824" cy="39600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0425824"/>
              </a:tblGrid>
              <a:tr h="396000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</a:pPr>
                      <a:r>
                        <a:rPr lang="ru-RU" sz="2800" u="none" strike="noStrike" dirty="0" smtClean="0">
                          <a:ln>
                            <a:solidFill>
                              <a:schemeClr val="accent3">
                                <a:lumMod val="50000"/>
                              </a:schemeClr>
                            </a:solidFill>
                          </a:ln>
                        </a:rPr>
                        <a:t>Мореплаватели </a:t>
                      </a:r>
                      <a:r>
                        <a:rPr lang="ru-RU" sz="2800" u="none" strike="noStrike" dirty="0">
                          <a:ln>
                            <a:solidFill>
                              <a:schemeClr val="accent3">
                                <a:lumMod val="50000"/>
                              </a:schemeClr>
                            </a:solidFill>
                          </a:ln>
                        </a:rPr>
                        <a:t>в </a:t>
                      </a:r>
                      <a:r>
                        <a:rPr lang="ru-RU" sz="2800" u="none" strike="noStrike" dirty="0" smtClean="0">
                          <a:ln>
                            <a:solidFill>
                              <a:schemeClr val="accent3">
                                <a:lumMod val="50000"/>
                              </a:schemeClr>
                            </a:solidFill>
                          </a:ln>
                        </a:rPr>
                        <a:t>древности</a:t>
                      </a:r>
                    </a:p>
                  </a:txBody>
                  <a:tcPr marL="8216" marR="8216" marT="6162" marB="0" anchor="b"/>
                </a:tc>
              </a:tr>
            </a:tbl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1580719" y="4474117"/>
            <a:ext cx="10425824" cy="87442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Для того чтобы люди могли сидеть  и качаться, при этом наслаждаясь маленьким полётом</a:t>
            </a:r>
            <a:endParaRPr lang="ru-RU" sz="2800" dirty="0"/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1580720" y="5580452"/>
            <a:ext cx="10425824" cy="80752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defTabSz="923340">
              <a:defRPr sz="3124"/>
            </a:lvl1pPr>
          </a:lstStyle>
          <a:p>
            <a:pPr lvl="0">
              <a:lnSpc>
                <a:spcPct val="90000"/>
              </a:lnSpc>
              <a:spcBef>
                <a:spcPct val="0"/>
              </a:spcBef>
              <a:defRPr/>
            </a:pPr>
            <a:r>
              <a:rPr lang="ru-RU" sz="2800" dirty="0" smtClean="0">
                <a:solidFill>
                  <a:srgbClr val="000000"/>
                </a:solidFill>
              </a:rPr>
              <a:t>Один раз один человек взял бочку и перевернул и на неё поставил длинную доску, и получились качели.</a:t>
            </a:r>
            <a:endParaRPr kumimoji="0" lang="ru-RU" sz="28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150687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340736" cy="514027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ответы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48</a:t>
            </a:fld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853041"/>
              </p:ext>
            </p:extLst>
          </p:nvPr>
        </p:nvGraphicFramePr>
        <p:xfrm>
          <a:off x="453117" y="817248"/>
          <a:ext cx="11268363" cy="568147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40592"/>
                <a:gridCol w="1923803"/>
                <a:gridCol w="80039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№ ученика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Балл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Комментарий</a:t>
                      </a:r>
                      <a:endParaRPr lang="ru-RU" sz="24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Неприемлемая идея</a:t>
                      </a:r>
                      <a:r>
                        <a:rPr lang="ru-RU" sz="2800" baseline="0" dirty="0" smtClean="0"/>
                        <a:t>, не содержит версии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Неприемлемая идея</a:t>
                      </a:r>
                      <a:r>
                        <a:rPr lang="ru-RU" sz="2800" baseline="0" dirty="0"/>
                        <a:t> </a:t>
                      </a:r>
                      <a:r>
                        <a:rPr lang="ru-RU" sz="2800" baseline="0" dirty="0" smtClean="0"/>
                        <a:t>(«магическое сознание»)</a:t>
                      </a:r>
                      <a:endParaRPr lang="ru-RU" sz="2800" dirty="0" smtClean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№3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1 балл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Часто встречающаяся</a:t>
                      </a:r>
                      <a:r>
                        <a:rPr lang="ru-RU" sz="2800" baseline="0" dirty="0" smtClean="0"/>
                        <a:t> версия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№4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 балла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Часто встречающаяся</a:t>
                      </a:r>
                      <a:r>
                        <a:rPr lang="ru-RU" sz="2800" baseline="0" dirty="0" smtClean="0"/>
                        <a:t> версия, НО проработанный подход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№5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1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Часто встречающаяся</a:t>
                      </a:r>
                      <a:r>
                        <a:rPr lang="ru-RU" sz="2800" baseline="0" dirty="0" smtClean="0"/>
                        <a:t> версия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№6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Неприемлемая идея</a:t>
                      </a:r>
                      <a:r>
                        <a:rPr lang="ru-RU" sz="2800" baseline="0" dirty="0" smtClean="0"/>
                        <a:t>, не содержит версии</a:t>
                      </a:r>
                      <a:endParaRPr lang="ru-RU" sz="2800" dirty="0" smtClean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№7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 балла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встречающаяся версия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№8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800" dirty="0" smtClean="0"/>
                        <a:t>Часто встречающаяся версия, НО редкий подход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№9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1 балл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Часто встречающаяся</a:t>
                      </a:r>
                      <a:r>
                        <a:rPr lang="ru-RU" sz="2800" baseline="0" dirty="0" smtClean="0"/>
                        <a:t> версия</a:t>
                      </a:r>
                      <a:endParaRPr lang="ru-RU" sz="28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094713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340736" cy="514027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3. ответы (окончание)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49</a:t>
            </a:fld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96293"/>
              </p:ext>
            </p:extLst>
          </p:nvPr>
        </p:nvGraphicFramePr>
        <p:xfrm>
          <a:off x="548652" y="858191"/>
          <a:ext cx="11268363" cy="55046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40592"/>
                <a:gridCol w="1923803"/>
                <a:gridCol w="80039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№ ученика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Балл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Комментарий</a:t>
                      </a:r>
                      <a:endParaRPr lang="ru-RU" sz="24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№10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1 балл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Часто встречающаяся</a:t>
                      </a:r>
                      <a:r>
                        <a:rPr lang="ru-RU" sz="2800" baseline="0" dirty="0" smtClean="0"/>
                        <a:t> версия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№11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Неприемлемая идея</a:t>
                      </a:r>
                      <a:r>
                        <a:rPr lang="ru-RU" sz="2800" baseline="0" dirty="0" smtClean="0"/>
                        <a:t>, не содержит версии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№12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встречающаяся версия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№13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0 баллов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Неприемлемая идея, не содержит версии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№14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Часто встречающаяся</a:t>
                      </a:r>
                      <a:r>
                        <a:rPr lang="ru-RU" sz="2800" baseline="0" dirty="0" smtClean="0"/>
                        <a:t> версия</a:t>
                      </a:r>
                      <a:r>
                        <a:rPr lang="ru-RU" sz="2800" dirty="0" smtClean="0"/>
                        <a:t>, НО редкий подход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№15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 балла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встречающаяся версия</a:t>
                      </a:r>
                      <a:r>
                        <a:rPr lang="ru-RU" sz="2800" baseline="0" dirty="0" smtClean="0"/>
                        <a:t> (решение принято в пользу ученика)</a:t>
                      </a:r>
                      <a:endParaRPr lang="ru-RU" sz="2800" dirty="0" smtClean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№16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Неприемлемая идея, не содержит версии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№17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0 баллов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ru-RU" sz="2800" dirty="0" smtClean="0"/>
                        <a:t>Неприемлемая идея для происхождения </a:t>
                      </a:r>
                      <a:r>
                        <a:rPr lang="ru-RU" sz="2800" u="sng" dirty="0" smtClean="0"/>
                        <a:t>подвесных</a:t>
                      </a:r>
                      <a:r>
                        <a:rPr lang="ru-RU" sz="2800" dirty="0" smtClean="0"/>
                        <a:t> качелей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57949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50</a:t>
            </a:fld>
            <a:endParaRPr lang="ru-RU"/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250521" y="174743"/>
            <a:ext cx="11561031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Объективированная Оценка компонента «Выдвижение креативной идеи». Рекомендуемый Алгоритм анализа и оценки (исследование </a:t>
            </a:r>
            <a:r>
              <a:rPr lang="en-US" sz="2400" cap="all" dirty="0" smtClean="0">
                <a:solidFill>
                  <a:srgbClr val="7030A0"/>
                </a:solidFill>
              </a:rPr>
              <a:t>PISA)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655094" y="1723613"/>
            <a:ext cx="10927314" cy="3951288"/>
          </a:xfrm>
        </p:spPr>
        <p:txBody>
          <a:bodyPr/>
          <a:lstStyle/>
          <a:p>
            <a:r>
              <a:rPr lang="ru-RU" sz="2800" dirty="0"/>
              <a:t>Используется </a:t>
            </a:r>
            <a:r>
              <a:rPr lang="ru-RU" sz="2800" dirty="0" err="1" smtClean="0"/>
              <a:t>политомическая</a:t>
            </a:r>
            <a:r>
              <a:rPr lang="ru-RU" sz="2800" dirty="0" smtClean="0"/>
              <a:t> </a:t>
            </a:r>
            <a:r>
              <a:rPr lang="ru-RU" sz="2800" dirty="0"/>
              <a:t>шкала</a:t>
            </a:r>
          </a:p>
          <a:p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307162" y="5766322"/>
            <a:ext cx="11447582" cy="75713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b="1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Приемлемые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идеи – идеи, соответствующие теме, требованиям, контексту и деталям задания. Для естественно-научной области – допустимые с </a:t>
            </a:r>
            <a:r>
              <a:rPr lang="ru-RU" i="1" dirty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научной точки 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зрения </a:t>
            </a:r>
            <a:r>
              <a:rPr lang="ru-RU" i="1" dirty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и допускающие проверку научными 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методами</a:t>
            </a:r>
          </a:p>
        </p:txBody>
      </p:sp>
      <p:sp>
        <p:nvSpPr>
          <p:cNvPr id="49" name="Текст 2"/>
          <p:cNvSpPr>
            <a:spLocks noGrp="1"/>
          </p:cNvSpPr>
          <p:nvPr>
            <p:ph type="body" sz="quarter" idx="3"/>
          </p:nvPr>
        </p:nvSpPr>
        <p:spPr>
          <a:xfrm>
            <a:off x="559558" y="1084263"/>
            <a:ext cx="11022842" cy="63976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В задании требуется выдвинуть одну оригинальную идею</a:t>
            </a:r>
            <a:endParaRPr lang="ru-RU" sz="3200" dirty="0">
              <a:solidFill>
                <a:srgbClr val="7030A0"/>
              </a:solidFill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 flipV="1">
            <a:off x="7984903" y="2718630"/>
            <a:ext cx="2622506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рямоугольник 73"/>
          <p:cNvSpPr/>
          <p:nvPr/>
        </p:nvSpPr>
        <p:spPr>
          <a:xfrm>
            <a:off x="1869433" y="2250630"/>
            <a:ext cx="6121121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260000" lvl="1">
              <a:lnSpc>
                <a:spcPct val="80000"/>
              </a:lnSpc>
            </a:pPr>
            <a:r>
              <a:rPr lang="ru-RU" dirty="0" smtClean="0"/>
              <a:t>Приемлем ли данный ответ?</a:t>
            </a:r>
            <a:endParaRPr lang="ru-RU" dirty="0"/>
          </a:p>
        </p:txBody>
      </p:sp>
      <p:sp>
        <p:nvSpPr>
          <p:cNvPr id="75" name="Овал 74"/>
          <p:cNvSpPr/>
          <p:nvPr/>
        </p:nvSpPr>
        <p:spPr>
          <a:xfrm>
            <a:off x="2027391" y="2323227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1</a:t>
            </a:r>
            <a:endParaRPr lang="ru-RU" b="1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1869432" y="3356297"/>
            <a:ext cx="6121122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260000" lvl="1">
              <a:lnSpc>
                <a:spcPct val="80000"/>
              </a:lnSpc>
            </a:pPr>
            <a:r>
              <a:rPr lang="ru-RU" dirty="0" smtClean="0"/>
              <a:t>Соответствует ли этот ответ </a:t>
            </a:r>
            <a:r>
              <a:rPr lang="ru-RU" dirty="0"/>
              <a:t>одной или</a:t>
            </a:r>
          </a:p>
          <a:p>
            <a:pPr marL="1260000" lvl="1">
              <a:lnSpc>
                <a:spcPct val="80000"/>
              </a:lnSpc>
            </a:pPr>
            <a:r>
              <a:rPr lang="ru-RU" dirty="0"/>
              <a:t>нескольким </a:t>
            </a:r>
            <a:r>
              <a:rPr lang="ru-RU" dirty="0" smtClean="0"/>
              <a:t>перечисленным стандартным </a:t>
            </a:r>
            <a:r>
              <a:rPr lang="ru-RU" dirty="0"/>
              <a:t>темам?</a:t>
            </a:r>
          </a:p>
        </p:txBody>
      </p:sp>
      <p:sp>
        <p:nvSpPr>
          <p:cNvPr id="77" name="Овал 76"/>
          <p:cNvSpPr/>
          <p:nvPr/>
        </p:nvSpPr>
        <p:spPr>
          <a:xfrm>
            <a:off x="2027391" y="3422687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2</a:t>
            </a:r>
            <a:endParaRPr lang="ru-RU" b="1" dirty="0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H="1">
            <a:off x="1329433" y="2687649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1329433" y="2719227"/>
            <a:ext cx="0" cy="851891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>
            <a:off x="1329433" y="3594333"/>
            <a:ext cx="540000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Прямоугольник 80"/>
          <p:cNvSpPr/>
          <p:nvPr/>
        </p:nvSpPr>
        <p:spPr>
          <a:xfrm>
            <a:off x="1041433" y="2827227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82" name="Прямоугольник 81"/>
          <p:cNvSpPr/>
          <p:nvPr/>
        </p:nvSpPr>
        <p:spPr>
          <a:xfrm>
            <a:off x="10613060" y="2417649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10621142" y="3548687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2</a:t>
            </a:r>
            <a:endParaRPr lang="ru-RU" sz="2800" b="1" dirty="0"/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 flipH="1">
            <a:off x="7990554" y="4651964"/>
            <a:ext cx="2395392" cy="15162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86" name="Прямоугольник 85"/>
          <p:cNvSpPr/>
          <p:nvPr/>
        </p:nvSpPr>
        <p:spPr>
          <a:xfrm>
            <a:off x="9260863" y="2411181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10353835" y="3818001"/>
            <a:ext cx="0" cy="828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Прямоугольник 88"/>
          <p:cNvSpPr/>
          <p:nvPr/>
        </p:nvSpPr>
        <p:spPr>
          <a:xfrm>
            <a:off x="9314115" y="4364169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90" name="Прямоугольник 89"/>
          <p:cNvSpPr/>
          <p:nvPr/>
        </p:nvSpPr>
        <p:spPr>
          <a:xfrm>
            <a:off x="1869433" y="4546502"/>
            <a:ext cx="6115470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260000" lvl="1">
              <a:lnSpc>
                <a:spcPct val="80000"/>
              </a:lnSpc>
            </a:pPr>
            <a:r>
              <a:rPr lang="ru-RU" dirty="0" smtClean="0"/>
              <a:t>Ответ отличается нестандартным подходом, отличительными особенностями в реализации традиционной темы/способа, особым применением?</a:t>
            </a:r>
            <a:endParaRPr lang="ru-RU" dirty="0"/>
          </a:p>
        </p:txBody>
      </p:sp>
      <p:sp>
        <p:nvSpPr>
          <p:cNvPr id="91" name="Овал 90"/>
          <p:cNvSpPr/>
          <p:nvPr/>
        </p:nvSpPr>
        <p:spPr>
          <a:xfrm>
            <a:off x="2027391" y="4589861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3</a:t>
            </a:r>
            <a:endParaRPr lang="ru-RU" b="1" dirty="0"/>
          </a:p>
        </p:txBody>
      </p:sp>
      <p:cxnSp>
        <p:nvCxnSpPr>
          <p:cNvPr id="95" name="Прямая соединительная линия 94"/>
          <p:cNvCxnSpPr/>
          <p:nvPr/>
        </p:nvCxnSpPr>
        <p:spPr>
          <a:xfrm flipH="1">
            <a:off x="1319322" y="3842519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>
            <a:off x="1319322" y="4936677"/>
            <a:ext cx="540000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1341266" y="3863777"/>
            <a:ext cx="0" cy="10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Прямоугольник 100"/>
          <p:cNvSpPr/>
          <p:nvPr/>
        </p:nvSpPr>
        <p:spPr>
          <a:xfrm>
            <a:off x="1065502" y="4129490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106" name="Прямоугольник 105"/>
          <p:cNvSpPr/>
          <p:nvPr/>
        </p:nvSpPr>
        <p:spPr>
          <a:xfrm>
            <a:off x="10607409" y="4888415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1</a:t>
            </a:r>
            <a:endParaRPr lang="ru-RU" sz="2800" b="1" dirty="0"/>
          </a:p>
        </p:txBody>
      </p:sp>
      <p:cxnSp>
        <p:nvCxnSpPr>
          <p:cNvPr id="108" name="Прямая со стрелкой 107"/>
          <p:cNvCxnSpPr>
            <a:endCxn id="106" idx="1"/>
          </p:cNvCxnSpPr>
          <p:nvPr/>
        </p:nvCxnSpPr>
        <p:spPr>
          <a:xfrm flipV="1">
            <a:off x="7992880" y="5158415"/>
            <a:ext cx="2614529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Прямоугольник 108"/>
          <p:cNvSpPr/>
          <p:nvPr/>
        </p:nvSpPr>
        <p:spPr>
          <a:xfrm>
            <a:off x="9300741" y="4853302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56" name="Прямая со стрелкой 55"/>
          <p:cNvCxnSpPr/>
          <p:nvPr/>
        </p:nvCxnSpPr>
        <p:spPr>
          <a:xfrm flipV="1">
            <a:off x="7990554" y="3818687"/>
            <a:ext cx="2622506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9254898" y="3539989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16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2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51</a:t>
            </a:fld>
            <a:endParaRPr lang="ru-RU" dirty="0"/>
          </a:p>
        </p:txBody>
      </p:sp>
      <p:sp>
        <p:nvSpPr>
          <p:cNvPr id="30" name="Заголовок 1"/>
          <p:cNvSpPr>
            <a:spLocks noGrp="1"/>
          </p:cNvSpPr>
          <p:nvPr>
            <p:ph type="title"/>
          </p:nvPr>
        </p:nvSpPr>
        <p:spPr>
          <a:xfrm>
            <a:off x="335360" y="148142"/>
            <a:ext cx="9273211" cy="688571"/>
          </a:xfrm>
          <a:noFill/>
        </p:spPr>
        <p:txBody>
          <a:bodyPr>
            <a:normAutofit/>
          </a:bodyPr>
          <a:lstStyle/>
          <a:p>
            <a:pPr algn="l"/>
            <a:r>
              <a:rPr lang="ru-RU" sz="2800" b="1" cap="all" dirty="0">
                <a:solidFill>
                  <a:schemeClr val="accent4"/>
                </a:solidFill>
              </a:rPr>
              <a:t>В поисках правды</a:t>
            </a:r>
            <a:endParaRPr lang="ru-RU" sz="2800" b="1" cap="all" dirty="0">
              <a:solidFill>
                <a:schemeClr val="accent4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19" t="21885" r="15662" b="12484"/>
          <a:stretch/>
        </p:blipFill>
        <p:spPr bwMode="auto">
          <a:xfrm>
            <a:off x="1583499" y="677456"/>
            <a:ext cx="9505056" cy="4948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060956" y="5651037"/>
            <a:ext cx="10358121" cy="688571"/>
          </a:xfrm>
          <a:prstGeom prst="rect">
            <a:avLst/>
          </a:prstGeom>
          <a:noFill/>
        </p:spPr>
        <p:txBody>
          <a:bodyPr vert="horz" lIns="117226" tIns="58613" rIns="117226" bIns="58613" rtlCol="0" anchor="ctr">
            <a:normAutofit fontScale="7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800" b="1" i="1" cap="all" dirty="0">
                <a:solidFill>
                  <a:schemeClr val="accent4"/>
                </a:solidFill>
              </a:rPr>
              <a:t>Какие </a:t>
            </a:r>
            <a:r>
              <a:rPr lang="ru-RU" sz="2800" b="1" i="1" cap="all" dirty="0" smtClean="0">
                <a:solidFill>
                  <a:schemeClr val="accent4"/>
                </a:solidFill>
              </a:rPr>
              <a:t>из выделенных категорий </a:t>
            </a:r>
            <a:r>
              <a:rPr lang="ru-RU" sz="2800" b="1" i="1" cap="all" dirty="0">
                <a:solidFill>
                  <a:schemeClr val="accent4"/>
                </a:solidFill>
              </a:rPr>
              <a:t>идей вопросов </a:t>
            </a:r>
            <a:r>
              <a:rPr lang="ru-RU" sz="2800" b="1" i="1" cap="all" dirty="0" smtClean="0">
                <a:solidFill>
                  <a:schemeClr val="accent4"/>
                </a:solidFill>
              </a:rPr>
              <a:t>будут, по вашему мнению, встречаться в выборке часто, а какие – редко?</a:t>
            </a:r>
            <a:endParaRPr lang="ru-RU" sz="2800" b="1" i="1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5767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01457" y="1948750"/>
            <a:ext cx="11084471" cy="2923874"/>
          </a:xfrm>
        </p:spPr>
        <p:txBody>
          <a:bodyPr>
            <a:noAutofit/>
          </a:bodyPr>
          <a:lstStyle/>
          <a:p>
            <a:pPr marL="0" indent="0" algn="ctr" defTabSz="892358">
              <a:spcBef>
                <a:spcPts val="1200"/>
              </a:spcBef>
              <a:buNone/>
              <a:defRPr sz="4100"/>
            </a:pPr>
            <a:r>
              <a:rPr lang="ru-RU" sz="3600" b="1" cap="all" dirty="0" smtClean="0">
                <a:solidFill>
                  <a:srgbClr val="7030A0"/>
                </a:solidFill>
              </a:rPr>
              <a:t>Особенности оценки различных компонентов  </a:t>
            </a:r>
            <a:r>
              <a:rPr lang="ru-RU" sz="3600" b="1" cap="all" dirty="0" err="1" smtClean="0">
                <a:solidFill>
                  <a:srgbClr val="7030A0"/>
                </a:solidFill>
              </a:rPr>
              <a:t>компетентностной</a:t>
            </a:r>
            <a:r>
              <a:rPr lang="ru-RU" sz="3600" b="1" cap="all" dirty="0" smtClean="0">
                <a:solidFill>
                  <a:srgbClr val="7030A0"/>
                </a:solidFill>
              </a:rPr>
              <a:t> модели:</a:t>
            </a:r>
          </a:p>
          <a:p>
            <a:pPr marL="0" indent="0" algn="ctr" defTabSz="892358">
              <a:spcBef>
                <a:spcPts val="1200"/>
              </a:spcBef>
              <a:buNone/>
              <a:defRPr sz="4100"/>
            </a:pPr>
            <a:endParaRPr lang="ru-RU" sz="800" b="1" cap="all" dirty="0" smtClean="0">
              <a:solidFill>
                <a:srgbClr val="7030A0"/>
              </a:solidFill>
            </a:endParaRPr>
          </a:p>
          <a:p>
            <a:pPr marL="0" indent="0" algn="ctr" defTabSz="892358">
              <a:spcBef>
                <a:spcPts val="1200"/>
              </a:spcBef>
              <a:defRPr sz="4100"/>
            </a:pPr>
            <a:r>
              <a:rPr lang="ru-RU" sz="4400" b="1" i="1" cap="all" dirty="0" smtClean="0">
                <a:solidFill>
                  <a:srgbClr val="7030A0"/>
                </a:solidFill>
              </a:rPr>
              <a:t>Доработка идеи</a:t>
            </a:r>
            <a:endParaRPr lang="ru-RU" sz="4400" b="1" i="1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52</a:t>
            </a:fld>
            <a:endParaRPr lang="ru-RU" dirty="0"/>
          </a:p>
        </p:txBody>
      </p:sp>
      <p:sp>
        <p:nvSpPr>
          <p:cNvPr id="2" name="Равнобедренный треугольник 1">
            <a:hlinkClick r:id="rId2" action="ppaction://hlinksldjump"/>
          </p:cNvPr>
          <p:cNvSpPr/>
          <p:nvPr/>
        </p:nvSpPr>
        <p:spPr>
          <a:xfrm rot="5400000">
            <a:off x="11107972" y="5402911"/>
            <a:ext cx="811033" cy="628153"/>
          </a:xfrm>
          <a:prstGeom prst="triangle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86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951208" y="184847"/>
            <a:ext cx="10699015" cy="627575"/>
          </a:xfrm>
          <a:prstGeom prst="rect">
            <a:avLst/>
          </a:prstGeom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Оценка компонента «доработка идеи» 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9" name="Прямоугольник 8"/>
          <p:cNvSpPr/>
          <p:nvPr/>
        </p:nvSpPr>
        <p:spPr>
          <a:xfrm>
            <a:off x="951208" y="1021127"/>
            <a:ext cx="10080000" cy="158812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dirty="0"/>
              <a:t>В этих заданиях оценивается способность </a:t>
            </a:r>
            <a:r>
              <a:rPr lang="ru-RU" sz="3600" dirty="0" smtClean="0"/>
              <a:t>вносить в </a:t>
            </a:r>
            <a:r>
              <a:rPr lang="ru-RU" sz="3600" dirty="0"/>
              <a:t>существующие </a:t>
            </a:r>
            <a:r>
              <a:rPr lang="ru-RU" sz="3600" dirty="0" smtClean="0"/>
              <a:t>идеи </a:t>
            </a:r>
            <a:r>
              <a:rPr lang="ru-RU" sz="3600" b="1" dirty="0" smtClean="0"/>
              <a:t>нестандартные </a:t>
            </a:r>
            <a:r>
              <a:rPr lang="ru-RU" sz="3600" b="1" dirty="0"/>
              <a:t>изменения</a:t>
            </a:r>
            <a:r>
              <a:rPr lang="ru-RU" sz="3600" dirty="0"/>
              <a:t>, направленные на </a:t>
            </a:r>
            <a:r>
              <a:rPr lang="ru-RU" sz="3600" b="1" dirty="0"/>
              <a:t>улучшение</a:t>
            </a:r>
            <a:r>
              <a:rPr lang="ru-RU" sz="3600" dirty="0"/>
              <a:t> ответа</a:t>
            </a:r>
          </a:p>
        </p:txBody>
      </p:sp>
      <p:sp>
        <p:nvSpPr>
          <p:cNvPr id="26" name="Прямоугольник 25"/>
          <p:cNvSpPr/>
          <p:nvPr/>
        </p:nvSpPr>
        <p:spPr>
          <a:xfrm>
            <a:off x="951208" y="2768694"/>
            <a:ext cx="10080000" cy="10895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ru-RU" sz="3600" dirty="0"/>
              <a:t>В заданиях учащихся просят предложить </a:t>
            </a:r>
            <a:r>
              <a:rPr lang="ru-RU" sz="3600" b="1" dirty="0"/>
              <a:t>одно</a:t>
            </a:r>
            <a:r>
              <a:rPr lang="ru-RU" sz="3600" dirty="0"/>
              <a:t> изменение (улучшение) существующей идеи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51208" y="5374820"/>
            <a:ext cx="10080000" cy="787588"/>
          </a:xfrm>
          <a:prstGeom prst="rect">
            <a:avLst/>
          </a:prstGeom>
          <a:solidFill>
            <a:srgbClr val="E6E6E6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sz="2800" u="sng" dirty="0" smtClean="0"/>
              <a:t>Пояснение</a:t>
            </a:r>
            <a:r>
              <a:rPr lang="ru-RU" sz="2800" dirty="0" smtClean="0"/>
              <a:t>. </a:t>
            </a:r>
            <a:r>
              <a:rPr lang="ru-RU" sz="2800" i="1" dirty="0" smtClean="0"/>
              <a:t>Оригинальными </a:t>
            </a:r>
            <a:r>
              <a:rPr lang="ru-RU" sz="2800" dirty="0" smtClean="0"/>
              <a:t>считаются улучшения, привносящие элемент нестандартности в существующую идею.</a:t>
            </a:r>
            <a:endParaRPr lang="ru-RU" sz="28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53</a:t>
            </a:fld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51208" y="4104583"/>
            <a:ext cx="10080000" cy="10895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3600" dirty="0" smtClean="0"/>
              <a:t>Основной </a:t>
            </a:r>
            <a:r>
              <a:rPr lang="ru-RU" sz="3600" b="1" dirty="0" smtClean="0"/>
              <a:t>критерий</a:t>
            </a:r>
            <a:r>
              <a:rPr lang="ru-RU" sz="3600" dirty="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ru-RU" sz="3600" b="1" cap="small" dirty="0" smtClean="0"/>
              <a:t>оригинальность улучшения</a:t>
            </a:r>
            <a:endParaRPr lang="ru-RU" sz="3600" b="1" cap="sm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0869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437654" y="245995"/>
            <a:ext cx="11223915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Оценка компонента «доработка идей»: общая схема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54</a:t>
            </a:fld>
            <a:endParaRPr lang="ru-RU" dirty="0"/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528238750"/>
              </p:ext>
            </p:extLst>
          </p:nvPr>
        </p:nvGraphicFramePr>
        <p:xfrm>
          <a:off x="878774" y="955343"/>
          <a:ext cx="10521537" cy="5267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513757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49763" y="1067529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7" name="Прямоугольник 16"/>
          <p:cNvSpPr/>
          <p:nvPr/>
        </p:nvSpPr>
        <p:spPr>
          <a:xfrm>
            <a:off x="250521" y="1042047"/>
            <a:ext cx="1161600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1. Ответ соответствует заданию и</a:t>
            </a:r>
            <a:r>
              <a:rPr lang="en-US" sz="2400" b="1" cap="all" dirty="0" smtClean="0"/>
              <a:t>/</a:t>
            </a:r>
            <a:r>
              <a:rPr lang="ru-RU" sz="2400" b="1" cap="all" dirty="0" smtClean="0"/>
              <a:t>или теме?  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0538563" y="1718452"/>
            <a:ext cx="1319407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0421657" y="2382330"/>
            <a:ext cx="1440000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0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267215" y="1730977"/>
            <a:ext cx="9115324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 </a:t>
            </a:r>
            <a:r>
              <a:rPr lang="ru-RU" sz="2000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(ответ связан с контекстом, работает на улучшение идеи и оформлен так, как об этом просят в задании)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283921" y="3008634"/>
            <a:ext cx="116160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2. Ответ оригинальный по своему содержанию и теме?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27" name="Стрелка вправо с вырезом 26"/>
          <p:cNvSpPr/>
          <p:nvPr/>
        </p:nvSpPr>
        <p:spPr>
          <a:xfrm rot="5400000">
            <a:off x="3083263" y="1459513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право с вырезом 27"/>
          <p:cNvSpPr/>
          <p:nvPr/>
        </p:nvSpPr>
        <p:spPr>
          <a:xfrm rot="5400000">
            <a:off x="2918566" y="2634644"/>
            <a:ext cx="475989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право с вырезом 28"/>
          <p:cNvSpPr/>
          <p:nvPr/>
        </p:nvSpPr>
        <p:spPr>
          <a:xfrm rot="5400000">
            <a:off x="11016413" y="1484565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Стрелка вправо с вырезом 29"/>
          <p:cNvSpPr/>
          <p:nvPr/>
        </p:nvSpPr>
        <p:spPr>
          <a:xfrm rot="5400000">
            <a:off x="3116661" y="3476205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Стрелка вправо с вырезом 30"/>
          <p:cNvSpPr/>
          <p:nvPr/>
        </p:nvSpPr>
        <p:spPr>
          <a:xfrm rot="10800000">
            <a:off x="3156562" y="5818057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Стрелка вправо с вырезом 31"/>
          <p:cNvSpPr/>
          <p:nvPr/>
        </p:nvSpPr>
        <p:spPr>
          <a:xfrm rot="5400000">
            <a:off x="9095752" y="3426099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трелка вправо с вырезом 35"/>
          <p:cNvSpPr/>
          <p:nvPr/>
        </p:nvSpPr>
        <p:spPr>
          <a:xfrm rot="5400000">
            <a:off x="9126163" y="4195044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8651312" y="4508573"/>
            <a:ext cx="1440000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2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3858011" y="5707705"/>
            <a:ext cx="1248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</a:t>
            </a:r>
          </a:p>
        </p:txBody>
      </p:sp>
      <p:sp>
        <p:nvSpPr>
          <p:cNvPr id="47" name="Прямоугольник 46"/>
          <p:cNvSpPr/>
          <p:nvPr/>
        </p:nvSpPr>
        <p:spPr>
          <a:xfrm>
            <a:off x="1703541" y="5736783"/>
            <a:ext cx="144000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1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6530229" y="5732758"/>
            <a:ext cx="1248000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 algn="ctr">
              <a:spcAft>
                <a:spcPts val="1200"/>
              </a:spcAft>
            </a:pPr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</a:t>
            </a:r>
          </a:p>
        </p:txBody>
      </p:sp>
      <p:sp>
        <p:nvSpPr>
          <p:cNvPr id="49" name="Стрелка вправо с вырезом 48"/>
          <p:cNvSpPr/>
          <p:nvPr/>
        </p:nvSpPr>
        <p:spPr>
          <a:xfrm rot="5400000">
            <a:off x="4419369" y="5473821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Стрелка вправо с вырезом 49"/>
          <p:cNvSpPr/>
          <p:nvPr/>
        </p:nvSpPr>
        <p:spPr>
          <a:xfrm rot="5400000">
            <a:off x="7108291" y="5473821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8467593" y="5737359"/>
            <a:ext cx="1440000" cy="4001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000" b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Балл 2</a:t>
            </a:r>
          </a:p>
        </p:txBody>
      </p:sp>
      <p:sp>
        <p:nvSpPr>
          <p:cNvPr id="52" name="Стрелка вправо с вырезом 51"/>
          <p:cNvSpPr/>
          <p:nvPr/>
        </p:nvSpPr>
        <p:spPr>
          <a:xfrm rot="5400000">
            <a:off x="11099917" y="2160971"/>
            <a:ext cx="180000" cy="26722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6363223" y="3697562"/>
            <a:ext cx="552815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ДА </a:t>
            </a:r>
            <a:r>
              <a:rPr lang="ru-RU" sz="2000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(встречается редко)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300619" y="3710087"/>
            <a:ext cx="5945693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cap="all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НЕТ </a:t>
            </a:r>
            <a:r>
              <a:rPr lang="ru-RU" sz="2000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(встречается в ответах часто)</a:t>
            </a:r>
          </a:p>
        </p:txBody>
      </p:sp>
      <p:sp>
        <p:nvSpPr>
          <p:cNvPr id="56" name="Стрелка вправо с вырезом 55"/>
          <p:cNvSpPr/>
          <p:nvPr/>
        </p:nvSpPr>
        <p:spPr>
          <a:xfrm rot="5400000">
            <a:off x="2802955" y="4486300"/>
            <a:ext cx="739034" cy="2688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Прямоугольник 56"/>
          <p:cNvSpPr/>
          <p:nvPr/>
        </p:nvSpPr>
        <p:spPr>
          <a:xfrm>
            <a:off x="334024" y="5031302"/>
            <a:ext cx="11616000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351861" indent="-351861">
              <a:spcAft>
                <a:spcPts val="1200"/>
              </a:spcAft>
            </a:pPr>
            <a:r>
              <a:rPr lang="ru-RU" sz="2400" b="1" cap="all" dirty="0" smtClean="0"/>
              <a:t>3. Ответ отличается нестандартным подходом?</a:t>
            </a:r>
            <a:endParaRPr lang="ru-RU" sz="2400" b="1" cap="all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59" name="Стрелка вправо с вырезом 58"/>
          <p:cNvSpPr/>
          <p:nvPr/>
        </p:nvSpPr>
        <p:spPr>
          <a:xfrm>
            <a:off x="7832945" y="5880687"/>
            <a:ext cx="634652" cy="200416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Заголовок 1"/>
          <p:cNvSpPr txBox="1">
            <a:spLocks/>
          </p:cNvSpPr>
          <p:nvPr/>
        </p:nvSpPr>
        <p:spPr>
          <a:xfrm>
            <a:off x="250521" y="174743"/>
            <a:ext cx="11561031" cy="6275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23340" rtl="0" eaLnBrk="1" latinLnBrk="0" hangingPunct="1">
              <a:spcBef>
                <a:spcPct val="0"/>
              </a:spcBef>
              <a:buNone/>
              <a:defRPr sz="312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Формирующая Оценка компонента «доработка идеи».</a:t>
            </a:r>
          </a:p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Рекомендуемый Алгоритм анализа и оценки</a:t>
            </a:r>
            <a:endParaRPr lang="ru-RU" sz="2400" cap="all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5709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Комплексное задание «Качели»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56</a:t>
            </a:fld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27" t="36996" r="46756" b="21274"/>
          <a:stretch/>
        </p:blipFill>
        <p:spPr bwMode="auto">
          <a:xfrm>
            <a:off x="409431" y="832512"/>
            <a:ext cx="10502355" cy="5691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7796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  <a:solidFill>
            <a:schemeClr val="bg2"/>
          </a:solidFill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«Качели». Задание 4. Вопрос слушателям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6" name="Прямоугольник 5"/>
          <p:cNvSpPr/>
          <p:nvPr/>
        </p:nvSpPr>
        <p:spPr>
          <a:xfrm>
            <a:off x="378277" y="997865"/>
            <a:ext cx="11592050" cy="4167295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300"/>
              </a:spcBef>
            </a:pPr>
            <a:r>
              <a:rPr lang="ru-RU" sz="3200" dirty="0" smtClean="0"/>
              <a:t>Вопрос 1. Какие </a:t>
            </a:r>
            <a:r>
              <a:rPr lang="ru-RU" sz="3200" b="1" dirty="0" smtClean="0"/>
              <a:t>критерии разумно и</a:t>
            </a:r>
            <a:r>
              <a:rPr lang="ru-RU" sz="3200" dirty="0" smtClean="0"/>
              <a:t>спользовать?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/>
              <a:t>оригинальность </a:t>
            </a:r>
            <a:r>
              <a:rPr lang="ru-RU" sz="3000" b="1" cap="small" dirty="0" smtClean="0"/>
              <a:t>идеи</a:t>
            </a:r>
            <a:endParaRPr lang="ru-RU" sz="3000" b="1" cap="small" dirty="0"/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</a:t>
            </a:r>
            <a:r>
              <a:rPr lang="ru-RU" sz="3000" b="1" cap="small" dirty="0"/>
              <a:t>различающихся </a:t>
            </a:r>
            <a:r>
              <a:rPr lang="ru-RU" sz="3000" b="1" cap="small" dirty="0" smtClean="0"/>
              <a:t>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приемлемость </a:t>
            </a:r>
            <a:r>
              <a:rPr lang="ru-RU" sz="3000" b="1" cap="small" dirty="0"/>
              <a:t>идеи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различающихся и оригинальных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проработанность идеи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</a:t>
            </a:r>
            <a:r>
              <a:rPr lang="ru-RU" sz="3000" b="1" cap="small" dirty="0"/>
              <a:t>различающихся </a:t>
            </a:r>
            <a:r>
              <a:rPr lang="ru-RU" sz="3000" b="1" cap="small" dirty="0" smtClean="0"/>
              <a:t>и проработанных идей</a:t>
            </a:r>
          </a:p>
          <a:p>
            <a:pPr marL="1200150" lvl="1" indent="-742950">
              <a:lnSpc>
                <a:spcPct val="90000"/>
              </a:lnSpc>
              <a:spcBef>
                <a:spcPts val="300"/>
              </a:spcBef>
              <a:buFont typeface="+mj-lt"/>
              <a:buAutoNum type="arabicPeriod"/>
            </a:pPr>
            <a:r>
              <a:rPr lang="ru-RU" sz="3000" b="1" cap="small" dirty="0" smtClean="0"/>
              <a:t>количество оригинальных </a:t>
            </a:r>
            <a:r>
              <a:rPr lang="ru-RU" sz="3000" b="1" cap="small" dirty="0"/>
              <a:t>и </a:t>
            </a:r>
            <a:r>
              <a:rPr lang="ru-RU" sz="3000" b="1" cap="small" dirty="0" smtClean="0"/>
              <a:t>проработанных идей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57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56407" y="5367908"/>
            <a:ext cx="11413920" cy="9787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sz="3200" dirty="0" smtClean="0"/>
              <a:t>Вопрос 2. Какую </a:t>
            </a:r>
            <a:r>
              <a:rPr lang="ru-RU" sz="3200" b="1" dirty="0" smtClean="0"/>
              <a:t>шкалу</a:t>
            </a:r>
            <a:r>
              <a:rPr lang="ru-RU" sz="3200" dirty="0" smtClean="0"/>
              <a:t> разумно</a:t>
            </a:r>
            <a:r>
              <a:rPr lang="ru-RU" sz="3200" b="1" dirty="0" smtClean="0"/>
              <a:t> </a:t>
            </a:r>
            <a:r>
              <a:rPr lang="ru-RU" sz="3200" dirty="0" smtClean="0"/>
              <a:t>использовать? Дихотомическую или </a:t>
            </a:r>
            <a:r>
              <a:rPr lang="ru-RU" sz="3200" dirty="0" err="1" smtClean="0"/>
              <a:t>политомическую</a:t>
            </a:r>
            <a:r>
              <a:rPr lang="ru-RU" sz="3200" dirty="0" smtClean="0"/>
              <a:t>?</a:t>
            </a:r>
            <a:endParaRPr lang="ru-RU" sz="3200" b="1" cap="small" dirty="0" smtClean="0"/>
          </a:p>
        </p:txBody>
      </p:sp>
    </p:spTree>
    <p:extLst>
      <p:ext uri="{BB962C8B-B14F-4D97-AF65-F5344CB8AC3E}">
        <p14:creationId xmlns:p14="http://schemas.microsoft.com/office/powerpoint/2010/main" val="19099298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Заголовок 1"/>
          <p:cNvSpPr txBox="1">
            <a:spLocks noGrp="1"/>
          </p:cNvSpPr>
          <p:nvPr>
            <p:ph type="title"/>
          </p:nvPr>
        </p:nvSpPr>
        <p:spPr>
          <a:xfrm>
            <a:off x="334028" y="198494"/>
            <a:ext cx="11630720" cy="627575"/>
          </a:xfrm>
          <a:prstGeom prst="rect">
            <a:avLst/>
          </a:prstGeom>
          <a:noFill/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Практикум. «Качели». Задание 4. доработка идей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37" name="Rectangle 54"/>
          <p:cNvSpPr>
            <a:spLocks noChangeArrowheads="1"/>
          </p:cNvSpPr>
          <p:nvPr/>
        </p:nvSpPr>
        <p:spPr bwMode="auto">
          <a:xfrm>
            <a:off x="2158246" y="1953737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33061" y="1530992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6" name="Прямоугольник 5"/>
          <p:cNvSpPr/>
          <p:nvPr/>
        </p:nvSpPr>
        <p:spPr>
          <a:xfrm>
            <a:off x="473280" y="947755"/>
            <a:ext cx="11140788" cy="94487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</a:pPr>
            <a:r>
              <a:rPr lang="ru-RU" sz="2800" dirty="0" smtClean="0"/>
              <a:t>Используем критерии</a:t>
            </a:r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cap="small" dirty="0" smtClean="0"/>
              <a:t>Приемлемость, Оригинальность и Проработанность идеи</a:t>
            </a:r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58</a:t>
            </a:fld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73276" y="2178561"/>
            <a:ext cx="11140788" cy="296081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marL="0" lvl="1">
              <a:lnSpc>
                <a:spcPct val="90000"/>
              </a:lnSpc>
              <a:spcBef>
                <a:spcPts val="600"/>
              </a:spcBef>
            </a:pPr>
            <a:r>
              <a:rPr lang="ru-RU" sz="2800" dirty="0"/>
              <a:t>Используем </a:t>
            </a:r>
            <a:r>
              <a:rPr lang="ru-RU" sz="2800" dirty="0" err="1" smtClean="0"/>
              <a:t>политомическую</a:t>
            </a:r>
            <a:r>
              <a:rPr lang="ru-RU" sz="2800" dirty="0" smtClean="0"/>
              <a:t> шкалу</a:t>
            </a:r>
            <a:endParaRPr lang="ru-RU" sz="2800" dirty="0"/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2 балла </a:t>
            </a:r>
            <a:r>
              <a:rPr lang="ru-RU" sz="2800" dirty="0" smtClean="0"/>
              <a:t>(полностью принимаемый ответ):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 приемлемый нестандартный ответ</a:t>
            </a:r>
          </a:p>
          <a:p>
            <a:pPr lvl="1">
              <a:lnSpc>
                <a:spcPct val="90000"/>
              </a:lnSpc>
              <a:spcBef>
                <a:spcPts val="600"/>
              </a:spcBef>
            </a:pPr>
            <a:r>
              <a:rPr lang="ru-RU" sz="2800" b="1" dirty="0" smtClean="0"/>
              <a:t>1 балл </a:t>
            </a:r>
            <a:r>
              <a:rPr lang="ru-RU" sz="2800" dirty="0" smtClean="0"/>
              <a:t>(частично принимаемый </a:t>
            </a:r>
            <a:r>
              <a:rPr lang="ru-RU" sz="2800" dirty="0"/>
              <a:t>ответ</a:t>
            </a:r>
            <a:r>
              <a:rPr lang="ru-RU" sz="2800" dirty="0" smtClean="0"/>
              <a:t>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 приемлемый часто встречающийся ответ</a:t>
            </a:r>
          </a:p>
          <a:p>
            <a:pPr lvl="1">
              <a:lnSpc>
                <a:spcPct val="90000"/>
              </a:lnSpc>
            </a:pPr>
            <a:r>
              <a:rPr lang="ru-RU" sz="2800" b="1" dirty="0" smtClean="0"/>
              <a:t>0 баллов </a:t>
            </a:r>
            <a:r>
              <a:rPr lang="ru-RU" sz="2800" dirty="0" smtClean="0"/>
              <a:t>(НЕ принимаемый ответ):</a:t>
            </a:r>
          </a:p>
          <a:p>
            <a:pPr lvl="2">
              <a:lnSpc>
                <a:spcPct val="90000"/>
              </a:lnSpc>
            </a:pPr>
            <a:r>
              <a:rPr lang="ru-RU" sz="2800" dirty="0" smtClean="0"/>
              <a:t>предложен неприемлемый ответ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3276" y="5686632"/>
            <a:ext cx="11140788" cy="867930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800" b="1" i="1" cap="small" dirty="0" smtClean="0"/>
              <a:t>Внимание! Частотность предложенного изменения устанавливается</a:t>
            </a:r>
          </a:p>
          <a:p>
            <a:pPr algn="ctr">
              <a:lnSpc>
                <a:spcPct val="90000"/>
              </a:lnSpc>
            </a:pPr>
            <a:r>
              <a:rPr lang="ru-RU" sz="2800" b="1" i="1" cap="small" dirty="0" smtClean="0"/>
              <a:t>ПОСЛЕ анализа ответов учащихся</a:t>
            </a:r>
          </a:p>
        </p:txBody>
      </p:sp>
    </p:spTree>
    <p:extLst>
      <p:ext uri="{BB962C8B-B14F-4D97-AF65-F5344CB8AC3E}">
        <p14:creationId xmlns:p14="http://schemas.microsoft.com/office/powerpoint/2010/main" val="40686408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4678" y="2280602"/>
            <a:ext cx="5081519" cy="639762"/>
          </a:xfr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ЧАСТО встречающиеся ответы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49230" y="2934013"/>
            <a:ext cx="5076967" cy="2233351"/>
          </a:xfr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800" dirty="0" smtClean="0"/>
              <a:t>Стандартные информационные тексты, содержащие незначительные уточнения и/или дополнение тезисов из обсуждения схожими утверждениями</a:t>
            </a: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35380" y="2280608"/>
            <a:ext cx="6288130" cy="639762"/>
          </a:xfrm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РЕДКО встречающиеся ответы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59</a:t>
            </a:fld>
            <a:endParaRPr lang="ru-RU" dirty="0"/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618601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0" name="TextBox 1"/>
          <p:cNvSpPr txBox="1">
            <a:spLocks noChangeArrowheads="1"/>
          </p:cNvSpPr>
          <p:nvPr/>
        </p:nvSpPr>
        <p:spPr bwMode="auto">
          <a:xfrm>
            <a:off x="2825086" y="902044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sp>
        <p:nvSpPr>
          <p:cNvPr id="11" name="Объект 3"/>
          <p:cNvSpPr>
            <a:spLocks noGrp="1"/>
          </p:cNvSpPr>
          <p:nvPr>
            <p:ph sz="half" idx="2"/>
          </p:nvPr>
        </p:nvSpPr>
        <p:spPr>
          <a:xfrm>
            <a:off x="5549028" y="2920366"/>
            <a:ext cx="6288130" cy="223335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Тексты нестандартного формата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Тексты, содержащие существенные уточнения и/или дополнения тезисов из обсуждения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3000" dirty="0" smtClean="0"/>
              <a:t>Другие идеи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66933" y="5296606"/>
            <a:ext cx="11489483" cy="1372683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sz="2600" i="1" dirty="0" smtClean="0"/>
              <a:t>Приемлемыми </a:t>
            </a:r>
            <a:r>
              <a:rPr lang="ru-RU" sz="2600" dirty="0" smtClean="0"/>
              <a:t>считаются изменения, раскрывающие или дополняющие </a:t>
            </a:r>
            <a:r>
              <a:rPr lang="ru-RU" sz="2600" dirty="0" err="1" smtClean="0"/>
              <a:t>приво-димые</a:t>
            </a:r>
            <a:r>
              <a:rPr lang="ru-RU" sz="2600" dirty="0" smtClean="0"/>
              <a:t> в обсуждении аргументы о пользе детской площадки для изучения наук о природе: изучение законов физики, в том числе – маятника и рычага, </a:t>
            </a:r>
            <a:r>
              <a:rPr lang="ru-RU" sz="2600" dirty="0" err="1" smtClean="0"/>
              <a:t>астро-номические</a:t>
            </a:r>
            <a:r>
              <a:rPr lang="ru-RU" sz="2600" dirty="0" smtClean="0"/>
              <a:t> наблюдения, наблюдения за насекомыми, запись голосов птиц.</a:t>
            </a:r>
            <a:endParaRPr lang="ru-RU" sz="2600" dirty="0" smtClean="0">
              <a:latin typeface="Arial" panose="020B0604020202020204" pitchFamily="34" charset="0"/>
              <a:ea typeface="Cambria" panose="02040503050406030204" pitchFamily="18" charset="0"/>
              <a:cs typeface="Arial" panose="020B0604020202020204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66933" y="1049461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359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TextBox 10"/>
          <p:cNvSpPr txBox="1"/>
          <p:nvPr/>
        </p:nvSpPr>
        <p:spPr>
          <a:xfrm>
            <a:off x="154979" y="2985994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428427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60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54978" y="5550968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№2</a:t>
            </a:r>
            <a:endParaRPr lang="ru-RU" sz="4000" b="1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531602"/>
              </p:ext>
            </p:extLst>
          </p:nvPr>
        </p:nvGraphicFramePr>
        <p:xfrm>
          <a:off x="1269242" y="2999642"/>
          <a:ext cx="10656000" cy="2395794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0656000"/>
              </a:tblGrid>
              <a:tr h="2197291">
                <a:tc>
                  <a:txBody>
                    <a:bodyPr/>
                    <a:lstStyle/>
                    <a:p>
                      <a:pPr indent="180000" algn="l" fontAlgn="b">
                        <a:lnSpc>
                          <a:spcPct val="80000"/>
                        </a:lnSpc>
                      </a:pPr>
                      <a:r>
                        <a:rPr lang="ru-RU" sz="2800" u="none" strike="noStrike" dirty="0" smtClean="0"/>
                        <a:t>Детская площадка – весёлый мир детей. Взрослые скажут, что детская площадка это всего лишь развлечение, но дети скажут иначе. Ведь на ней можно изучать все науки о природе, например: физика, химия, биология и т.д.</a:t>
                      </a:r>
                    </a:p>
                    <a:p>
                      <a:pPr indent="180000" algn="l" fontAlgn="b">
                        <a:lnSpc>
                          <a:spcPct val="80000"/>
                        </a:lnSpc>
                      </a:pPr>
                      <a:r>
                        <a:rPr lang="ru-RU" sz="2800" u="none" strike="noStrike" dirty="0" smtClean="0"/>
                        <a:t>Дети играющие на детской площадке, развивают фантазию, речь, этику и многое другое. Поэтому просим Вас, чаще водите своих детей на детские площадки!</a:t>
                      </a:r>
                      <a:endParaRPr lang="ru-RU" sz="2800" u="none" strike="noStrike" dirty="0"/>
                    </a:p>
                  </a:txBody>
                  <a:tcPr marL="8216" marR="8216" marT="6162" marB="0" anchor="b"/>
                </a:tc>
              </a:tr>
            </a:tbl>
          </a:graphicData>
        </a:graphic>
      </p:graphicFrame>
      <p:sp>
        <p:nvSpPr>
          <p:cNvPr id="18" name="Прямоугольник 17"/>
          <p:cNvSpPr/>
          <p:nvPr/>
        </p:nvSpPr>
        <p:spPr>
          <a:xfrm>
            <a:off x="1290947" y="5550968"/>
            <a:ext cx="10596253" cy="112646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18000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Польза </a:t>
            </a:r>
            <a:r>
              <a:rPr lang="ru-RU" sz="2800" dirty="0">
                <a:solidFill>
                  <a:srgbClr val="000000"/>
                </a:solidFill>
              </a:rPr>
              <a:t>детской площадки в том, что они могут выполнять </a:t>
            </a:r>
            <a:r>
              <a:rPr lang="ru-RU" sz="2800" dirty="0" err="1">
                <a:solidFill>
                  <a:srgbClr val="000000"/>
                </a:solidFill>
              </a:rPr>
              <a:t>развивательные</a:t>
            </a:r>
            <a:r>
              <a:rPr lang="ru-RU" sz="2800" dirty="0">
                <a:solidFill>
                  <a:srgbClr val="000000"/>
                </a:solidFill>
              </a:rPr>
              <a:t> </a:t>
            </a:r>
            <a:r>
              <a:rPr lang="ru-RU" sz="2800" dirty="0" smtClean="0">
                <a:solidFill>
                  <a:srgbClr val="000000"/>
                </a:solidFill>
              </a:rPr>
              <a:t>игры, </a:t>
            </a:r>
            <a:r>
              <a:rPr lang="ru-RU" sz="2800" dirty="0">
                <a:solidFill>
                  <a:srgbClr val="000000"/>
                </a:solidFill>
              </a:rPr>
              <a:t>с помощью площадок дети могут узнать о </a:t>
            </a:r>
            <a:r>
              <a:rPr lang="ru-RU" sz="2800" dirty="0" smtClean="0">
                <a:solidFill>
                  <a:srgbClr val="000000"/>
                </a:solidFill>
              </a:rPr>
              <a:t>растениях, </a:t>
            </a:r>
            <a:r>
              <a:rPr lang="ru-RU" sz="2800" dirty="0">
                <a:solidFill>
                  <a:srgbClr val="000000"/>
                </a:solidFill>
              </a:rPr>
              <a:t>их </a:t>
            </a:r>
            <a:r>
              <a:rPr lang="ru-RU" sz="2800" dirty="0" smtClean="0">
                <a:solidFill>
                  <a:srgbClr val="000000"/>
                </a:solidFill>
              </a:rPr>
              <a:t>пользе, </a:t>
            </a:r>
            <a:r>
              <a:rPr lang="ru-RU" sz="2800" dirty="0">
                <a:solidFill>
                  <a:srgbClr val="000000"/>
                </a:solidFill>
              </a:rPr>
              <a:t>могут узнать о разных </a:t>
            </a:r>
            <a:r>
              <a:rPr lang="ru-RU" sz="2800" dirty="0" smtClean="0">
                <a:solidFill>
                  <a:srgbClr val="000000"/>
                </a:solidFill>
              </a:rPr>
              <a:t>насекомых,  птицах. 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4061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TextBox 10"/>
          <p:cNvSpPr txBox="1"/>
          <p:nvPr/>
        </p:nvSpPr>
        <p:spPr>
          <a:xfrm>
            <a:off x="154979" y="3095178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№3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428427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61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4172545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№4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1888" y="5608755"/>
            <a:ext cx="981359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№5</a:t>
            </a:r>
            <a:endParaRPr lang="ru-RU" sz="4000" b="1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Скругленный прямоугольник 15"/>
          <p:cNvSpPr/>
          <p:nvPr/>
        </p:nvSpPr>
        <p:spPr>
          <a:xfrm>
            <a:off x="1304592" y="3056475"/>
            <a:ext cx="10731865" cy="864918"/>
          </a:xfrm>
          <a:prstGeom prst="roundRect">
            <a:avLst/>
          </a:prstGeom>
          <a:solidFill>
            <a:srgbClr val="E6E6E6"/>
          </a:solidFill>
          <a:ln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На детской площадке можно научиться всему в будущем: строить дома, горки, можно научиться, как из песка лепить игрушки и т.д</a:t>
            </a:r>
            <a:r>
              <a:rPr lang="ru-RU" sz="2800" dirty="0">
                <a:solidFill>
                  <a:srgbClr val="000000"/>
                </a:solidFill>
              </a:rPr>
              <a:t>.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304592" y="4182496"/>
            <a:ext cx="10711139" cy="1246299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С </a:t>
            </a:r>
            <a:r>
              <a:rPr lang="ru-RU" sz="2800" dirty="0">
                <a:solidFill>
                  <a:srgbClr val="000000"/>
                </a:solidFill>
              </a:rPr>
              <a:t>помощью детской </a:t>
            </a:r>
            <a:r>
              <a:rPr lang="ru-RU" sz="2800" dirty="0" smtClean="0">
                <a:solidFill>
                  <a:srgbClr val="000000"/>
                </a:solidFill>
              </a:rPr>
              <a:t>площадки </a:t>
            </a:r>
            <a:r>
              <a:rPr lang="ru-RU" sz="2800" dirty="0">
                <a:solidFill>
                  <a:srgbClr val="000000"/>
                </a:solidFill>
              </a:rPr>
              <a:t>можно узнать </a:t>
            </a:r>
            <a:r>
              <a:rPr lang="ru-RU" sz="2800" dirty="0">
                <a:solidFill>
                  <a:schemeClr val="tx1"/>
                </a:solidFill>
              </a:rPr>
              <a:t>примерные размеры различных насекомых, понять чем они занимаются, чем они </a:t>
            </a:r>
            <a:r>
              <a:rPr lang="ru-RU" sz="2800" dirty="0" smtClean="0">
                <a:solidFill>
                  <a:schemeClr val="tx1"/>
                </a:solidFill>
              </a:rPr>
              <a:t>питаются</a:t>
            </a:r>
            <a:r>
              <a:rPr lang="ru-RU" sz="2800" dirty="0" smtClean="0">
                <a:solidFill>
                  <a:srgbClr val="000000"/>
                </a:solidFill>
              </a:rPr>
              <a:t>.</a:t>
            </a:r>
            <a:endParaRPr lang="ru-RU" sz="2800" dirty="0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304592" y="5608755"/>
            <a:ext cx="10711139" cy="78175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Можно  </a:t>
            </a:r>
            <a:r>
              <a:rPr lang="ru-RU" sz="2800" dirty="0">
                <a:solidFill>
                  <a:srgbClr val="000000"/>
                </a:solidFill>
              </a:rPr>
              <a:t>научиться быстро бегать</a:t>
            </a:r>
            <a:r>
              <a:rPr lang="ru-RU" sz="2800" dirty="0" smtClean="0">
                <a:solidFill>
                  <a:srgbClr val="000000"/>
                </a:solidFill>
              </a:rPr>
              <a:t>, </a:t>
            </a:r>
            <a:r>
              <a:rPr lang="ru-RU" sz="2800" dirty="0">
                <a:solidFill>
                  <a:srgbClr val="000000"/>
                </a:solidFill>
              </a:rPr>
              <a:t>уметь лазать и научиться физике, равновесие </a:t>
            </a:r>
            <a:r>
              <a:rPr lang="ru-RU" sz="2800" dirty="0" smtClean="0">
                <a:solidFill>
                  <a:srgbClr val="000000"/>
                </a:solidFill>
              </a:rPr>
              <a:t>держать. 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4061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TextBox 10"/>
          <p:cNvSpPr txBox="1"/>
          <p:nvPr/>
        </p:nvSpPr>
        <p:spPr>
          <a:xfrm>
            <a:off x="154979" y="3095178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№6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428427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62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54979" y="4309023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№7</a:t>
            </a:r>
            <a:endParaRPr lang="ru-RU" sz="4000" b="1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1323833" y="3095178"/>
            <a:ext cx="10691898" cy="781752"/>
          </a:xfrm>
          <a:prstGeom prst="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>
              <a:lnSpc>
                <a:spcPct val="80000"/>
              </a:lnSpc>
            </a:pPr>
            <a:r>
              <a:rPr lang="ru-RU" sz="2800" dirty="0">
                <a:solidFill>
                  <a:srgbClr val="000000"/>
                </a:solidFill>
              </a:rPr>
              <a:t>На детской площадке в песочнице можно узнать свойства </a:t>
            </a:r>
            <a:r>
              <a:rPr lang="ru-RU" sz="2800" dirty="0" smtClean="0">
                <a:solidFill>
                  <a:srgbClr val="000000"/>
                </a:solidFill>
              </a:rPr>
              <a:t>песка.</a:t>
            </a:r>
          </a:p>
          <a:p>
            <a:pPr lvl="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На </a:t>
            </a:r>
            <a:r>
              <a:rPr lang="ru-RU" sz="2800" dirty="0">
                <a:solidFill>
                  <a:srgbClr val="000000"/>
                </a:solidFill>
              </a:rPr>
              <a:t>качелях можно узнать о свойствах ветра и внутренней энергии. </a:t>
            </a: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323833" y="4172545"/>
            <a:ext cx="10712624" cy="21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180000" defTabSz="685800" fontAlgn="b">
              <a:lnSpc>
                <a:spcPct val="80000"/>
              </a:lnSpc>
            </a:pPr>
            <a:r>
              <a:rPr lang="ru-RU" sz="2800" dirty="0">
                <a:solidFill>
                  <a:srgbClr val="000000"/>
                </a:solidFill>
              </a:rPr>
              <a:t>Учитель решил спросить у детей, чем занимались дети в летнее время. Дети ответили, что они гуляли на улице, катались на </a:t>
            </a:r>
            <a:r>
              <a:rPr lang="ru-RU" sz="2800" dirty="0" smtClean="0">
                <a:solidFill>
                  <a:srgbClr val="000000"/>
                </a:solidFill>
              </a:rPr>
              <a:t>качелях.</a:t>
            </a:r>
          </a:p>
          <a:p>
            <a:pPr lvl="0" indent="18000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Учитель </a:t>
            </a:r>
            <a:r>
              <a:rPr lang="ru-RU" sz="2800" dirty="0">
                <a:solidFill>
                  <a:srgbClr val="000000"/>
                </a:solidFill>
              </a:rPr>
              <a:t>решил спросить, чем так они интересны и полезны. </a:t>
            </a:r>
            <a:endParaRPr lang="ru-RU" sz="2800" dirty="0" smtClean="0">
              <a:solidFill>
                <a:srgbClr val="000000"/>
              </a:solidFill>
            </a:endParaRPr>
          </a:p>
          <a:p>
            <a:pPr lvl="0" indent="18000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Дети </a:t>
            </a:r>
            <a:r>
              <a:rPr lang="ru-RU" sz="2800" dirty="0">
                <a:solidFill>
                  <a:srgbClr val="000000"/>
                </a:solidFill>
              </a:rPr>
              <a:t>ответили: </a:t>
            </a:r>
            <a:r>
              <a:rPr lang="ru-RU" sz="2800" dirty="0" smtClean="0">
                <a:solidFill>
                  <a:srgbClr val="000000"/>
                </a:solidFill>
              </a:rPr>
              <a:t>Ведь </a:t>
            </a:r>
            <a:r>
              <a:rPr lang="ru-RU" sz="2800" dirty="0">
                <a:solidFill>
                  <a:srgbClr val="000000"/>
                </a:solidFill>
              </a:rPr>
              <a:t>на качелях очень интересно. </a:t>
            </a:r>
            <a:r>
              <a:rPr lang="ru-RU" sz="2800" dirty="0" smtClean="0">
                <a:solidFill>
                  <a:srgbClr val="000000"/>
                </a:solidFill>
              </a:rPr>
              <a:t>Можно </a:t>
            </a:r>
            <a:r>
              <a:rPr lang="ru-RU" sz="2800" dirty="0">
                <a:solidFill>
                  <a:srgbClr val="000000"/>
                </a:solidFill>
              </a:rPr>
              <a:t>изучить закон физики и </a:t>
            </a:r>
            <a:r>
              <a:rPr lang="ru-RU" sz="2800" dirty="0" smtClean="0">
                <a:solidFill>
                  <a:srgbClr val="000000"/>
                </a:solidFill>
              </a:rPr>
              <a:t>т.д</a:t>
            </a:r>
            <a:r>
              <a:rPr lang="ru-RU" sz="2800" dirty="0">
                <a:solidFill>
                  <a:srgbClr val="00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9614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1" name="TextBox 10"/>
          <p:cNvSpPr txBox="1"/>
          <p:nvPr/>
        </p:nvSpPr>
        <p:spPr>
          <a:xfrm>
            <a:off x="154979" y="2822218"/>
            <a:ext cx="981359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№8</a:t>
            </a:r>
            <a:endParaRPr lang="ru-RU" sz="4000" b="1" dirty="0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346539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63</a:t>
            </a:fld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18753" y="3874122"/>
            <a:ext cx="981359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№9</a:t>
            </a:r>
            <a:endParaRPr lang="ru-RU" sz="40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0770" y="5581462"/>
            <a:ext cx="1241045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№10</a:t>
            </a:r>
            <a:endParaRPr lang="ru-RU" sz="4000" b="1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214546"/>
              </p:ext>
            </p:extLst>
          </p:nvPr>
        </p:nvGraphicFramePr>
        <p:xfrm>
          <a:off x="1442239" y="5600434"/>
          <a:ext cx="10435809" cy="68891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10435809"/>
              </a:tblGrid>
              <a:tr h="573206">
                <a:tc>
                  <a:txBody>
                    <a:bodyPr/>
                    <a:lstStyle/>
                    <a:p>
                      <a:pPr algn="l" fontAlgn="b">
                        <a:lnSpc>
                          <a:spcPct val="80000"/>
                        </a:lnSpc>
                      </a:pPr>
                      <a:r>
                        <a:rPr lang="ru-RU" sz="2800" u="none" strike="noStrike" dirty="0" smtClean="0"/>
                        <a:t>На детской площадке многому можно научиться. Можно научиться различать жуков. Девочки, играя в песке учатся "готовить". </a:t>
                      </a:r>
                      <a:endParaRPr lang="ru-RU" sz="2800" u="none" strike="noStrike" dirty="0"/>
                    </a:p>
                  </a:txBody>
                  <a:tcPr marL="8216" marR="8216" marT="6162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Скругленный прямоугольник 19"/>
          <p:cNvSpPr/>
          <p:nvPr/>
        </p:nvSpPr>
        <p:spPr>
          <a:xfrm>
            <a:off x="1501253" y="2822810"/>
            <a:ext cx="10497219" cy="864918"/>
          </a:xfrm>
          <a:prstGeom prst="roundRect">
            <a:avLst/>
          </a:prstGeom>
          <a:solidFill>
            <a:srgbClr val="E6E6E6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180000" defTabSz="685800" fontAlgn="b">
              <a:lnSpc>
                <a:spcPct val="80000"/>
              </a:lnSpc>
            </a:pPr>
            <a:r>
              <a:rPr lang="ru-RU" sz="2800" dirty="0">
                <a:solidFill>
                  <a:srgbClr val="000000"/>
                </a:solidFill>
              </a:rPr>
              <a:t>Польза от </a:t>
            </a:r>
            <a:r>
              <a:rPr lang="ru-RU" sz="2800" dirty="0" smtClean="0">
                <a:solidFill>
                  <a:srgbClr val="000000"/>
                </a:solidFill>
              </a:rPr>
              <a:t>качелей в том,  </a:t>
            </a:r>
            <a:r>
              <a:rPr lang="ru-RU" sz="2800" dirty="0">
                <a:solidFill>
                  <a:srgbClr val="000000"/>
                </a:solidFill>
              </a:rPr>
              <a:t>что </a:t>
            </a:r>
            <a:r>
              <a:rPr lang="ru-RU" sz="2800" dirty="0" smtClean="0">
                <a:solidFill>
                  <a:srgbClr val="000000"/>
                </a:solidFill>
              </a:rPr>
              <a:t>ребёнок понимает </a:t>
            </a:r>
            <a:r>
              <a:rPr lang="ru-RU" sz="2800" dirty="0">
                <a:solidFill>
                  <a:srgbClr val="000000"/>
                </a:solidFill>
              </a:rPr>
              <a:t>законы </a:t>
            </a:r>
            <a:r>
              <a:rPr lang="ru-RU" sz="2800" dirty="0" smtClean="0">
                <a:solidFill>
                  <a:srgbClr val="000000"/>
                </a:solidFill>
              </a:rPr>
              <a:t>физики, </a:t>
            </a:r>
            <a:r>
              <a:rPr lang="ru-RU" sz="2800" dirty="0">
                <a:solidFill>
                  <a:srgbClr val="000000"/>
                </a:solidFill>
              </a:rPr>
              <a:t>учится держать равновесие</a:t>
            </a:r>
          </a:p>
        </p:txBody>
      </p:sp>
      <p:graphicFrame>
        <p:nvGraphicFramePr>
          <p:cNvPr id="23" name="Таблица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531986"/>
              </p:ext>
            </p:extLst>
          </p:nvPr>
        </p:nvGraphicFramePr>
        <p:xfrm>
          <a:off x="1501252" y="3854772"/>
          <a:ext cx="10497221" cy="1476000"/>
        </p:xfrm>
        <a:graphic>
          <a:graphicData uri="http://schemas.openxmlformats.org/drawingml/2006/table">
            <a:tbl>
              <a:tblPr>
                <a:tableStyleId>{0505E3EF-67EA-436B-97B2-0124C06EBD24}</a:tableStyleId>
              </a:tblPr>
              <a:tblGrid>
                <a:gridCol w="10497221"/>
              </a:tblGrid>
              <a:tr h="1476000">
                <a:tc>
                  <a:txBody>
                    <a:bodyPr/>
                    <a:lstStyle/>
                    <a:p>
                      <a:pPr indent="180000">
                        <a:lnSpc>
                          <a:spcPct val="80000"/>
                        </a:lnSpc>
                      </a:pPr>
                      <a:r>
                        <a:rPr lang="ru-RU" sz="2800" dirty="0" smtClean="0"/>
                        <a:t>Например, иногда на детских площадках образуются муравейники, и дети могут увидеть,</a:t>
                      </a:r>
                      <a:r>
                        <a:rPr lang="ru-RU" sz="2800" baseline="0" dirty="0" smtClean="0"/>
                        <a:t> </a:t>
                      </a:r>
                      <a:r>
                        <a:rPr lang="ru-RU" sz="2800" dirty="0" smtClean="0"/>
                        <a:t>как муравьи работают вместе, или,</a:t>
                      </a:r>
                      <a:r>
                        <a:rPr lang="ru-RU" sz="2800" baseline="0" dirty="0" smtClean="0"/>
                        <a:t> </a:t>
                      </a:r>
                      <a:r>
                        <a:rPr lang="ru-RU" sz="2800" dirty="0" smtClean="0"/>
                        <a:t>например, несмотря на свою массу тела, носят предметы намного тяжелее их самих. Дети могут наблюдать смену сезонов.</a:t>
                      </a:r>
                      <a:endParaRPr lang="ru-RU" sz="280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8216" marR="8216" marT="6162" marB="0" anchor="b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5236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346539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64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26969" y="2903384"/>
            <a:ext cx="1241045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№11</a:t>
            </a:r>
            <a:endParaRPr lang="ru-RU" sz="4000" b="1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1473957" y="2903384"/>
            <a:ext cx="10541773" cy="3884140"/>
          </a:xfrm>
          <a:prstGeom prst="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indent="180000" defTabSz="685800" fontAlgn="b">
              <a:lnSpc>
                <a:spcPct val="80000"/>
              </a:lnSpc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</a:rPr>
              <a:t>Мам</a:t>
            </a:r>
            <a:r>
              <a:rPr lang="ru-RU" sz="2800" dirty="0">
                <a:solidFill>
                  <a:srgbClr val="000000"/>
                </a:solidFill>
              </a:rPr>
              <a:t>, я тут подумал, что дети многому могут научиться на детских площадках </a:t>
            </a:r>
            <a:r>
              <a:rPr lang="ru-RU" sz="2800" dirty="0" smtClean="0">
                <a:solidFill>
                  <a:srgbClr val="000000"/>
                </a:solidFill>
              </a:rPr>
              <a:t>– играть, </a:t>
            </a:r>
            <a:r>
              <a:rPr lang="ru-RU" sz="2800" dirty="0">
                <a:solidFill>
                  <a:srgbClr val="000000"/>
                </a:solidFill>
              </a:rPr>
              <a:t>знакомиться, изучать простейшие законы физики. Помогать животным они тоже могут - подкармливать птиц, собак, кошек</a:t>
            </a:r>
            <a:r>
              <a:rPr lang="ru-RU" sz="2800" dirty="0" smtClean="0">
                <a:solidFill>
                  <a:srgbClr val="000000"/>
                </a:solidFill>
              </a:rPr>
              <a:t>.</a:t>
            </a:r>
          </a:p>
          <a:p>
            <a:pPr lvl="0" indent="180000" defTabSz="685800" fontAlgn="b">
              <a:lnSpc>
                <a:spcPct val="80000"/>
              </a:lnSpc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</a:rPr>
              <a:t>Ну</a:t>
            </a:r>
            <a:r>
              <a:rPr lang="ru-RU" sz="2800" dirty="0">
                <a:solidFill>
                  <a:srgbClr val="000000"/>
                </a:solidFill>
              </a:rPr>
              <a:t>, да, наверное. А ты уроки сделал? </a:t>
            </a:r>
            <a:endParaRPr lang="ru-RU" sz="2800" dirty="0" smtClean="0">
              <a:solidFill>
                <a:srgbClr val="000000"/>
              </a:solidFill>
            </a:endParaRPr>
          </a:p>
          <a:p>
            <a:pPr lvl="0" indent="180000" defTabSz="685800" fontAlgn="b">
              <a:lnSpc>
                <a:spcPct val="80000"/>
              </a:lnSpc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</a:rPr>
              <a:t>Нет.</a:t>
            </a:r>
          </a:p>
          <a:p>
            <a:pPr lvl="0" indent="180000" defTabSz="685800" fontAlgn="b">
              <a:lnSpc>
                <a:spcPct val="80000"/>
              </a:lnSpc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</a:rPr>
              <a:t>Иди</a:t>
            </a:r>
            <a:r>
              <a:rPr lang="ru-RU" sz="2800" dirty="0">
                <a:solidFill>
                  <a:srgbClr val="000000"/>
                </a:solidFill>
              </a:rPr>
              <a:t>, делай. Потом можешь пойти гулять на свою </a:t>
            </a:r>
            <a:r>
              <a:rPr lang="ru-RU" sz="2800" dirty="0" smtClean="0">
                <a:solidFill>
                  <a:srgbClr val="000000"/>
                </a:solidFill>
              </a:rPr>
              <a:t>площадку!</a:t>
            </a:r>
          </a:p>
          <a:p>
            <a:pPr lvl="0" indent="180000" defTabSz="685800" fontAlgn="b">
              <a:lnSpc>
                <a:spcPct val="80000"/>
              </a:lnSpc>
              <a:buFontTx/>
              <a:buChar char="-"/>
            </a:pPr>
            <a:r>
              <a:rPr lang="ru-RU" sz="2800" dirty="0" smtClean="0">
                <a:solidFill>
                  <a:srgbClr val="000000"/>
                </a:solidFill>
              </a:rPr>
              <a:t>Хорошо</a:t>
            </a:r>
            <a:r>
              <a:rPr lang="ru-RU" sz="2800" dirty="0">
                <a:solidFill>
                  <a:srgbClr val="000000"/>
                </a:solidFill>
              </a:rPr>
              <a:t>, мам. </a:t>
            </a:r>
            <a:endParaRPr lang="ru-RU" sz="2800" dirty="0" smtClean="0">
              <a:solidFill>
                <a:srgbClr val="000000"/>
              </a:solidFill>
            </a:endParaRPr>
          </a:p>
          <a:p>
            <a:pPr lvl="0" indent="180000" defTabSz="685800" fontAlgn="b">
              <a:lnSpc>
                <a:spcPct val="80000"/>
              </a:lnSpc>
            </a:pPr>
            <a:r>
              <a:rPr lang="ru-RU" sz="2800" dirty="0" smtClean="0">
                <a:solidFill>
                  <a:srgbClr val="000000"/>
                </a:solidFill>
              </a:rPr>
              <a:t>Детям </a:t>
            </a:r>
            <a:r>
              <a:rPr lang="ru-RU" sz="2800" dirty="0">
                <a:solidFill>
                  <a:srgbClr val="000000"/>
                </a:solidFill>
              </a:rPr>
              <a:t>полезно играть на площадке </a:t>
            </a:r>
            <a:r>
              <a:rPr lang="ru-RU" sz="2800" dirty="0" smtClean="0">
                <a:solidFill>
                  <a:srgbClr val="000000"/>
                </a:solidFill>
              </a:rPr>
              <a:t>– социальное положение </a:t>
            </a:r>
            <a:r>
              <a:rPr lang="ru-RU" sz="2800" dirty="0">
                <a:solidFill>
                  <a:srgbClr val="000000"/>
                </a:solidFill>
              </a:rPr>
              <a:t>будет на высоком уровне, знание законов физики может помочь в изучении этого нелёгкого предмета.</a:t>
            </a:r>
          </a:p>
        </p:txBody>
      </p:sp>
    </p:spTree>
    <p:extLst>
      <p:ext uri="{BB962C8B-B14F-4D97-AF65-F5344CB8AC3E}">
        <p14:creationId xmlns:p14="http://schemas.microsoft.com/office/powerpoint/2010/main" val="35815278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27338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65</a:t>
            </a:fld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26969" y="2903384"/>
            <a:ext cx="1241045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№12</a:t>
            </a:r>
            <a:endParaRPr lang="ru-RU" sz="4000" b="1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459268" y="2903384"/>
            <a:ext cx="10427932" cy="2485787"/>
          </a:xfrm>
          <a:prstGeom prst="roundRect">
            <a:avLst/>
          </a:prstGeom>
          <a:solidFill>
            <a:srgbClr val="E6E6E6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defTabSz="685800" fontAlgn="b"/>
            <a:r>
              <a:rPr lang="ru-RU" sz="2800" dirty="0" smtClean="0">
                <a:solidFill>
                  <a:srgbClr val="000000"/>
                </a:solidFill>
              </a:rPr>
              <a:t>На детской площадке можно выучить законы физики например: </a:t>
            </a:r>
          </a:p>
          <a:p>
            <a:pPr lvl="0" defTabSz="685800" fontAlgn="b"/>
            <a:r>
              <a:rPr lang="ru-RU" sz="2800" dirty="0">
                <a:solidFill>
                  <a:srgbClr val="000000"/>
                </a:solidFill>
              </a:rPr>
              <a:t>-</a:t>
            </a:r>
            <a:r>
              <a:rPr lang="ru-RU" sz="2800" dirty="0" smtClean="0">
                <a:solidFill>
                  <a:srgbClr val="000000"/>
                </a:solidFill>
              </a:rPr>
              <a:t>С помощью качелей изучаем правило рычага, а на подвесных качелях-законы движения маятника.</a:t>
            </a:r>
          </a:p>
          <a:p>
            <a:pPr lvl="0" defTabSz="685800" fontAlgn="b"/>
            <a:r>
              <a:rPr lang="ru-RU" sz="2800" dirty="0" smtClean="0">
                <a:solidFill>
                  <a:srgbClr val="000000"/>
                </a:solidFill>
              </a:rPr>
              <a:t>По вечерам, когда стемнеет, будем  учить астрономию.</a:t>
            </a:r>
          </a:p>
          <a:p>
            <a:pPr lvl="0" defTabSz="685800" fontAlgn="b"/>
            <a:r>
              <a:rPr lang="ru-RU" sz="2800" dirty="0" smtClean="0">
                <a:solidFill>
                  <a:srgbClr val="000000"/>
                </a:solidFill>
              </a:rPr>
              <a:t>Гуляйте на улице, и всё будет круто!</a:t>
            </a:r>
            <a:endParaRPr lang="ru-RU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5214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406038" y="2273380"/>
            <a:ext cx="11609693" cy="5581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defTabSz="923340">
              <a:defRPr sz="3124"/>
            </a:lvl1pPr>
          </a:lstStyle>
          <a:p>
            <a:pPr marL="0" marR="0" lvl="0" indent="0" algn="l" defTabSz="92334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Ответы  учащихся на задание </a:t>
            </a:r>
            <a:r>
              <a:rPr kumimoji="0" lang="ru-RU" sz="2400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4 «качели» </a:t>
            </a:r>
            <a:endParaRPr kumimoji="0" lang="ru-RU" sz="2400" b="1" i="0" u="none" strike="noStrike" kern="1200" cap="all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692820" cy="847512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вопрос слушателям</a:t>
            </a:r>
            <a:br>
              <a:rPr lang="ru-RU" sz="2400" cap="all" dirty="0" smtClean="0">
                <a:solidFill>
                  <a:srgbClr val="7030A0"/>
                </a:solidFill>
              </a:rPr>
            </a:br>
            <a:r>
              <a:rPr lang="ru-RU" sz="2400" cap="all" dirty="0" smtClean="0">
                <a:solidFill>
                  <a:srgbClr val="7030A0"/>
                </a:solidFill>
              </a:rPr>
              <a:t>Какой  </a:t>
            </a:r>
            <a:r>
              <a:rPr lang="ru-RU" sz="2400" cap="all" dirty="0">
                <a:solidFill>
                  <a:srgbClr val="7030A0"/>
                </a:solidFill>
              </a:rPr>
              <a:t>балл  вы  присвоите  такому  ответу</a:t>
            </a:r>
            <a:r>
              <a:rPr lang="ru-RU" sz="2400" cap="all" dirty="0" smtClean="0">
                <a:solidFill>
                  <a:srgbClr val="7030A0"/>
                </a:solidFill>
              </a:rPr>
              <a:t>? 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66</a:t>
            </a:fld>
            <a:endParaRPr lang="ru-RU" dirty="0"/>
          </a:p>
        </p:txBody>
      </p:sp>
      <p:sp>
        <p:nvSpPr>
          <p:cNvPr id="21" name="TextBox 1"/>
          <p:cNvSpPr txBox="1">
            <a:spLocks noChangeArrowheads="1"/>
          </p:cNvSpPr>
          <p:nvPr/>
        </p:nvSpPr>
        <p:spPr bwMode="auto">
          <a:xfrm>
            <a:off x="2855002" y="1108379"/>
            <a:ext cx="9181455" cy="1255728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288004">
              <a:lnSpc>
                <a:spcPct val="90000"/>
              </a:lnSpc>
            </a:pPr>
            <a:r>
              <a:rPr lang="ru-RU" altLang="ru-RU" sz="2800" b="1" dirty="0">
                <a:solidFill>
                  <a:srgbClr val="002060"/>
                </a:solidFill>
              </a:rPr>
              <a:t>Суть задания</a:t>
            </a:r>
            <a:r>
              <a:rPr lang="ru-RU" altLang="ru-RU" sz="2800" dirty="0">
                <a:solidFill>
                  <a:srgbClr val="002060"/>
                </a:solidFill>
              </a:rPr>
              <a:t>: написать в любом формате текст на тему «Чему можно научиться на детской площадке», </a:t>
            </a:r>
            <a:r>
              <a:rPr lang="ru-RU" altLang="ru-RU" sz="2800" dirty="0" smtClean="0">
                <a:solidFill>
                  <a:srgbClr val="002060"/>
                </a:solidFill>
              </a:rPr>
              <a:t>используя </a:t>
            </a:r>
            <a:r>
              <a:rPr lang="ru-RU" altLang="ru-RU" sz="2800" dirty="0">
                <a:solidFill>
                  <a:srgbClr val="002060"/>
                </a:solidFill>
              </a:rPr>
              <a:t>результаты обсуждения </a:t>
            </a:r>
            <a:endParaRPr lang="ru-RU" altLang="ru-RU" dirty="0">
              <a:solidFill>
                <a:srgbClr val="002060"/>
              </a:solidFill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57" t="31632" r="18544" b="8507"/>
          <a:stretch/>
        </p:blipFill>
        <p:spPr bwMode="auto">
          <a:xfrm>
            <a:off x="396849" y="1255796"/>
            <a:ext cx="2407598" cy="97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222503" y="3080805"/>
            <a:ext cx="1241045" cy="707886"/>
          </a:xfrm>
          <a:prstGeom prst="rect">
            <a:avLst/>
          </a:prstGeom>
          <a:solidFill>
            <a:srgbClr val="E6E6E6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ru-RU" sz="4000" b="1" dirty="0" smtClean="0"/>
              <a:t>№13</a:t>
            </a:r>
            <a:endParaRPr lang="ru-RU" sz="4000" b="1" dirty="0"/>
          </a:p>
        </p:txBody>
      </p:sp>
      <p:graphicFrame>
        <p:nvGraphicFramePr>
          <p:cNvPr id="18" name="Таблица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029624"/>
              </p:ext>
            </p:extLst>
          </p:nvPr>
        </p:nvGraphicFramePr>
        <p:xfrm>
          <a:off x="1655240" y="3080804"/>
          <a:ext cx="10286552" cy="2993202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10286552"/>
              </a:tblGrid>
              <a:tr h="2104091">
                <a:tc>
                  <a:txBody>
                    <a:bodyPr/>
                    <a:lstStyle/>
                    <a:p>
                      <a:pPr indent="180000">
                        <a:lnSpc>
                          <a:spcPct val="100000"/>
                        </a:lnSpc>
                      </a:pPr>
                      <a:r>
                        <a:rPr lang="ru-RU" sz="2800" dirty="0" smtClean="0"/>
                        <a:t>-Сынок! Почему ты так долго играешь на детской площадке? Неужели тебе это не надоело?</a:t>
                      </a:r>
                    </a:p>
                    <a:p>
                      <a:pPr indent="180000">
                        <a:lnSpc>
                          <a:spcPct val="100000"/>
                        </a:lnSpc>
                      </a:pPr>
                      <a:r>
                        <a:rPr lang="ru-RU" sz="2800" dirty="0" smtClean="0"/>
                        <a:t>-Мама. Я не только получаю удовольствие, но и изучаю физику!</a:t>
                      </a:r>
                    </a:p>
                    <a:p>
                      <a:pPr indent="180000">
                        <a:lnSpc>
                          <a:spcPct val="100000"/>
                        </a:lnSpc>
                      </a:pPr>
                      <a:r>
                        <a:rPr lang="ru-RU" sz="2800" dirty="0" smtClean="0"/>
                        <a:t>-Ну и как ты изучаешь физику на детской площадке?</a:t>
                      </a:r>
                    </a:p>
                    <a:p>
                      <a:pPr indent="180000">
                        <a:lnSpc>
                          <a:spcPct val="100000"/>
                        </a:lnSpc>
                      </a:pPr>
                      <a:r>
                        <a:rPr lang="ru-RU" sz="2800" dirty="0" smtClean="0"/>
                        <a:t>-Мам, слушай. С помощью качелей можно узнать что такое центр тяжести, распределение веса. На горке можно узнать про наклон и силу трения. </a:t>
                      </a:r>
                      <a:endParaRPr lang="ru-RU" sz="2800" dirty="0"/>
                    </a:p>
                  </a:txBody>
                  <a:tcPr marL="8216" marR="8216" marT="6162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1695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340736" cy="514027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ответы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67</a:t>
            </a:fld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71026"/>
              </p:ext>
            </p:extLst>
          </p:nvPr>
        </p:nvGraphicFramePr>
        <p:xfrm>
          <a:off x="453117" y="967373"/>
          <a:ext cx="11268363" cy="532790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40592"/>
                <a:gridCol w="1923803"/>
                <a:gridCol w="80039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№ ученика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Балл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Комментарий</a:t>
                      </a:r>
                      <a:endParaRPr lang="ru-RU" sz="24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встречающееся улучшение (иной формат текста)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1 балл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2800" dirty="0" smtClean="0"/>
                        <a:t>Часто встречающееся</a:t>
                      </a:r>
                      <a:r>
                        <a:rPr lang="ru-RU" sz="2800" baseline="0" dirty="0" smtClean="0"/>
                        <a:t> несущественное уточнение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№3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0 баллов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Неприемлемые изменения,</a:t>
                      </a:r>
                      <a:r>
                        <a:rPr lang="ru-RU" sz="2800" baseline="0" dirty="0" smtClean="0"/>
                        <a:t> не сохранена существующая аргументация</a:t>
                      </a:r>
                      <a:endParaRPr lang="ru-RU" sz="2800" dirty="0" smtClean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№4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1 балл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Часто встречающееся</a:t>
                      </a:r>
                      <a:r>
                        <a:rPr lang="ru-RU" sz="2800" baseline="0" dirty="0" smtClean="0"/>
                        <a:t> несущественное уточнение</a:t>
                      </a:r>
                      <a:endParaRPr lang="ru-RU" sz="2800" dirty="0" smtClean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№5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Нет изменений,</a:t>
                      </a:r>
                      <a:r>
                        <a:rPr lang="ru-RU" sz="2800" baseline="0" dirty="0" smtClean="0"/>
                        <a:t> простой повтор аргументов текста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№6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встречающееся улучшение (существенные</a:t>
                      </a:r>
                      <a:r>
                        <a:rPr lang="ru-RU" sz="2800" baseline="0" dirty="0" smtClean="0"/>
                        <a:t> уточнения</a:t>
                      </a:r>
                      <a:r>
                        <a:rPr lang="ru-RU" sz="2800" dirty="0" smtClean="0"/>
                        <a:t>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№7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Неприемлемые изменения,</a:t>
                      </a:r>
                      <a:r>
                        <a:rPr lang="ru-RU" sz="2800" baseline="0" dirty="0" smtClean="0"/>
                        <a:t> не сохранена существующая аргументация</a:t>
                      </a:r>
                      <a:endParaRPr lang="ru-RU" sz="2800" dirty="0" smtClean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455759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54"/>
          <p:cNvSpPr>
            <a:spLocks noChangeArrowheads="1"/>
          </p:cNvSpPr>
          <p:nvPr/>
        </p:nvSpPr>
        <p:spPr bwMode="auto">
          <a:xfrm>
            <a:off x="2116259" y="1736243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29" name="Rectangle 7"/>
          <p:cNvSpPr>
            <a:spLocks noChangeArrowheads="1"/>
          </p:cNvSpPr>
          <p:nvPr/>
        </p:nvSpPr>
        <p:spPr bwMode="auto">
          <a:xfrm>
            <a:off x="2491074" y="1313498"/>
            <a:ext cx="142191" cy="28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70376" tIns="35188" rIns="70376" bIns="35188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sz="1385"/>
          </a:p>
        </p:txBody>
      </p:sp>
      <p:sp>
        <p:nvSpPr>
          <p:cNvPr id="12" name="Заголовок 1"/>
          <p:cNvSpPr txBox="1">
            <a:spLocks noGrp="1"/>
          </p:cNvSpPr>
          <p:nvPr>
            <p:ph type="title"/>
          </p:nvPr>
        </p:nvSpPr>
        <p:spPr>
          <a:xfrm>
            <a:off x="313722" y="186617"/>
            <a:ext cx="11340736" cy="514027"/>
          </a:xfrm>
          <a:prstGeom prst="rect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 defTabSz="923340">
              <a:defRPr sz="3124"/>
            </a:lvl1pPr>
          </a:lstStyle>
          <a:p>
            <a:pPr lvl="0" algn="l"/>
            <a:r>
              <a:rPr lang="ru-RU" sz="2400" cap="all" dirty="0">
                <a:solidFill>
                  <a:srgbClr val="7030A0"/>
                </a:solidFill>
              </a:rPr>
              <a:t>Практикум. </a:t>
            </a:r>
            <a:r>
              <a:rPr lang="ru-RU" sz="2400" cap="all" dirty="0" smtClean="0">
                <a:solidFill>
                  <a:srgbClr val="7030A0"/>
                </a:solidFill>
              </a:rPr>
              <a:t>«качели»,  </a:t>
            </a:r>
            <a:r>
              <a:rPr lang="ru-RU" sz="2400" cap="all" dirty="0">
                <a:solidFill>
                  <a:srgbClr val="7030A0"/>
                </a:solidFill>
              </a:rPr>
              <a:t>Задание </a:t>
            </a:r>
            <a:r>
              <a:rPr lang="ru-RU" sz="2400" cap="all" dirty="0" smtClean="0">
                <a:solidFill>
                  <a:srgbClr val="7030A0"/>
                </a:solidFill>
              </a:rPr>
              <a:t>4. ответы (окончание)</a:t>
            </a:r>
            <a:endParaRPr sz="2400" cap="all" dirty="0">
              <a:solidFill>
                <a:srgbClr val="FF0000"/>
              </a:solidFill>
            </a:endParaRPr>
          </a:p>
        </p:txBody>
      </p:sp>
      <p:sp>
        <p:nvSpPr>
          <p:cNvPr id="1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737600" y="6356361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68</a:t>
            </a:fld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1189014"/>
              </p:ext>
            </p:extLst>
          </p:nvPr>
        </p:nvGraphicFramePr>
        <p:xfrm>
          <a:off x="453118" y="1117499"/>
          <a:ext cx="11268363" cy="480974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40592"/>
                <a:gridCol w="1923803"/>
                <a:gridCol w="8003968"/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№ ученика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Балл</a:t>
                      </a:r>
                      <a:endParaRPr lang="ru-RU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ru-RU" sz="2400" dirty="0" smtClean="0"/>
                        <a:t>Комментарий</a:t>
                      </a:r>
                      <a:endParaRPr lang="ru-RU" sz="24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№8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Нет изменений,</a:t>
                      </a:r>
                      <a:r>
                        <a:rPr lang="ru-RU" sz="2800" baseline="0" dirty="0" smtClean="0"/>
                        <a:t> простой повтор аргументов текста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№9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встречающееся улучшение (существенное дополнение)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№10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1 балл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Часто встречающееся</a:t>
                      </a:r>
                      <a:r>
                        <a:rPr lang="ru-RU" sz="2800" baseline="0" dirty="0" smtClean="0"/>
                        <a:t> несущественное уточнение</a:t>
                      </a:r>
                      <a:endParaRPr lang="ru-RU" sz="2800" dirty="0" smtClean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№11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встречающееся улучшение (иной формат текста)</a:t>
                      </a:r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/>
                        <a:t>0 баллов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Нет изменений,</a:t>
                      </a:r>
                      <a:r>
                        <a:rPr lang="ru-RU" sz="2800" baseline="0" dirty="0" smtClean="0"/>
                        <a:t> простой повтор аргументов текста</a:t>
                      </a:r>
                      <a:endParaRPr lang="ru-RU" sz="2800" dirty="0"/>
                    </a:p>
                  </a:txBody>
                  <a:tcPr anchor="ctr"/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№13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/>
                        <a:t>2 балла</a:t>
                      </a:r>
                      <a:endParaRPr lang="ru-RU" sz="28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Редко встречающееся улучшение (иной формат текста и существенные дополнения)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517797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69</a:t>
            </a:fld>
            <a:endParaRPr lang="ru-RU"/>
          </a:p>
        </p:txBody>
      </p:sp>
      <p:sp>
        <p:nvSpPr>
          <p:cNvPr id="8" name="Заголовок 1"/>
          <p:cNvSpPr txBox="1">
            <a:spLocks noGrp="1"/>
          </p:cNvSpPr>
          <p:nvPr>
            <p:ph type="title"/>
          </p:nvPr>
        </p:nvSpPr>
        <p:spPr>
          <a:xfrm>
            <a:off x="250521" y="174743"/>
            <a:ext cx="11561031" cy="627575"/>
          </a:xfrm>
          <a:prstGeom prst="rect">
            <a:avLst/>
          </a:prstGeom>
        </p:spPr>
        <p:txBody>
          <a:bodyPr>
            <a:noAutofit/>
          </a:bodyPr>
          <a:lstStyle>
            <a:lvl1pPr defTabSz="923340">
              <a:defRPr sz="3124"/>
            </a:lvl1pPr>
          </a:lstStyle>
          <a:p>
            <a:pPr algn="l"/>
            <a:r>
              <a:rPr lang="ru-RU" sz="2400" cap="all" dirty="0" smtClean="0">
                <a:solidFill>
                  <a:srgbClr val="7030A0"/>
                </a:solidFill>
              </a:rPr>
              <a:t>Объективированная Оценка компонента «доработка идей». Рекомендуемый Алгоритм анализа и оценки (исследование </a:t>
            </a:r>
            <a:r>
              <a:rPr lang="en-US" sz="2400" cap="all" dirty="0" smtClean="0">
                <a:solidFill>
                  <a:srgbClr val="7030A0"/>
                </a:solidFill>
              </a:rPr>
              <a:t>PISA)</a:t>
            </a:r>
            <a:endParaRPr sz="2400" cap="all" dirty="0">
              <a:solidFill>
                <a:srgbClr val="7030A0"/>
              </a:solidFill>
            </a:endParaRPr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655094" y="1723613"/>
            <a:ext cx="10927314" cy="3951288"/>
          </a:xfrm>
        </p:spPr>
        <p:txBody>
          <a:bodyPr/>
          <a:lstStyle/>
          <a:p>
            <a:r>
              <a:rPr lang="ru-RU" sz="2800" dirty="0"/>
              <a:t>Используется </a:t>
            </a:r>
            <a:r>
              <a:rPr lang="ru-RU" sz="2800" dirty="0" err="1" smtClean="0"/>
              <a:t>политомическая</a:t>
            </a:r>
            <a:r>
              <a:rPr lang="ru-RU" sz="2800" dirty="0" smtClean="0"/>
              <a:t> </a:t>
            </a:r>
            <a:r>
              <a:rPr lang="ru-RU" sz="2800" dirty="0"/>
              <a:t>шкала</a:t>
            </a:r>
          </a:p>
          <a:p>
            <a:endParaRPr lang="ru-RU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307162" y="5766322"/>
            <a:ext cx="11447582" cy="757130"/>
          </a:xfrm>
          <a:prstGeom prst="rect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80000"/>
              </a:lnSpc>
              <a:spcAft>
                <a:spcPts val="1200"/>
              </a:spcAft>
            </a:pPr>
            <a:r>
              <a:rPr lang="ru-RU" b="1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Приемлемые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идеи – идеи, соответствующие теме, требованиям, контексту и деталям задания; идеи, которые </a:t>
            </a:r>
            <a:r>
              <a:rPr lang="ru-RU" b="1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сохраняют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 </a:t>
            </a:r>
            <a:r>
              <a:rPr lang="ru-RU" i="1" dirty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существующую идею </a:t>
            </a:r>
            <a:r>
              <a:rPr lang="ru-RU" i="1" dirty="0" smtClean="0">
                <a:latin typeface="Arial" panose="020B0604020202020204" pitchFamily="34" charset="0"/>
                <a:ea typeface="Cambria" panose="02040503050406030204" pitchFamily="18" charset="0"/>
                <a:cs typeface="Arial" panose="020B0604020202020204" pitchFamily="34" charset="0"/>
              </a:rPr>
              <a:t>и привносят в неё заметные улучшения, желательно нестандартные, неожиданные, инновационные, повышающие её ценность.</a:t>
            </a:r>
          </a:p>
        </p:txBody>
      </p:sp>
      <p:sp>
        <p:nvSpPr>
          <p:cNvPr id="49" name="Текст 2"/>
          <p:cNvSpPr>
            <a:spLocks noGrp="1"/>
          </p:cNvSpPr>
          <p:nvPr>
            <p:ph type="body" sz="quarter" idx="3"/>
          </p:nvPr>
        </p:nvSpPr>
        <p:spPr>
          <a:xfrm>
            <a:off x="559558" y="1084263"/>
            <a:ext cx="11022842" cy="639762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7030A0"/>
                </a:solidFill>
              </a:rPr>
              <a:t>В задании требуется выдвинуть одну оригинальную идею</a:t>
            </a:r>
            <a:endParaRPr lang="ru-RU" sz="3200" dirty="0">
              <a:solidFill>
                <a:srgbClr val="7030A0"/>
              </a:solidFill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 flipV="1">
            <a:off x="7984903" y="2718630"/>
            <a:ext cx="2622506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Прямоугольник 73"/>
          <p:cNvSpPr/>
          <p:nvPr/>
        </p:nvSpPr>
        <p:spPr>
          <a:xfrm>
            <a:off x="1869433" y="2250630"/>
            <a:ext cx="6121121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260000" lvl="1">
              <a:lnSpc>
                <a:spcPct val="80000"/>
              </a:lnSpc>
            </a:pPr>
            <a:r>
              <a:rPr lang="ru-RU" dirty="0" smtClean="0"/>
              <a:t>Приемлем ли данный ответ?</a:t>
            </a:r>
            <a:endParaRPr lang="ru-RU" dirty="0"/>
          </a:p>
        </p:txBody>
      </p:sp>
      <p:sp>
        <p:nvSpPr>
          <p:cNvPr id="75" name="Овал 74"/>
          <p:cNvSpPr/>
          <p:nvPr/>
        </p:nvSpPr>
        <p:spPr>
          <a:xfrm>
            <a:off x="2027391" y="2323227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1</a:t>
            </a:r>
            <a:endParaRPr lang="ru-RU" b="1" dirty="0"/>
          </a:p>
        </p:txBody>
      </p:sp>
      <p:sp>
        <p:nvSpPr>
          <p:cNvPr id="76" name="Прямоугольник 75"/>
          <p:cNvSpPr/>
          <p:nvPr/>
        </p:nvSpPr>
        <p:spPr>
          <a:xfrm>
            <a:off x="1869432" y="3356297"/>
            <a:ext cx="6121122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260000" lvl="1">
              <a:lnSpc>
                <a:spcPct val="80000"/>
              </a:lnSpc>
            </a:pPr>
            <a:r>
              <a:rPr lang="ru-RU" dirty="0" smtClean="0"/>
              <a:t>Соответствует ли этот ответ </a:t>
            </a:r>
            <a:r>
              <a:rPr lang="ru-RU" dirty="0"/>
              <a:t>одной или</a:t>
            </a:r>
          </a:p>
          <a:p>
            <a:pPr marL="1260000" lvl="1">
              <a:lnSpc>
                <a:spcPct val="80000"/>
              </a:lnSpc>
            </a:pPr>
            <a:r>
              <a:rPr lang="ru-RU" dirty="0"/>
              <a:t>нескольким </a:t>
            </a:r>
            <a:r>
              <a:rPr lang="ru-RU" dirty="0" smtClean="0"/>
              <a:t>перечисленным стандартным </a:t>
            </a:r>
            <a:r>
              <a:rPr lang="ru-RU" dirty="0"/>
              <a:t>темам?</a:t>
            </a:r>
          </a:p>
        </p:txBody>
      </p:sp>
      <p:sp>
        <p:nvSpPr>
          <p:cNvPr id="77" name="Овал 76"/>
          <p:cNvSpPr/>
          <p:nvPr/>
        </p:nvSpPr>
        <p:spPr>
          <a:xfrm>
            <a:off x="2027391" y="3422687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2</a:t>
            </a:r>
            <a:endParaRPr lang="ru-RU" b="1" dirty="0"/>
          </a:p>
        </p:txBody>
      </p:sp>
      <p:cxnSp>
        <p:nvCxnSpPr>
          <p:cNvPr id="78" name="Прямая соединительная линия 77"/>
          <p:cNvCxnSpPr/>
          <p:nvPr/>
        </p:nvCxnSpPr>
        <p:spPr>
          <a:xfrm flipH="1">
            <a:off x="1329433" y="2687649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Прямая соединительная линия 78"/>
          <p:cNvCxnSpPr/>
          <p:nvPr/>
        </p:nvCxnSpPr>
        <p:spPr>
          <a:xfrm>
            <a:off x="1329433" y="2719227"/>
            <a:ext cx="0" cy="851891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>
            <a:off x="1329433" y="3594333"/>
            <a:ext cx="540000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Прямоугольник 80"/>
          <p:cNvSpPr/>
          <p:nvPr/>
        </p:nvSpPr>
        <p:spPr>
          <a:xfrm>
            <a:off x="1041433" y="2827227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82" name="Прямоугольник 81"/>
          <p:cNvSpPr/>
          <p:nvPr/>
        </p:nvSpPr>
        <p:spPr>
          <a:xfrm>
            <a:off x="10613060" y="2417649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0</a:t>
            </a:r>
            <a:endParaRPr lang="ru-RU" sz="2800" b="1" dirty="0"/>
          </a:p>
        </p:txBody>
      </p:sp>
      <p:sp>
        <p:nvSpPr>
          <p:cNvPr id="83" name="Прямоугольник 82"/>
          <p:cNvSpPr/>
          <p:nvPr/>
        </p:nvSpPr>
        <p:spPr>
          <a:xfrm>
            <a:off x="10621142" y="3548687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2</a:t>
            </a:r>
            <a:endParaRPr lang="ru-RU" sz="2800" b="1" dirty="0"/>
          </a:p>
        </p:txBody>
      </p:sp>
      <p:cxnSp>
        <p:nvCxnSpPr>
          <p:cNvPr id="84" name="Прямая соединительная линия 83"/>
          <p:cNvCxnSpPr/>
          <p:nvPr/>
        </p:nvCxnSpPr>
        <p:spPr>
          <a:xfrm flipH="1">
            <a:off x="7990554" y="4651964"/>
            <a:ext cx="2395392" cy="15162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86" name="Прямоугольник 85"/>
          <p:cNvSpPr/>
          <p:nvPr/>
        </p:nvSpPr>
        <p:spPr>
          <a:xfrm>
            <a:off x="9260863" y="2411181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10353835" y="3818001"/>
            <a:ext cx="0" cy="828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Прямоугольник 88"/>
          <p:cNvSpPr/>
          <p:nvPr/>
        </p:nvSpPr>
        <p:spPr>
          <a:xfrm>
            <a:off x="9314115" y="4364169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90" name="Прямоугольник 89"/>
          <p:cNvSpPr/>
          <p:nvPr/>
        </p:nvSpPr>
        <p:spPr>
          <a:xfrm>
            <a:off x="1869433" y="4546502"/>
            <a:ext cx="6115470" cy="9360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1260000" lvl="1">
              <a:lnSpc>
                <a:spcPct val="80000"/>
              </a:lnSpc>
            </a:pPr>
            <a:r>
              <a:rPr lang="ru-RU" dirty="0" smtClean="0"/>
              <a:t>Ответ отличается нестандартным подходом, отличительными особенностями в реализации традиционной темы/способа, особым применением?</a:t>
            </a:r>
            <a:endParaRPr lang="ru-RU" dirty="0"/>
          </a:p>
        </p:txBody>
      </p:sp>
      <p:sp>
        <p:nvSpPr>
          <p:cNvPr id="91" name="Овал 90"/>
          <p:cNvSpPr/>
          <p:nvPr/>
        </p:nvSpPr>
        <p:spPr>
          <a:xfrm>
            <a:off x="2027391" y="4589861"/>
            <a:ext cx="900000" cy="7920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ШАГ 3</a:t>
            </a:r>
            <a:endParaRPr lang="ru-RU" b="1" dirty="0"/>
          </a:p>
        </p:txBody>
      </p:sp>
      <p:cxnSp>
        <p:nvCxnSpPr>
          <p:cNvPr id="95" name="Прямая соединительная линия 94"/>
          <p:cNvCxnSpPr/>
          <p:nvPr/>
        </p:nvCxnSpPr>
        <p:spPr>
          <a:xfrm flipH="1">
            <a:off x="1319322" y="3842519"/>
            <a:ext cx="540000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 стрелкой 96"/>
          <p:cNvCxnSpPr/>
          <p:nvPr/>
        </p:nvCxnSpPr>
        <p:spPr>
          <a:xfrm>
            <a:off x="1319322" y="4936677"/>
            <a:ext cx="540000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1341266" y="3863777"/>
            <a:ext cx="0" cy="108000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Прямоугольник 100"/>
          <p:cNvSpPr/>
          <p:nvPr/>
        </p:nvSpPr>
        <p:spPr>
          <a:xfrm>
            <a:off x="1065502" y="4129490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ДА</a:t>
            </a:r>
            <a:endParaRPr lang="ru-RU" b="1" dirty="0"/>
          </a:p>
        </p:txBody>
      </p:sp>
      <p:sp>
        <p:nvSpPr>
          <p:cNvPr id="106" name="Прямоугольник 105"/>
          <p:cNvSpPr/>
          <p:nvPr/>
        </p:nvSpPr>
        <p:spPr>
          <a:xfrm>
            <a:off x="10607409" y="4888415"/>
            <a:ext cx="540000" cy="54000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1</a:t>
            </a:r>
            <a:endParaRPr lang="ru-RU" sz="2800" b="1" dirty="0"/>
          </a:p>
        </p:txBody>
      </p:sp>
      <p:cxnSp>
        <p:nvCxnSpPr>
          <p:cNvPr id="108" name="Прямая со стрелкой 107"/>
          <p:cNvCxnSpPr>
            <a:endCxn id="106" idx="1"/>
          </p:cNvCxnSpPr>
          <p:nvPr/>
        </p:nvCxnSpPr>
        <p:spPr>
          <a:xfrm flipV="1">
            <a:off x="7992880" y="5158415"/>
            <a:ext cx="2614529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Прямоугольник 108"/>
          <p:cNvSpPr/>
          <p:nvPr/>
        </p:nvSpPr>
        <p:spPr>
          <a:xfrm>
            <a:off x="9300741" y="4853302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56" name="Прямая со стрелкой 55"/>
          <p:cNvCxnSpPr/>
          <p:nvPr/>
        </p:nvCxnSpPr>
        <p:spPr>
          <a:xfrm flipV="1">
            <a:off x="7990554" y="3818687"/>
            <a:ext cx="2622506" cy="0"/>
          </a:xfrm>
          <a:prstGeom prst="straightConnector1">
            <a:avLst/>
          </a:prstGeom>
          <a:ln w="19050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Прямоугольник 84"/>
          <p:cNvSpPr/>
          <p:nvPr/>
        </p:nvSpPr>
        <p:spPr>
          <a:xfrm>
            <a:off x="9254898" y="3539989"/>
            <a:ext cx="576000" cy="576000"/>
          </a:xfrm>
          <a:prstGeom prst="rect">
            <a:avLst/>
          </a:prstGeom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НЕТ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853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98676" y="6351189"/>
            <a:ext cx="2844800" cy="365125"/>
          </a:xfrm>
        </p:spPr>
        <p:txBody>
          <a:bodyPr/>
          <a:lstStyle/>
          <a:p>
            <a:fld id="{B5F7651B-E091-4933-9AEC-452C7CD40240}" type="slidenum">
              <a:rPr lang="ru-RU" smtClean="0"/>
              <a:t>70</a:t>
            </a:fld>
            <a:endParaRPr lang="ru-RU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657" y="196525"/>
            <a:ext cx="11393912" cy="688571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l"/>
            <a:r>
              <a:rPr lang="ru-RU" sz="2400" cap="all" dirty="0" smtClean="0">
                <a:solidFill>
                  <a:schemeClr val="accent4"/>
                </a:solidFill>
              </a:rPr>
              <a:t>вопросы для самопроверки: особенности оценки различных компонентов </a:t>
            </a:r>
            <a:r>
              <a:rPr lang="ru-RU" sz="2400" cap="all" dirty="0" err="1" smtClean="0">
                <a:solidFill>
                  <a:schemeClr val="accent4"/>
                </a:solidFill>
              </a:rPr>
              <a:t>компетентностной</a:t>
            </a:r>
            <a:r>
              <a:rPr lang="ru-RU" sz="2400" cap="all" dirty="0" smtClean="0">
                <a:solidFill>
                  <a:schemeClr val="accent4"/>
                </a:solidFill>
              </a:rPr>
              <a:t> модели</a:t>
            </a:r>
            <a:endParaRPr lang="ru-RU" sz="2400" cap="all" dirty="0">
              <a:solidFill>
                <a:schemeClr val="accent4"/>
              </a:solidFill>
            </a:endParaRPr>
          </a:p>
        </p:txBody>
      </p:sp>
      <p:sp>
        <p:nvSpPr>
          <p:cNvPr id="6" name="Текст 1"/>
          <p:cNvSpPr txBox="1">
            <a:spLocks/>
          </p:cNvSpPr>
          <p:nvPr/>
        </p:nvSpPr>
        <p:spPr>
          <a:xfrm>
            <a:off x="341194" y="1151912"/>
            <a:ext cx="11409527" cy="4275117"/>
          </a:xfrm>
          <a:prstGeom prst="rect">
            <a:avLst/>
          </a:prstGeom>
          <a:solidFill>
            <a:schemeClr val="bg2"/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600"/>
              </a:spcBef>
            </a:pPr>
            <a:r>
              <a:rPr lang="ru-RU" sz="3200" b="1" i="1" dirty="0" smtClean="0">
                <a:solidFill>
                  <a:srgbClr val="7030A0"/>
                </a:solidFill>
              </a:rPr>
              <a:t>При оценке каких компонентов </a:t>
            </a:r>
            <a:r>
              <a:rPr lang="ru-RU" sz="3200" b="1" i="1" dirty="0" err="1" smtClean="0">
                <a:solidFill>
                  <a:srgbClr val="7030A0"/>
                </a:solidFill>
              </a:rPr>
              <a:t>компетентностной</a:t>
            </a:r>
            <a:r>
              <a:rPr lang="ru-RU" sz="3200" b="1" i="1" dirty="0" smtClean="0">
                <a:solidFill>
                  <a:srgbClr val="7030A0"/>
                </a:solidFill>
              </a:rPr>
              <a:t> модели креативного мышления необходимо </a:t>
            </a:r>
            <a:r>
              <a:rPr lang="ru-RU" sz="3200" b="1" i="1" u="sng" dirty="0" smtClean="0">
                <a:solidFill>
                  <a:srgbClr val="7030A0"/>
                </a:solidFill>
              </a:rPr>
              <a:t>обязательно</a:t>
            </a:r>
            <a:r>
              <a:rPr lang="ru-RU" sz="3200" b="1" i="1" dirty="0" smtClean="0">
                <a:solidFill>
                  <a:srgbClr val="7030A0"/>
                </a:solidFill>
              </a:rPr>
              <a:t> провести предварительный анализ ответов учащихся?</a:t>
            </a:r>
          </a:p>
          <a:p>
            <a:pPr marL="971550" lvl="1" indent="-514350">
              <a:spcBef>
                <a:spcPts val="1200"/>
              </a:spcBef>
              <a:buAutoNum type="arabicPeriod"/>
            </a:pPr>
            <a:r>
              <a:rPr lang="ru-RU" sz="3200" b="1" i="1" dirty="0" smtClean="0">
                <a:solidFill>
                  <a:srgbClr val="7030A0"/>
                </a:solidFill>
              </a:rPr>
              <a:t>Выдвижение разнообразных идей</a:t>
            </a:r>
          </a:p>
          <a:p>
            <a:pPr marL="971550" lvl="1" indent="-514350">
              <a:spcBef>
                <a:spcPts val="1200"/>
              </a:spcBef>
              <a:buAutoNum type="arabicPeriod"/>
            </a:pPr>
            <a:r>
              <a:rPr lang="ru-RU" sz="3200" b="1" i="1" dirty="0" smtClean="0">
                <a:solidFill>
                  <a:srgbClr val="7030A0"/>
                </a:solidFill>
              </a:rPr>
              <a:t>Выдвижение креативной идеи</a:t>
            </a:r>
          </a:p>
          <a:p>
            <a:pPr marL="971550" lvl="1" indent="-514350">
              <a:spcBef>
                <a:spcPts val="1200"/>
              </a:spcBef>
              <a:buAutoNum type="arabicPeriod"/>
            </a:pPr>
            <a:r>
              <a:rPr lang="ru-RU" sz="3200" b="1" i="1" dirty="0" smtClean="0">
                <a:solidFill>
                  <a:srgbClr val="7030A0"/>
                </a:solidFill>
              </a:rPr>
              <a:t>Оценка и отбор идей</a:t>
            </a:r>
            <a:endParaRPr lang="ru-RU" sz="3200" b="1" i="1" dirty="0">
              <a:solidFill>
                <a:srgbClr val="7030A0"/>
              </a:solidFill>
            </a:endParaRPr>
          </a:p>
          <a:p>
            <a:pPr marL="971550" lvl="1" indent="-514350">
              <a:spcBef>
                <a:spcPts val="1200"/>
              </a:spcBef>
              <a:buAutoNum type="arabicPeriod"/>
            </a:pPr>
            <a:r>
              <a:rPr lang="ru-RU" sz="3200" b="1" i="1" dirty="0" smtClean="0">
                <a:solidFill>
                  <a:srgbClr val="7030A0"/>
                </a:solidFill>
              </a:rPr>
              <a:t>Доработка и совершенствование идей</a:t>
            </a:r>
          </a:p>
        </p:txBody>
      </p:sp>
    </p:spTree>
    <p:extLst>
      <p:ext uri="{BB962C8B-B14F-4D97-AF65-F5344CB8AC3E}">
        <p14:creationId xmlns:p14="http://schemas.microsoft.com/office/powerpoint/2010/main" val="3220832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0453" y="1105231"/>
            <a:ext cx="3962401" cy="211504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</a:pPr>
            <a:r>
              <a:rPr lang="ru-RU" sz="3200" dirty="0" smtClean="0">
                <a:solidFill>
                  <a:srgbClr val="7030A0"/>
                </a:solidFill>
              </a:rPr>
              <a:t>Знакомство с </a:t>
            </a:r>
            <a:r>
              <a:rPr lang="ru-RU" sz="3200" dirty="0" smtClean="0">
                <a:solidFill>
                  <a:srgbClr val="7030A0"/>
                </a:solidFill>
              </a:rPr>
              <a:t>особенностями заданий. </a:t>
            </a:r>
            <a:r>
              <a:rPr lang="ru-RU" sz="3200" dirty="0" smtClean="0">
                <a:solidFill>
                  <a:srgbClr val="7030A0"/>
                </a:solidFill>
              </a:rPr>
              <a:t>Совместное чтение заданий 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86607" y="3331479"/>
            <a:ext cx="3866865" cy="300082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800" dirty="0"/>
              <a:t>Поиск ответов на </a:t>
            </a:r>
            <a:r>
              <a:rPr lang="ru-RU" sz="2800" dirty="0" err="1" smtClean="0"/>
              <a:t>воп</a:t>
            </a:r>
            <a:r>
              <a:rPr lang="ru-RU" sz="2800" dirty="0" smtClean="0"/>
              <a:t>-росы</a:t>
            </a:r>
            <a:r>
              <a:rPr lang="ru-RU" sz="2800" dirty="0"/>
              <a:t>, </a:t>
            </a:r>
            <a:r>
              <a:rPr lang="ru-RU" sz="2800" dirty="0" smtClean="0"/>
              <a:t>способствующие пониманию</a:t>
            </a:r>
          </a:p>
          <a:p>
            <a:pPr marL="360000" indent="-180000">
              <a:lnSpc>
                <a:spcPct val="80000"/>
              </a:lnSpc>
              <a:spcBef>
                <a:spcPts val="0"/>
              </a:spcBef>
            </a:pPr>
            <a:r>
              <a:rPr lang="ru-RU" sz="2800" dirty="0" smtClean="0"/>
              <a:t>смысла </a:t>
            </a:r>
            <a:r>
              <a:rPr lang="ru-RU" sz="2800" dirty="0"/>
              <a:t>текста </a:t>
            </a:r>
            <a:r>
              <a:rPr lang="ru-RU" sz="2800" dirty="0" smtClean="0"/>
              <a:t>задания,</a:t>
            </a:r>
          </a:p>
          <a:p>
            <a:pPr marL="360000" indent="-180000">
              <a:lnSpc>
                <a:spcPct val="80000"/>
              </a:lnSpc>
              <a:spcBef>
                <a:spcPts val="0"/>
              </a:spcBef>
            </a:pPr>
            <a:r>
              <a:rPr lang="ru-RU" sz="2800" dirty="0" smtClean="0"/>
              <a:t>смысла </a:t>
            </a:r>
            <a:r>
              <a:rPr lang="ru-RU" sz="2800" dirty="0"/>
              <a:t>работы над предлагаемой ситуаций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449171" y="1030146"/>
            <a:ext cx="7105941" cy="639762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>
                <a:solidFill>
                  <a:srgbClr val="7030A0"/>
                </a:solidFill>
              </a:rPr>
              <a:t>Примеры вопросов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490114" y="1656259"/>
            <a:ext cx="7078646" cy="4689949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 smtClean="0"/>
              <a:t>Что </a:t>
            </a:r>
            <a:r>
              <a:rPr lang="ru-RU" dirty="0"/>
              <a:t>нас просят сделать? Что именно надо записать или нарисовать?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/>
              <a:t>Зачем нас просят это сделать? Какую проблему хотят </a:t>
            </a:r>
            <a:r>
              <a:rPr lang="ru-RU" dirty="0" smtClean="0"/>
              <a:t>решить</a:t>
            </a:r>
            <a:r>
              <a:rPr lang="ru-RU" dirty="0"/>
              <a:t>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/>
              <a:t>Есть ли в этом задании единственный правильный ответ? 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 smtClean="0"/>
              <a:t>Что непонятно </a:t>
            </a:r>
            <a:r>
              <a:rPr lang="ru-RU" dirty="0"/>
              <a:t>в тексте задания? Какой вопрос нужно задать, чтобы прояснить непонятое?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/>
              <a:t>Зачем в задании даётся та или иная информация? Какой вопрос нужно задать, чтобы это выяснить?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/>
              <a:t>За какими словами в тексте скрыты «главный вопрос» и «главная деталь»?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/>
              <a:t>Что является предметом оценки в задании?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dirty="0"/>
              <a:t>Какие требования предъявляются к ответу и к его </a:t>
            </a:r>
            <a:r>
              <a:rPr lang="ru-RU" dirty="0" smtClean="0"/>
              <a:t>оформлению?</a:t>
            </a:r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71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35896" y="346650"/>
            <a:ext cx="11393912" cy="688571"/>
          </a:xfrm>
          <a:noFill/>
        </p:spPr>
        <p:txBody>
          <a:bodyPr>
            <a:noAutofit/>
          </a:bodyPr>
          <a:lstStyle/>
          <a:p>
            <a:pPr algn="l"/>
            <a:r>
              <a:rPr lang="ru-RU" sz="2400" cap="all" dirty="0" smtClean="0">
                <a:solidFill>
                  <a:schemeClr val="accent4"/>
                </a:solidFill>
              </a:rPr>
              <a:t>Рекомендации по использованию формирующей оценки заданий по креативному мышлению</a:t>
            </a:r>
            <a:endParaRPr lang="ru-RU" sz="2400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63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2259" y="1335819"/>
            <a:ext cx="5381768" cy="102453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</a:pPr>
            <a:r>
              <a:rPr lang="ru-RU" sz="3200" dirty="0" smtClean="0">
                <a:solidFill>
                  <a:srgbClr val="7030A0"/>
                </a:solidFill>
              </a:rPr>
              <a:t>Знакомство с </a:t>
            </a:r>
            <a:r>
              <a:rPr lang="ru-RU" sz="3200" dirty="0">
                <a:solidFill>
                  <a:srgbClr val="7030A0"/>
                </a:solidFill>
              </a:rPr>
              <a:t>особенностями </a:t>
            </a:r>
            <a:r>
              <a:rPr lang="ru-RU" sz="3200" dirty="0" smtClean="0">
                <a:solidFill>
                  <a:srgbClr val="7030A0"/>
                </a:solidFill>
              </a:rPr>
              <a:t>оценки выполнения заданий 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292" y="2811439"/>
            <a:ext cx="5299881" cy="300082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800" dirty="0" smtClean="0"/>
              <a:t>Заблаговременно</a:t>
            </a:r>
            <a:r>
              <a:rPr lang="ru-RU" sz="2800" dirty="0"/>
              <a:t>, ДО выполнения детьми задания, </a:t>
            </a:r>
            <a:r>
              <a:rPr lang="ru-RU" sz="2800" dirty="0" smtClean="0"/>
              <a:t>провести обсуждение </a:t>
            </a:r>
            <a:r>
              <a:rPr lang="ru-RU" sz="2800" dirty="0" smtClean="0"/>
              <a:t>ответов, даваемых </a:t>
            </a:r>
            <a:r>
              <a:rPr lang="ru-RU" sz="2800" dirty="0"/>
              <a:t>другими учащимися, с тем чтобы определить, какой ответ соответствует требованиям задания, а какой – нет. 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354160" y="1316987"/>
            <a:ext cx="5113369" cy="639762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>
                <a:solidFill>
                  <a:srgbClr val="7030A0"/>
                </a:solidFill>
              </a:rPr>
              <a:t>Примеры ответов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073254" y="2251881"/>
            <a:ext cx="5495505" cy="42990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sz="2800" dirty="0" smtClean="0"/>
              <a:t>Примеры ответов берутся из</a:t>
            </a:r>
          </a:p>
          <a:p>
            <a:pPr marL="580050" lvl="1" indent="-180000"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сборников заданий, разделы «Рекомендации по оценке заданий»</a:t>
            </a:r>
          </a:p>
          <a:p>
            <a:pPr marL="580050" lvl="1" indent="-180000"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предварительных опросов учащихся</a:t>
            </a:r>
          </a:p>
          <a:p>
            <a:pPr marL="580050" lvl="1" indent="-180000"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накопленного банка ответов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2800" dirty="0" smtClean="0"/>
              <a:t>Примеры ответов могут быть специально составлены учителем, чтобы подчеркнуть тот или иной аспект решения  </a:t>
            </a:r>
            <a:endParaRPr lang="ru-RU" sz="2800" dirty="0"/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72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35896" y="346650"/>
            <a:ext cx="11393912" cy="688571"/>
          </a:xfrm>
          <a:noFill/>
        </p:spPr>
        <p:txBody>
          <a:bodyPr>
            <a:noAutofit/>
          </a:bodyPr>
          <a:lstStyle/>
          <a:p>
            <a:pPr algn="l"/>
            <a:r>
              <a:rPr lang="ru-RU" sz="2400" cap="all" dirty="0" smtClean="0">
                <a:solidFill>
                  <a:schemeClr val="accent4"/>
                </a:solidFill>
              </a:rPr>
              <a:t>Рекомендации по использованию формирующей оценки заданий по креативному мышлению</a:t>
            </a:r>
            <a:endParaRPr lang="ru-RU" sz="2400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695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8405" y="1241947"/>
            <a:ext cx="4271790" cy="146031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</a:pPr>
            <a:r>
              <a:rPr lang="ru-RU" sz="3200" dirty="0" smtClean="0">
                <a:solidFill>
                  <a:srgbClr val="7030A0"/>
                </a:solidFill>
              </a:rPr>
              <a:t>Формирование </a:t>
            </a:r>
            <a:r>
              <a:rPr lang="ru-RU" sz="3200" dirty="0">
                <a:solidFill>
                  <a:srgbClr val="7030A0"/>
                </a:solidFill>
              </a:rPr>
              <a:t>гибкости и беглости мышления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292" y="2811439"/>
            <a:ext cx="4208059" cy="300082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800" dirty="0" smtClean="0"/>
              <a:t>Создание ситуаций, тренирующих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наблюдательность,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рефлексию,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восстановление хода рассуждений</a:t>
            </a:r>
          </a:p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endParaRPr lang="ru-RU" sz="28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54889" y="1562409"/>
            <a:ext cx="5113369" cy="639762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>
                <a:solidFill>
                  <a:srgbClr val="7030A0"/>
                </a:solidFill>
              </a:rPr>
              <a:t>Приёмы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486400" y="2251881"/>
            <a:ext cx="6082360" cy="400579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sz="3200" dirty="0" smtClean="0"/>
              <a:t>Игра «Необычное в обычном»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Поиск ответов на вопросы типа:</a:t>
            </a:r>
          </a:p>
          <a:p>
            <a:pPr marL="504000" indent="-180000">
              <a:lnSpc>
                <a:spcPct val="80000"/>
              </a:lnSpc>
              <a:spcBef>
                <a:spcPts val="1200"/>
              </a:spcBef>
            </a:pPr>
            <a:r>
              <a:rPr lang="ru-RU" sz="2800" i="1" dirty="0"/>
              <a:t>Как вы думаете, какой ответ, скорее всего, дадут ваши </a:t>
            </a:r>
            <a:r>
              <a:rPr lang="ru-RU" sz="2800" i="1" dirty="0" smtClean="0"/>
              <a:t>друзья? Как </a:t>
            </a:r>
            <a:r>
              <a:rPr lang="ru-RU" sz="2800" i="1" dirty="0"/>
              <a:t>они будут </a:t>
            </a:r>
            <a:r>
              <a:rPr lang="ru-RU" sz="2800" i="1" dirty="0" smtClean="0"/>
              <a:t>рассуждать?</a:t>
            </a:r>
          </a:p>
          <a:p>
            <a:pPr marL="504000" indent="-180000">
              <a:lnSpc>
                <a:spcPct val="80000"/>
              </a:lnSpc>
              <a:spcBef>
                <a:spcPts val="1200"/>
              </a:spcBef>
            </a:pPr>
            <a:r>
              <a:rPr lang="ru-RU" sz="2800" i="1" dirty="0" smtClean="0"/>
              <a:t>А </a:t>
            </a:r>
            <a:r>
              <a:rPr lang="ru-RU" sz="2800" i="1" dirty="0"/>
              <a:t>как ещё можно рассуждать? Какой другой ответ можно дать</a:t>
            </a:r>
            <a:r>
              <a:rPr lang="ru-RU" sz="2800" i="1" dirty="0" smtClean="0"/>
              <a:t>?</a:t>
            </a:r>
          </a:p>
          <a:p>
            <a:pPr marL="504000" indent="-180000">
              <a:lnSpc>
                <a:spcPct val="80000"/>
              </a:lnSpc>
              <a:spcBef>
                <a:spcPts val="1200"/>
              </a:spcBef>
            </a:pPr>
            <a:r>
              <a:rPr lang="ru-RU" sz="2800" i="1" dirty="0" smtClean="0"/>
              <a:t>Ваши друзья дали такой ответ:… Как они рассуждали?</a:t>
            </a:r>
            <a:endParaRPr lang="ru-RU" i="1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73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35896" y="346650"/>
            <a:ext cx="11393912" cy="688571"/>
          </a:xfrm>
          <a:noFill/>
        </p:spPr>
        <p:txBody>
          <a:bodyPr>
            <a:noAutofit/>
          </a:bodyPr>
          <a:lstStyle/>
          <a:p>
            <a:pPr algn="l"/>
            <a:r>
              <a:rPr lang="ru-RU" sz="2400" cap="all" dirty="0" smtClean="0">
                <a:solidFill>
                  <a:schemeClr val="accent4"/>
                </a:solidFill>
              </a:rPr>
              <a:t>Рекомендации по использованию формирующей оценки заданий по креативному мышлению</a:t>
            </a:r>
            <a:endParaRPr lang="ru-RU" sz="2400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76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8404" y="1241947"/>
            <a:ext cx="4748869" cy="146031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</a:pPr>
            <a:r>
              <a:rPr lang="ru-RU" sz="3200" dirty="0" smtClean="0">
                <a:solidFill>
                  <a:srgbClr val="7030A0"/>
                </a:solidFill>
              </a:rPr>
              <a:t>Формирование гибкости и оригинальности мышления</a:t>
            </a: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292" y="2811439"/>
            <a:ext cx="4208059" cy="300082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800" dirty="0" smtClean="0"/>
              <a:t>Работа в парах, </a:t>
            </a:r>
            <a:r>
              <a:rPr lang="ru-RU" sz="2800" dirty="0"/>
              <a:t>малых </a:t>
            </a:r>
            <a:r>
              <a:rPr lang="ru-RU" sz="2800" dirty="0" smtClean="0"/>
              <a:t>группах с целью</a:t>
            </a:r>
          </a:p>
          <a:p>
            <a:pPr marL="540000" lvl="1">
              <a:lnSpc>
                <a:spcPct val="80000"/>
              </a:lnSpc>
              <a:spcBef>
                <a:spcPts val="600"/>
              </a:spcBef>
            </a:pPr>
            <a:r>
              <a:rPr lang="ru-RU" sz="2800" dirty="0" smtClean="0"/>
              <a:t>рассмотрения предлагаемой ситуации </a:t>
            </a:r>
            <a:r>
              <a:rPr lang="ru-RU" sz="2800" dirty="0"/>
              <a:t>с разных точек </a:t>
            </a:r>
            <a:r>
              <a:rPr lang="ru-RU" sz="2800" dirty="0" smtClean="0"/>
              <a:t>зрения</a:t>
            </a:r>
          </a:p>
          <a:p>
            <a:pPr marL="540000" lvl="1">
              <a:lnSpc>
                <a:spcPct val="80000"/>
              </a:lnSpc>
              <a:spcBef>
                <a:spcPts val="600"/>
              </a:spcBef>
            </a:pPr>
            <a:r>
              <a:rPr lang="ru-RU" sz="2800" dirty="0"/>
              <a:t>п</a:t>
            </a:r>
            <a:r>
              <a:rPr lang="ru-RU" sz="2800" dirty="0" smtClean="0"/>
              <a:t>оиска отличий в выдвигаемых версиях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54889" y="1562409"/>
            <a:ext cx="5113369" cy="639762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>
                <a:solidFill>
                  <a:srgbClr val="7030A0"/>
                </a:solidFill>
              </a:rPr>
              <a:t>Приёмы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510254" y="2243930"/>
            <a:ext cx="6082360" cy="42990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endParaRPr lang="ru-RU" sz="3200" dirty="0" smtClean="0"/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r>
              <a:rPr lang="ru-RU" sz="3200" dirty="0" smtClean="0"/>
              <a:t>Игра «ЧТО? ГДЕ? КОГДА?» 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Опора на ассоциативное мышление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Ищем аналоги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Ищем связи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Ищем данный объект как элемент другого объекта 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…</a:t>
            </a:r>
            <a:endParaRPr lang="ru-RU" sz="3200" dirty="0"/>
          </a:p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endParaRPr lang="ru-RU" sz="28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74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35896" y="346650"/>
            <a:ext cx="11393912" cy="688571"/>
          </a:xfrm>
          <a:noFill/>
        </p:spPr>
        <p:txBody>
          <a:bodyPr>
            <a:noAutofit/>
          </a:bodyPr>
          <a:lstStyle/>
          <a:p>
            <a:pPr algn="l"/>
            <a:r>
              <a:rPr lang="ru-RU" sz="2400" cap="all" dirty="0" smtClean="0">
                <a:solidFill>
                  <a:schemeClr val="accent4"/>
                </a:solidFill>
              </a:rPr>
              <a:t>Рекомендации по использованию формирующей оценки заданий по креативному мышлению</a:t>
            </a:r>
            <a:endParaRPr lang="ru-RU" sz="2400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09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32178" y="1310185"/>
            <a:ext cx="3525673" cy="118735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</a:pPr>
            <a:r>
              <a:rPr lang="ru-RU" sz="3200" dirty="0" smtClean="0">
                <a:solidFill>
                  <a:srgbClr val="7030A0"/>
                </a:solidFill>
              </a:rPr>
              <a:t>Доработка идей</a:t>
            </a:r>
          </a:p>
          <a:p>
            <a:pPr algn="ctr">
              <a:lnSpc>
                <a:spcPct val="80000"/>
              </a:lnSpc>
              <a:spcBef>
                <a:spcPts val="0"/>
              </a:spcBef>
            </a:pPr>
            <a:endParaRPr lang="ru-RU" sz="3200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50292" y="2811439"/>
            <a:ext cx="4208059" cy="3000825"/>
          </a:xfrm>
        </p:spPr>
        <p:txBody>
          <a:bodyPr>
            <a:noAutofit/>
          </a:bodyPr>
          <a:lstStyle/>
          <a:p>
            <a:pPr marL="0" indent="0">
              <a:lnSpc>
                <a:spcPct val="80000"/>
              </a:lnSpc>
              <a:spcBef>
                <a:spcPts val="0"/>
              </a:spcBef>
              <a:buNone/>
            </a:pPr>
            <a:r>
              <a:rPr lang="ru-RU" sz="2800" dirty="0" smtClean="0"/>
              <a:t>Работа в парах, </a:t>
            </a:r>
            <a:r>
              <a:rPr lang="ru-RU" sz="2800" dirty="0"/>
              <a:t>малых </a:t>
            </a:r>
            <a:r>
              <a:rPr lang="ru-RU" sz="2800" dirty="0" smtClean="0"/>
              <a:t>группах с целью </a:t>
            </a:r>
            <a:r>
              <a:rPr lang="ru-RU" sz="2800" b="1" dirty="0"/>
              <a:t>анализа причин</a:t>
            </a:r>
            <a:r>
              <a:rPr lang="ru-RU" sz="2800" dirty="0"/>
              <a:t>, по </a:t>
            </a:r>
            <a:r>
              <a:rPr lang="ru-RU" sz="2800" dirty="0" smtClean="0"/>
              <a:t>которым часто </a:t>
            </a:r>
            <a:r>
              <a:rPr lang="ru-RU" sz="2800" dirty="0"/>
              <a:t>требуется дорабатывать идеи. </a:t>
            </a:r>
            <a:endParaRPr lang="ru-RU" sz="2800" dirty="0" smtClean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54889" y="1562409"/>
            <a:ext cx="5113369" cy="639762"/>
          </a:xfrm>
        </p:spPr>
        <p:txBody>
          <a:bodyPr>
            <a:normAutofit/>
          </a:bodyPr>
          <a:lstStyle/>
          <a:p>
            <a:pPr algn="ctr"/>
            <a:r>
              <a:rPr lang="ru-RU" sz="3200" i="1" dirty="0" smtClean="0">
                <a:solidFill>
                  <a:srgbClr val="7030A0"/>
                </a:solidFill>
              </a:rPr>
              <a:t>Примеры вопросов</a:t>
            </a:r>
            <a:endParaRPr lang="ru-RU" sz="3200" i="1" dirty="0">
              <a:solidFill>
                <a:srgbClr val="7030A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356449" y="2212124"/>
            <a:ext cx="6450850" cy="42990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80000" indent="-180000">
              <a:lnSpc>
                <a:spcPct val="80000"/>
              </a:lnSpc>
              <a:spcBef>
                <a:spcPts val="300"/>
              </a:spcBef>
            </a:pPr>
            <a:endParaRPr lang="ru-RU" sz="3200" dirty="0" smtClean="0"/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Удобно ли это? 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Как сделать лучше?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Как сделать быстрее?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Как сделать дешевле?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Легко ли поддерживать порядок?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Как привлечь других клиентов?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r>
              <a:rPr lang="ru-RU" sz="3200" dirty="0" smtClean="0"/>
              <a:t>…</a:t>
            </a:r>
          </a:p>
          <a:p>
            <a:pPr marL="180000" indent="-180000">
              <a:lnSpc>
                <a:spcPct val="80000"/>
              </a:lnSpc>
              <a:spcBef>
                <a:spcPts val="1200"/>
              </a:spcBef>
            </a:pPr>
            <a:endParaRPr lang="ru-RU" sz="320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75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35896" y="346650"/>
            <a:ext cx="11393912" cy="688571"/>
          </a:xfrm>
          <a:noFill/>
        </p:spPr>
        <p:txBody>
          <a:bodyPr>
            <a:noAutofit/>
          </a:bodyPr>
          <a:lstStyle/>
          <a:p>
            <a:pPr algn="l"/>
            <a:r>
              <a:rPr lang="ru-RU" sz="2400" cap="all" dirty="0" smtClean="0">
                <a:solidFill>
                  <a:schemeClr val="accent4"/>
                </a:solidFill>
              </a:rPr>
              <a:t>Рекомендации по использованию формирующей оценки заданий по креативному мышлению</a:t>
            </a:r>
            <a:endParaRPr lang="ru-RU" sz="2400" cap="all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675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735012"/>
          </a:xfrm>
        </p:spPr>
        <p:txBody>
          <a:bodyPr>
            <a:normAutofit/>
          </a:bodyPr>
          <a:lstStyle/>
          <a:p>
            <a:pPr algn="l"/>
            <a:r>
              <a:rPr lang="ru-RU" sz="2800" cap="all" dirty="0" smtClean="0">
                <a:solidFill>
                  <a:srgbClr val="7030A0"/>
                </a:solidFill>
              </a:rPr>
              <a:t>Круг обсуждаемых вопросов</a:t>
            </a:r>
            <a:endParaRPr lang="ru-RU" sz="2800" cap="all" dirty="0">
              <a:solidFill>
                <a:srgbClr val="7030A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76</a:t>
            </a:fld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19100" y="1009364"/>
            <a:ext cx="11520000" cy="532833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/>
            </a:pPr>
            <a:r>
              <a:rPr lang="ru-RU" sz="2800" dirty="0" smtClean="0">
                <a:solidFill>
                  <a:srgbClr val="7030A0"/>
                </a:solidFill>
              </a:rPr>
              <a:t>Обсуждение заданий, составленных педагогами</a:t>
            </a:r>
            <a:endParaRPr lang="ru-RU" sz="2800" dirty="0">
              <a:solidFill>
                <a:srgbClr val="7030A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9100" y="1687770"/>
            <a:ext cx="11520000" cy="987192"/>
          </a:xfrm>
          <a:prstGeom prst="roundRect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2"/>
            </a:pPr>
            <a:r>
              <a:rPr lang="ru-RU" sz="2800" dirty="0" smtClean="0">
                <a:solidFill>
                  <a:srgbClr val="7030A0"/>
                </a:solidFill>
              </a:rPr>
              <a:t>Особенности </a:t>
            </a:r>
            <a:r>
              <a:rPr lang="ru-RU" sz="2800" dirty="0">
                <a:solidFill>
                  <a:srgbClr val="7030A0"/>
                </a:solidFill>
              </a:rPr>
              <a:t>оценки различных компонентов  </a:t>
            </a:r>
            <a:r>
              <a:rPr lang="ru-RU" sz="2800" dirty="0" err="1">
                <a:solidFill>
                  <a:srgbClr val="7030A0"/>
                </a:solidFill>
              </a:rPr>
              <a:t>компетентностной</a:t>
            </a:r>
            <a:r>
              <a:rPr lang="ru-RU" sz="2800" dirty="0">
                <a:solidFill>
                  <a:srgbClr val="7030A0"/>
                </a:solidFill>
              </a:rPr>
              <a:t> модели. </a:t>
            </a:r>
            <a:r>
              <a:rPr lang="ru-RU" sz="2800" dirty="0" smtClean="0">
                <a:solidFill>
                  <a:srgbClr val="7030A0"/>
                </a:solidFill>
              </a:rPr>
              <a:t>Рекомендации по использованию в учебном процессе</a:t>
            </a:r>
            <a:endParaRPr lang="ru-RU" sz="28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9100" y="2838734"/>
            <a:ext cx="11520000" cy="3439235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-180000">
              <a:buFont typeface="+mj-lt"/>
              <a:buAutoNum type="arabicPeriod" startAt="3"/>
            </a:pPr>
            <a:r>
              <a:rPr lang="ru-RU" sz="3600" b="1" dirty="0">
                <a:solidFill>
                  <a:schemeClr val="bg1"/>
                </a:solidFill>
              </a:rPr>
              <a:t> Формирование креативного мышления: опыт, проблемы, </a:t>
            </a:r>
            <a:r>
              <a:rPr lang="ru-RU" sz="3600" b="1" dirty="0" smtClean="0">
                <a:solidFill>
                  <a:schemeClr val="bg1"/>
                </a:solidFill>
              </a:rPr>
              <a:t>перспективы. </a:t>
            </a:r>
            <a:r>
              <a:rPr lang="ru-RU" sz="3600" b="1" dirty="0" err="1" smtClean="0">
                <a:solidFill>
                  <a:schemeClr val="bg1"/>
                </a:solidFill>
              </a:rPr>
              <a:t>Абдулаева</a:t>
            </a:r>
            <a:r>
              <a:rPr lang="ru-RU" sz="3600" b="1" dirty="0" smtClean="0">
                <a:solidFill>
                  <a:schemeClr val="bg1"/>
                </a:solidFill>
              </a:rPr>
              <a:t> </a:t>
            </a:r>
            <a:r>
              <a:rPr lang="ru-RU" sz="3600" b="1" dirty="0">
                <a:solidFill>
                  <a:schemeClr val="bg1"/>
                </a:solidFill>
              </a:rPr>
              <a:t>Оксана </a:t>
            </a:r>
            <a:r>
              <a:rPr lang="ru-RU" sz="3600" b="1" dirty="0" err="1">
                <a:solidFill>
                  <a:schemeClr val="bg1"/>
                </a:solidFill>
              </a:rPr>
              <a:t>Абдукаримовна</a:t>
            </a:r>
            <a:r>
              <a:rPr lang="ru-RU" sz="3600" b="1" dirty="0">
                <a:solidFill>
                  <a:schemeClr val="bg1"/>
                </a:solidFill>
              </a:rPr>
              <a:t>, </a:t>
            </a:r>
            <a:r>
              <a:rPr lang="ru-RU" sz="3600" b="1" dirty="0" err="1">
                <a:solidFill>
                  <a:schemeClr val="bg1"/>
                </a:solidFill>
              </a:rPr>
              <a:t>к.п.н</a:t>
            </a:r>
            <a:r>
              <a:rPr lang="ru-RU" sz="3600" b="1" dirty="0">
                <a:solidFill>
                  <a:schemeClr val="bg1"/>
                </a:solidFill>
              </a:rPr>
              <a:t>., доцент, доцент кафедры основного и среднего общего образования Санкт-Петербургской академии постдипломного педагогического образования.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59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86438" y="1913092"/>
            <a:ext cx="10363200" cy="1362075"/>
          </a:xfrm>
        </p:spPr>
        <p:txBody>
          <a:bodyPr/>
          <a:lstStyle/>
          <a:p>
            <a:r>
              <a:rPr lang="ru-RU" dirty="0" smtClean="0">
                <a:solidFill>
                  <a:schemeClr val="accent4"/>
                </a:solidFill>
              </a:rPr>
              <a:t>Спасибо за внимание!</a:t>
            </a:r>
            <a:endParaRPr lang="ru-RU" dirty="0">
              <a:solidFill>
                <a:schemeClr val="accent4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879956" y="4018539"/>
            <a:ext cx="10363200" cy="1500187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chemeClr val="accent4"/>
                </a:solidFill>
              </a:rPr>
              <a:t>Ольга Логинова </a:t>
            </a:r>
            <a:r>
              <a:rPr lang="en-US" sz="4000" dirty="0" smtClean="0">
                <a:solidFill>
                  <a:schemeClr val="accent4"/>
                </a:solidFill>
                <a:hlinkClick r:id="rId2"/>
              </a:rPr>
              <a:t>olg9527@yandex.ru</a:t>
            </a:r>
            <a:endParaRPr lang="en-US" sz="4000" dirty="0" smtClean="0">
              <a:solidFill>
                <a:schemeClr val="accent4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F7651B-E091-4933-9AEC-452C7CD40240}" type="slidenum">
              <a:rPr lang="ru-RU" smtClean="0"/>
              <a:t>77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576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4836</TotalTime>
  <Words>6169</Words>
  <Application>Microsoft Office PowerPoint</Application>
  <PresentationFormat>Произвольный</PresentationFormat>
  <Paragraphs>902</Paragraphs>
  <Slides>77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77</vt:i4>
      </vt:variant>
    </vt:vector>
  </HeadingPairs>
  <TitlesOfParts>
    <vt:vector size="78" baseType="lpstr">
      <vt:lpstr>Тема Office</vt:lpstr>
      <vt:lpstr>Креативное мышление</vt:lpstr>
      <vt:lpstr>Маршрут по теме</vt:lpstr>
      <vt:lpstr>Круг обсуждаемых вопросов</vt:lpstr>
      <vt:lpstr>Круг обсуждаемых вопросов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Задания учителей. Информатика.  Алгоритмы</vt:lpstr>
      <vt:lpstr>Задания учителей. Математика</vt:lpstr>
      <vt:lpstr>Задания учителей. химия</vt:lpstr>
      <vt:lpstr>Круг обсуждаемых вопросов</vt:lpstr>
      <vt:lpstr>Презентация PowerPoint</vt:lpstr>
      <vt:lpstr>Презентация PowerPoint</vt:lpstr>
      <vt:lpstr>Презентация PowerPoint</vt:lpstr>
      <vt:lpstr>Классификация ответов на основе Критериев и категорий</vt:lpstr>
      <vt:lpstr>Презентация PowerPoint</vt:lpstr>
      <vt:lpstr>Оценка компонента «Выдвижение разнообразных идей» </vt:lpstr>
      <vt:lpstr>Оценка компонента «Выдвижение разнообразных идей»: общая схема</vt:lpstr>
      <vt:lpstr>Презентация PowerPoint</vt:lpstr>
      <vt:lpstr>Практикум. Комплексное задание «Качели»</vt:lpstr>
      <vt:lpstr>Практикум. Комплексное задание «Качели»</vt:lpstr>
      <vt:lpstr>Практикум. «Качели». Задание 1. Вопрос слушателям</vt:lpstr>
      <vt:lpstr>Практикум. «Качели». Задание 1. Выдвижение разнообразных идей</vt:lpstr>
      <vt:lpstr>Практикум. «качели»,  Задание 1. вопрос слушателям Какой  балл  вы  присвоите  такому  ответу? </vt:lpstr>
      <vt:lpstr>Практикум. «качели»,  Задание 1. вопрос слушателям Какой  балл  вы  присвоите  такому  ответу? </vt:lpstr>
      <vt:lpstr>Практикум. «качели»,  Задание 1. вопрос слушателям Какой  балл  вы  присвоите  такому  ответу? </vt:lpstr>
      <vt:lpstr>Практикум. «качели»,  Задание 1. ответы</vt:lpstr>
      <vt:lpstr>Объективированная Оценка компонента «Выдвижение разнообразных идей». Рекомендуемый Алгоритм анализа и оценки (исследование PISA)</vt:lpstr>
      <vt:lpstr>В поисках правды</vt:lpstr>
      <vt:lpstr>Презентация PowerPoint</vt:lpstr>
      <vt:lpstr>Оценка компонента «Выдвижение креативной идеи» </vt:lpstr>
      <vt:lpstr>Оценка компонента «Выдвижение креативной идеи»: общая схема</vt:lpstr>
      <vt:lpstr>Презентация PowerPoint</vt:lpstr>
      <vt:lpstr>Практикум. Комплексное задание «Качели»</vt:lpstr>
      <vt:lpstr>Практикум. «Качели». Задание 3. Вопрос слушателям</vt:lpstr>
      <vt:lpstr>Практикум. «Качели». Задание 3. Выдвижение креативной идеи</vt:lpstr>
      <vt:lpstr>Практикум. «качели»,  Задание 3 </vt:lpstr>
      <vt:lpstr>Практикум. «качели»,  Задание 3. вопрос слушателям Какой  балл  вы  присвоите  такому  ответу? </vt:lpstr>
      <vt:lpstr>Практикум. «качели»,  Задание 3. вопрос слушателям Какой  балл  вы  присвоите  такому  ответу? </vt:lpstr>
      <vt:lpstr>Практикум. «качели»,  Задание 3. вопрос слушателям Какой  балл  вы  присвоите  такому  ответу? </vt:lpstr>
      <vt:lpstr>Практикум. «качели»,  Задание 3. вопрос слушателям Какой  балл  вы  присвоите  такому  ответу? </vt:lpstr>
      <vt:lpstr>Практикум. «качели»,  Задание 3. вопрос слушателям Какой  балл  вы  присвоите  такому  ответу? </vt:lpstr>
      <vt:lpstr>Практикум. «качели»,  Задание 3. ответы</vt:lpstr>
      <vt:lpstr>Практикум. «качели»,  Задание 3. ответы (окончание)</vt:lpstr>
      <vt:lpstr>Объективированная Оценка компонента «Выдвижение креативной идеи». Рекомендуемый Алгоритм анализа и оценки (исследование PISA)</vt:lpstr>
      <vt:lpstr>В поисках правды</vt:lpstr>
      <vt:lpstr>Презентация PowerPoint</vt:lpstr>
      <vt:lpstr>Оценка компонента «доработка идеи» </vt:lpstr>
      <vt:lpstr>Оценка компонента «доработка идей»: общая схема</vt:lpstr>
      <vt:lpstr>Презентация PowerPoint</vt:lpstr>
      <vt:lpstr>Практикум. Комплексное задание «Качели»</vt:lpstr>
      <vt:lpstr>Практикум. «Качели». Задание 4. Вопрос слушателям</vt:lpstr>
      <vt:lpstr>Практикум. «Качели». Задание 4. доработка идей</vt:lpstr>
      <vt:lpstr>Практикум. «качели»,  Задание 4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вопрос слушателям Какой  балл  вы  присвоите  такому  ответу? </vt:lpstr>
      <vt:lpstr>Практикум. «качели»,  Задание 4. ответы</vt:lpstr>
      <vt:lpstr>Практикум. «качели»,  Задание 4. ответы (окончание)</vt:lpstr>
      <vt:lpstr>Объективированная Оценка компонента «доработка идей». Рекомендуемый Алгоритм анализа и оценки (исследование PISA)</vt:lpstr>
      <vt:lpstr>вопросы для самопроверки: особенности оценки различных компонентов компетентностной модели</vt:lpstr>
      <vt:lpstr>Рекомендации по использованию формирующей оценки заданий по креативному мышлению</vt:lpstr>
      <vt:lpstr>Рекомендации по использованию формирующей оценки заданий по креативному мышлению</vt:lpstr>
      <vt:lpstr>Рекомендации по использованию формирующей оценки заданий по креативному мышлению</vt:lpstr>
      <vt:lpstr>Рекомендации по использованию формирующей оценки заданий по креативному мышлению</vt:lpstr>
      <vt:lpstr>Рекомендации по использованию формирующей оценки заданий по креативному мышлению</vt:lpstr>
      <vt:lpstr>Круг обсуждаемых вопросов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Логинова О.Б.</dc:creator>
  <cp:keywords>Креативное мышление</cp:keywords>
  <cp:lastModifiedBy>Ольга</cp:lastModifiedBy>
  <cp:revision>459</cp:revision>
  <dcterms:created xsi:type="dcterms:W3CDTF">2020-08-28T07:24:46Z</dcterms:created>
  <dcterms:modified xsi:type="dcterms:W3CDTF">2021-10-21T17:25:18Z</dcterms:modified>
</cp:coreProperties>
</file>