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2" r:id="rId1"/>
  </p:sldMasterIdLst>
  <p:sldIdLst>
    <p:sldId id="324" r:id="rId2"/>
    <p:sldId id="325" r:id="rId3"/>
    <p:sldId id="326" r:id="rId4"/>
    <p:sldId id="327" r:id="rId5"/>
    <p:sldId id="328" r:id="rId6"/>
    <p:sldId id="329" r:id="rId7"/>
    <p:sldId id="257" r:id="rId8"/>
    <p:sldId id="313" r:id="rId9"/>
    <p:sldId id="314" r:id="rId10"/>
    <p:sldId id="330" r:id="rId11"/>
    <p:sldId id="331" r:id="rId12"/>
    <p:sldId id="332" r:id="rId13"/>
    <p:sldId id="316" r:id="rId14"/>
    <p:sldId id="317" r:id="rId15"/>
    <p:sldId id="318" r:id="rId16"/>
    <p:sldId id="322" r:id="rId17"/>
    <p:sldId id="323" r:id="rId18"/>
    <p:sldId id="315" r:id="rId19"/>
    <p:sldId id="319" r:id="rId20"/>
    <p:sldId id="320" r:id="rId21"/>
    <p:sldId id="321" r:id="rId22"/>
    <p:sldId id="305" r:id="rId23"/>
    <p:sldId id="288" r:id="rId24"/>
    <p:sldId id="289" r:id="rId25"/>
    <p:sldId id="304" r:id="rId26"/>
    <p:sldId id="290" r:id="rId27"/>
    <p:sldId id="333" r:id="rId28"/>
    <p:sldId id="334" r:id="rId29"/>
    <p:sldId id="335" r:id="rId30"/>
    <p:sldId id="336" r:id="rId31"/>
    <p:sldId id="283"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1F00"/>
    <a:srgbClr val="003300"/>
    <a:srgbClr val="DDDDDD"/>
    <a:srgbClr val="B2B2B2"/>
    <a:srgbClr val="920000"/>
    <a:srgbClr val="007370"/>
    <a:srgbClr val="006666"/>
    <a:srgbClr val="003366"/>
    <a:srgbClr val="D9E2F3"/>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Средний стиль 4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CAF9ED-07DC-4A11-8D7F-57B35C25682E}" styleName="Средний стиль 1 — акцент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5758FB7-9AC5-4552-8A53-C91805E547FA}" styleName="Стиль из темы 1 - акцент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9" d="100"/>
          <a:sy n="39" d="100"/>
        </p:scale>
        <p:origin x="66" y="8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F468CEF8-D3BE-47E1-95C7-E3EA05FEA395}" type="datetimeFigureOut">
              <a:rPr lang="ru-RU" smtClean="0"/>
              <a:t>31.10.2022</a:t>
            </a:fld>
            <a:endParaRPr lang="ru-RU"/>
          </a:p>
        </p:txBody>
      </p:sp>
      <p:sp>
        <p:nvSpPr>
          <p:cNvPr id="5" name="Footer Placeholder 4"/>
          <p:cNvSpPr>
            <a:spLocks noGrp="1"/>
          </p:cNvSpPr>
          <p:nvPr>
            <p:ph type="ftr" sz="quarter" idx="11"/>
          </p:nvPr>
        </p:nvSpPr>
        <p:spPr>
          <a:xfrm>
            <a:off x="1876424" y="5410201"/>
            <a:ext cx="5124886" cy="365125"/>
          </a:xfrm>
        </p:spPr>
        <p:txBody>
          <a:bodyPr/>
          <a:lstStyle/>
          <a:p>
            <a:endParaRPr lang="ru-RU"/>
          </a:p>
        </p:txBody>
      </p:sp>
      <p:sp>
        <p:nvSpPr>
          <p:cNvPr id="6" name="Slide Number Placeholder 5"/>
          <p:cNvSpPr>
            <a:spLocks noGrp="1"/>
          </p:cNvSpPr>
          <p:nvPr>
            <p:ph type="sldNum" sz="quarter" idx="12"/>
          </p:nvPr>
        </p:nvSpPr>
        <p:spPr>
          <a:xfrm>
            <a:off x="9896911" y="5410199"/>
            <a:ext cx="771089" cy="365125"/>
          </a:xfrm>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4055322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468CEF8-D3BE-47E1-95C7-E3EA05FEA395}" type="datetimeFigureOut">
              <a:rPr lang="ru-RU" smtClean="0"/>
              <a:t>31.10.2022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35297791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F468CEF8-D3BE-47E1-95C7-E3EA05FEA395}" type="datetimeFigureOut">
              <a:rPr lang="ru-RU" smtClean="0"/>
              <a:t>31.10.2022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1977966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F468CEF8-D3BE-47E1-95C7-E3EA05FEA395}" type="datetimeFigureOut">
              <a:rPr lang="ru-RU" smtClean="0"/>
              <a:t>31.10.2022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3539593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F468CEF8-D3BE-47E1-95C7-E3EA05FEA395}" type="datetimeFigureOut">
              <a:rPr lang="ru-RU" smtClean="0"/>
              <a:t>31.10.2022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4255988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F468CEF8-D3BE-47E1-95C7-E3EA05FEA395}" type="datetimeFigureOut">
              <a:rPr lang="ru-RU" smtClean="0"/>
              <a:t>31.10.2022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1326198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68CEF8-D3BE-47E1-95C7-E3EA05FEA395}" type="datetimeFigureOut">
              <a:rPr lang="ru-RU" smtClean="0"/>
              <a:t>31.10.2022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613972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468CEF8-D3BE-47E1-95C7-E3EA05FEA395}" type="datetimeFigureOut">
              <a:rPr lang="ru-RU" smtClean="0"/>
              <a:t>31.10.2022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8105720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468CEF8-D3BE-47E1-95C7-E3EA05FEA395}" type="datetimeFigureOut">
              <a:rPr lang="ru-RU" smtClean="0"/>
              <a:t>31.10.2022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25242235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468CEF8-D3BE-47E1-95C7-E3EA05FEA395}" type="datetimeFigureOut">
              <a:rPr lang="ru-RU" smtClean="0"/>
              <a:t>31.10.2022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2503630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468CEF8-D3BE-47E1-95C7-E3EA05FEA395}" type="datetimeFigureOut">
              <a:rPr lang="ru-RU" smtClean="0"/>
              <a:t>31.10.2022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31936083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468CEF8-D3BE-47E1-95C7-E3EA05FEA395}" type="datetimeFigureOut">
              <a:rPr lang="ru-RU" smtClean="0"/>
              <a:t>31.10.2022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A3DB34F-CF7F-4E5C-A661-0D3FF975DEF2}" type="slidenum">
              <a:rPr lang="ru-RU" smtClean="0"/>
              <a:t>‹#›</a:t>
            </a:fld>
            <a:endParaRPr lang="ru-RU"/>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092402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F468CEF8-D3BE-47E1-95C7-E3EA05FEA395}" type="datetimeFigureOut">
              <a:rPr lang="ru-RU" smtClean="0"/>
              <a:t>31.10.2022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24585174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F468CEF8-D3BE-47E1-95C7-E3EA05FEA395}" type="datetimeFigureOut">
              <a:rPr lang="ru-RU" smtClean="0"/>
              <a:t>31.10.2022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22368507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3" name="Date Placeholder 2"/>
          <p:cNvSpPr>
            <a:spLocks noGrp="1"/>
          </p:cNvSpPr>
          <p:nvPr>
            <p:ph type="dt" sz="half" idx="10"/>
          </p:nvPr>
        </p:nvSpPr>
        <p:spPr/>
        <p:txBody>
          <a:bodyPr/>
          <a:lstStyle/>
          <a:p>
            <a:fld id="{F468CEF8-D3BE-47E1-95C7-E3EA05FEA395}" type="datetimeFigureOut">
              <a:rPr lang="ru-RU" smtClean="0"/>
              <a:t>31.10.2022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32981864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468CEF8-D3BE-47E1-95C7-E3EA05FEA395}" type="datetimeFigureOut">
              <a:rPr lang="ru-RU" smtClean="0"/>
              <a:t>31.10.2022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2225491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F468CEF8-D3BE-47E1-95C7-E3EA05FEA395}" type="datetimeFigureOut">
              <a:rPr lang="ru-RU" smtClean="0"/>
              <a:t>31.10.2022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A3DB34F-CF7F-4E5C-A661-0D3FF975DEF2}" type="slidenum">
              <a:rPr lang="ru-RU" smtClean="0"/>
              <a:t>‹#›</a:t>
            </a:fld>
            <a:endParaRPr lang="ru-RU"/>
          </a:p>
        </p:txBody>
      </p:sp>
    </p:spTree>
    <p:extLst>
      <p:ext uri="{BB962C8B-B14F-4D97-AF65-F5344CB8AC3E}">
        <p14:creationId xmlns:p14="http://schemas.microsoft.com/office/powerpoint/2010/main" val="2832873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5000">
              <a:schemeClr val="accent1">
                <a:lumMod val="5000"/>
                <a:lumOff val="95000"/>
              </a:schemeClr>
            </a:gs>
            <a:gs pos="9000">
              <a:schemeClr val="accent1">
                <a:lumMod val="45000"/>
                <a:lumOff val="55000"/>
              </a:schemeClr>
            </a:gs>
            <a:gs pos="21000">
              <a:schemeClr val="accent1">
                <a:lumMod val="45000"/>
                <a:lumOff val="55000"/>
              </a:schemeClr>
            </a:gs>
            <a:gs pos="89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468CEF8-D3BE-47E1-95C7-E3EA05FEA395}" type="datetimeFigureOut">
              <a:rPr lang="ru-RU" smtClean="0"/>
              <a:t>31.10.2022</a:t>
            </a:fld>
            <a:endParaRPr lang="ru-RU"/>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A3DB34F-CF7F-4E5C-A661-0D3FF975DEF2}" type="slidenum">
              <a:rPr lang="ru-RU" smtClean="0"/>
              <a:t>‹#›</a:t>
            </a:fld>
            <a:endParaRPr lang="ru-RU"/>
          </a:p>
        </p:txBody>
      </p:sp>
    </p:spTree>
    <p:extLst>
      <p:ext uri="{BB962C8B-B14F-4D97-AF65-F5344CB8AC3E}">
        <p14:creationId xmlns:p14="http://schemas.microsoft.com/office/powerpoint/2010/main" val="28611953"/>
      </p:ext>
    </p:extLst>
  </p:cSld>
  <p:clrMap bg1="dk1" tx1="lt1" bg2="dk2" tx2="lt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 id="2147483824" r:id="rId12"/>
    <p:sldLayoutId id="2147483825" r:id="rId13"/>
    <p:sldLayoutId id="2147483826" r:id="rId14"/>
    <p:sldLayoutId id="2147483827" r:id="rId15"/>
    <p:sldLayoutId id="2147483828" r:id="rId16"/>
    <p:sldLayoutId id="214748382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tengrinews.kz/" TargetMode="External"/><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microsoft.com/office/2007/relationships/hdphoto" Target="../media/hdphoto2.wdp"/><Relationship Id="rId7" Type="http://schemas.microsoft.com/office/2007/relationships/hdphoto" Target="../media/hdphoto4.wdp"/><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7.png"/><Relationship Id="rId11" Type="http://schemas.microsoft.com/office/2007/relationships/hdphoto" Target="../media/hdphoto6.wdp"/><Relationship Id="rId5" Type="http://schemas.microsoft.com/office/2007/relationships/hdphoto" Target="../media/hdphoto3.wdp"/><Relationship Id="rId10" Type="http://schemas.openxmlformats.org/officeDocument/2006/relationships/image" Target="../media/image9.png"/><Relationship Id="rId4" Type="http://schemas.openxmlformats.org/officeDocument/2006/relationships/image" Target="../media/image6.png"/><Relationship Id="rId9" Type="http://schemas.microsoft.com/office/2007/relationships/hdphoto" Target="../media/hdphoto5.wdp"/></Relationships>
</file>

<file path=ppt/slides/_rels/slide19.xml.rels><?xml version="1.0" encoding="UTF-8" standalone="yes"?>
<Relationships xmlns="http://schemas.openxmlformats.org/package/2006/relationships"><Relationship Id="rId8" Type="http://schemas.openxmlformats.org/officeDocument/2006/relationships/image" Target="../media/image13.png"/><Relationship Id="rId3" Type="http://schemas.microsoft.com/office/2007/relationships/hdphoto" Target="../media/hdphoto7.wdp"/><Relationship Id="rId7" Type="http://schemas.microsoft.com/office/2007/relationships/hdphoto" Target="../media/hdphoto9.wdp"/><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2.png"/><Relationship Id="rId11" Type="http://schemas.microsoft.com/office/2007/relationships/hdphoto" Target="../media/hdphoto11.wdp"/><Relationship Id="rId5" Type="http://schemas.microsoft.com/office/2007/relationships/hdphoto" Target="../media/hdphoto8.wdp"/><Relationship Id="rId10" Type="http://schemas.openxmlformats.org/officeDocument/2006/relationships/image" Target="../media/image14.png"/><Relationship Id="rId4" Type="http://schemas.openxmlformats.org/officeDocument/2006/relationships/image" Target="../media/image11.png"/><Relationship Id="rId9" Type="http://schemas.microsoft.com/office/2007/relationships/hdphoto" Target="../media/hdphoto10.wdp"/></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microsoft.com/office/2007/relationships/hdphoto" Target="../media/hdphoto12.wdp"/><Relationship Id="rId3" Type="http://schemas.openxmlformats.org/officeDocument/2006/relationships/hyperlink" Target="http://ru.wikipedia.org/wiki/%D0%9A%D1%83%D0%BA%D1%83%D1%80%D1%83%D0%B7%D0%B0" TargetMode="External"/><Relationship Id="rId7" Type="http://schemas.openxmlformats.org/officeDocument/2006/relationships/image" Target="../media/image16.png"/><Relationship Id="rId2" Type="http://schemas.openxmlformats.org/officeDocument/2006/relationships/hyperlink" Target="http://ru.wikipedia.org/wiki/%D0%90%D0%BD%D0%B3%D0%BB%D0%B8%D0%B9%D1%81%D0%BA%D0%B8%D0%B9_%D1%8F%D0%B7%D1%8B%D0%BA" TargetMode="External"/><Relationship Id="rId1" Type="http://schemas.openxmlformats.org/officeDocument/2006/relationships/slideLayout" Target="../slideLayouts/slideLayout1.xml"/><Relationship Id="rId6" Type="http://schemas.openxmlformats.org/officeDocument/2006/relationships/hyperlink" Target="http://ru.wikipedia.org/wiki/%D0%9C%D0%B8%D0%BA%D1%80%D0%BE%D0%B2%D0%BE%D0%BB%D0%BD%D0%BE%D0%B2%D0%B0%D1%8F_%D0%BF%D0%B5%D1%87%D1%8C" TargetMode="External"/><Relationship Id="rId5" Type="http://schemas.openxmlformats.org/officeDocument/2006/relationships/hyperlink" Target="http://ru.wikipedia.org/wiki/%D0%A7%D0%B8%D0%BA%D0%B0%D0%B3%D0%BE" TargetMode="External"/><Relationship Id="rId4" Type="http://schemas.openxmlformats.org/officeDocument/2006/relationships/hyperlink" Target="http://ru.wikipedia.org/wiki/%D0%9C%D0%B0%D0%B8%D1%81"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1090;&#1077;&#1090;&#1088;&#1072;&#1076;&#1100;%20&#1082;&#1077;&#1081;&#1089;&#1086;&#1074;&#1099;&#1093;%20&#1087;&#1088;&#1072;&#1082;&#1090;&#1080;&#1082;%20&#1095;.2.pdf" TargetMode="External"/><Relationship Id="rId2" Type="http://schemas.openxmlformats.org/officeDocument/2006/relationships/hyperlink" Target="&#1090;&#1077;&#1090;&#1088;&#1072;&#1076;&#1100;%20&#1082;&#1077;&#1081;&#1089;&#1086;&#1074;&#1099;&#1093;%20&#1087;&#1088;&#1072;&#1082;&#1090;&#1080;&#1082;%20&#1095;.1.pdf" TargetMode="Externa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8C7BAF48-E5D4-45B2-8C8E-26191C30ED97}"/>
              </a:ext>
            </a:extLst>
          </p:cNvPr>
          <p:cNvSpPr txBox="1"/>
          <p:nvPr/>
        </p:nvSpPr>
        <p:spPr>
          <a:xfrm>
            <a:off x="2860416" y="1721588"/>
            <a:ext cx="6971841" cy="2677656"/>
          </a:xfrm>
          <a:prstGeom prst="rect">
            <a:avLst/>
          </a:prstGeom>
          <a:noFill/>
        </p:spPr>
        <p:txBody>
          <a:bodyPr wrap="square">
            <a:spAutoFit/>
          </a:bodyPr>
          <a:lstStyle/>
          <a:p>
            <a:pPr algn="ctr" eaLnBrk="1" fontAlgn="auto" hangingPunct="1">
              <a:spcAft>
                <a:spcPts val="0"/>
              </a:spcAft>
              <a:defRPr/>
            </a:pPr>
            <a:r>
              <a:rPr lang="ru-RU" sz="2800" b="1" dirty="0">
                <a:solidFill>
                  <a:srgbClr val="920000"/>
                </a:solidFill>
              </a:rPr>
              <a:t>Почему современные  образовательные технологии не стали практикой школы сегодня</a:t>
            </a:r>
          </a:p>
          <a:p>
            <a:pPr algn="ctr" eaLnBrk="1" fontAlgn="auto" hangingPunct="1">
              <a:spcAft>
                <a:spcPts val="0"/>
              </a:spcAft>
              <a:defRPr/>
            </a:pPr>
            <a:r>
              <a:rPr lang="ru-RU" sz="2800" b="1" dirty="0">
                <a:solidFill>
                  <a:schemeClr val="bg2">
                    <a:lumMod val="75000"/>
                  </a:schemeClr>
                </a:solidFill>
              </a:rPr>
              <a:t>и</a:t>
            </a:r>
          </a:p>
          <a:p>
            <a:pPr algn="ctr" eaLnBrk="1" fontAlgn="auto" hangingPunct="1">
              <a:spcAft>
                <a:spcPts val="0"/>
              </a:spcAft>
              <a:defRPr/>
            </a:pPr>
            <a:r>
              <a:rPr lang="ru-RU" sz="2800" b="1" dirty="0">
                <a:solidFill>
                  <a:srgbClr val="FF0000"/>
                </a:solidFill>
              </a:rPr>
              <a:t>готова ли школа к использованию современных технологий?</a:t>
            </a:r>
          </a:p>
        </p:txBody>
      </p:sp>
      <p:sp>
        <p:nvSpPr>
          <p:cNvPr id="2" name="TextBox 1"/>
          <p:cNvSpPr txBox="1"/>
          <p:nvPr/>
        </p:nvSpPr>
        <p:spPr>
          <a:xfrm>
            <a:off x="7913077" y="5785338"/>
            <a:ext cx="3930161" cy="461665"/>
          </a:xfrm>
          <a:prstGeom prst="rect">
            <a:avLst/>
          </a:prstGeom>
          <a:noFill/>
        </p:spPr>
        <p:txBody>
          <a:bodyPr wrap="square" rtlCol="0">
            <a:spAutoFit/>
          </a:bodyPr>
          <a:lstStyle/>
          <a:p>
            <a:r>
              <a:rPr lang="ru-RU" sz="1200" dirty="0" smtClean="0">
                <a:solidFill>
                  <a:srgbClr val="C00000"/>
                </a:solidFill>
              </a:rPr>
              <a:t>Кычкина А.А. Лаборатория по развитию функциональной грамотности ГБУ ДПО РД «ДИРО»</a:t>
            </a:r>
            <a:endParaRPr lang="ru-RU" sz="1200" dirty="0">
              <a:solidFill>
                <a:srgbClr val="C00000"/>
              </a:solidFill>
            </a:endParaRPr>
          </a:p>
        </p:txBody>
      </p:sp>
    </p:spTree>
    <p:extLst>
      <p:ext uri="{BB962C8B-B14F-4D97-AF65-F5344CB8AC3E}">
        <p14:creationId xmlns:p14="http://schemas.microsoft.com/office/powerpoint/2010/main" val="20415513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8EFFD9-D451-403A-848B-862CA03E6163}"/>
              </a:ext>
            </a:extLst>
          </p:cNvPr>
          <p:cNvSpPr txBox="1"/>
          <p:nvPr/>
        </p:nvSpPr>
        <p:spPr>
          <a:xfrm>
            <a:off x="3641558" y="897030"/>
            <a:ext cx="6096000" cy="584775"/>
          </a:xfrm>
          <a:prstGeom prst="rect">
            <a:avLst/>
          </a:prstGeom>
          <a:noFill/>
        </p:spPr>
        <p:txBody>
          <a:bodyPr wrap="square">
            <a:spAutoFit/>
          </a:bodyPr>
          <a:lstStyle/>
          <a:p>
            <a:r>
              <a:rPr lang="ru-RU" altLang="ru-RU" sz="3200" dirty="0">
                <a:solidFill>
                  <a:srgbClr val="C00000"/>
                </a:solidFill>
              </a:rPr>
              <a:t>Понятие «технология»</a:t>
            </a:r>
            <a:endParaRPr lang="ru-RU" sz="3200" dirty="0">
              <a:solidFill>
                <a:srgbClr val="C00000"/>
              </a:solidFill>
            </a:endParaRPr>
          </a:p>
        </p:txBody>
      </p:sp>
      <p:sp>
        <p:nvSpPr>
          <p:cNvPr id="5" name="Rectangle 3">
            <a:extLst>
              <a:ext uri="{FF2B5EF4-FFF2-40B4-BE49-F238E27FC236}">
                <a16:creationId xmlns:a16="http://schemas.microsoft.com/office/drawing/2014/main" id="{D3A3A565-BAFF-4213-815F-074F7E51FC59}"/>
              </a:ext>
            </a:extLst>
          </p:cNvPr>
          <p:cNvSpPr txBox="1">
            <a:spLocks/>
          </p:cNvSpPr>
          <p:nvPr/>
        </p:nvSpPr>
        <p:spPr>
          <a:xfrm>
            <a:off x="2285999" y="1824790"/>
            <a:ext cx="9119937" cy="4525963"/>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r>
              <a:rPr lang="ru-RU" altLang="ru-RU" dirty="0">
                <a:solidFill>
                  <a:schemeClr val="bg1"/>
                </a:solidFill>
              </a:rPr>
              <a:t>Общее толкование понятия «технология» – наука о мастерстве – от латинского </a:t>
            </a:r>
            <a:r>
              <a:rPr lang="en-US" altLang="ru-RU" dirty="0">
                <a:solidFill>
                  <a:schemeClr val="bg1"/>
                </a:solidFill>
              </a:rPr>
              <a:t>techne</a:t>
            </a:r>
            <a:r>
              <a:rPr lang="ru-RU" altLang="ru-RU" dirty="0">
                <a:solidFill>
                  <a:schemeClr val="bg1"/>
                </a:solidFill>
              </a:rPr>
              <a:t> – искусство, мастерство; </a:t>
            </a:r>
            <a:r>
              <a:rPr lang="en-US" altLang="ru-RU" dirty="0">
                <a:solidFill>
                  <a:schemeClr val="bg1"/>
                </a:solidFill>
              </a:rPr>
              <a:t>logos</a:t>
            </a:r>
            <a:r>
              <a:rPr lang="ru-RU" altLang="ru-RU" dirty="0">
                <a:solidFill>
                  <a:schemeClr val="bg1"/>
                </a:solidFill>
              </a:rPr>
              <a:t> – наука. </a:t>
            </a:r>
          </a:p>
          <a:p>
            <a:r>
              <a:rPr lang="ru-RU" altLang="ru-RU" dirty="0">
                <a:solidFill>
                  <a:schemeClr val="bg1"/>
                </a:solidFill>
              </a:rPr>
              <a:t>Технология в более строгом понимании – это достаточно жестко зафиксированная последовательность действий и операций, гарантирующих получение заданного результата.</a:t>
            </a:r>
          </a:p>
          <a:p>
            <a:r>
              <a:rPr lang="ru-RU" altLang="ru-RU" dirty="0">
                <a:solidFill>
                  <a:schemeClr val="bg1"/>
                </a:solidFill>
              </a:rPr>
              <a:t>Технология содержит определенный алгоритм решения поставленных задач</a:t>
            </a:r>
          </a:p>
        </p:txBody>
      </p:sp>
    </p:spTree>
    <p:extLst>
      <p:ext uri="{BB962C8B-B14F-4D97-AF65-F5344CB8AC3E}">
        <p14:creationId xmlns:p14="http://schemas.microsoft.com/office/powerpoint/2010/main" val="1734959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8EFFD9-D451-403A-848B-862CA03E6163}"/>
              </a:ext>
            </a:extLst>
          </p:cNvPr>
          <p:cNvSpPr txBox="1"/>
          <p:nvPr/>
        </p:nvSpPr>
        <p:spPr>
          <a:xfrm>
            <a:off x="1171074" y="367641"/>
            <a:ext cx="10379242" cy="954107"/>
          </a:xfrm>
          <a:prstGeom prst="rect">
            <a:avLst/>
          </a:prstGeom>
          <a:noFill/>
        </p:spPr>
        <p:txBody>
          <a:bodyPr wrap="square">
            <a:spAutoFit/>
          </a:bodyPr>
          <a:lstStyle/>
          <a:p>
            <a:pPr algn="ctr"/>
            <a:r>
              <a:rPr lang="ru-RU" altLang="ru-RU" sz="2800" b="1" dirty="0">
                <a:solidFill>
                  <a:srgbClr val="C00000"/>
                </a:solidFill>
              </a:rPr>
              <a:t>Перечень технологий, рекомендованных в материалах федерального оператора ПНПО:</a:t>
            </a:r>
            <a:endParaRPr lang="ru-RU" sz="2800" b="1" dirty="0">
              <a:solidFill>
                <a:srgbClr val="C00000"/>
              </a:solidFill>
            </a:endParaRPr>
          </a:p>
        </p:txBody>
      </p:sp>
      <p:sp>
        <p:nvSpPr>
          <p:cNvPr id="6" name="Rectangle 3">
            <a:extLst>
              <a:ext uri="{FF2B5EF4-FFF2-40B4-BE49-F238E27FC236}">
                <a16:creationId xmlns:a16="http://schemas.microsoft.com/office/drawing/2014/main" id="{25165AFC-5020-4922-BCFE-EE8B33DB5C3C}"/>
              </a:ext>
            </a:extLst>
          </p:cNvPr>
          <p:cNvSpPr txBox="1">
            <a:spLocks/>
          </p:cNvSpPr>
          <p:nvPr/>
        </p:nvSpPr>
        <p:spPr>
          <a:xfrm>
            <a:off x="1419726" y="1572126"/>
            <a:ext cx="9352548" cy="4918233"/>
          </a:xfrm>
          <a:prstGeom prst="rect">
            <a:avLst/>
          </a:prstGeom>
          <a:solidFill>
            <a:schemeClr val="accent3">
              <a:lumMod val="20000"/>
              <a:lumOff val="80000"/>
            </a:schemeClr>
          </a:solidFill>
          <a:ln>
            <a:solidFill>
              <a:srgbClr val="002060"/>
            </a:solidFill>
          </a:ln>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nSpc>
                <a:spcPct val="80000"/>
              </a:lnSpc>
              <a:buFont typeface="Arial" charset="0"/>
              <a:buChar char="•"/>
              <a:defRPr/>
            </a:pPr>
            <a:endParaRPr lang="ru-RU" sz="1600" dirty="0">
              <a:solidFill>
                <a:schemeClr val="bg1"/>
              </a:solidFill>
            </a:endParaRPr>
          </a:p>
          <a:p>
            <a:pPr marL="285750" indent="-285750">
              <a:lnSpc>
                <a:spcPct val="100000"/>
              </a:lnSpc>
              <a:buFont typeface="Courier New" panose="02070309020205020404" pitchFamily="49" charset="0"/>
              <a:buChar char="o"/>
              <a:defRPr/>
            </a:pPr>
            <a:r>
              <a:rPr lang="ru-RU" sz="1200" dirty="0">
                <a:solidFill>
                  <a:schemeClr val="bg1"/>
                </a:solidFill>
              </a:rPr>
              <a:t>развивающее обучение;</a:t>
            </a:r>
          </a:p>
          <a:p>
            <a:pPr marL="285750" indent="-285750">
              <a:lnSpc>
                <a:spcPct val="100000"/>
              </a:lnSpc>
              <a:buFont typeface="Courier New" panose="02070309020205020404" pitchFamily="49" charset="0"/>
              <a:buChar char="o"/>
              <a:defRPr/>
            </a:pPr>
            <a:r>
              <a:rPr lang="ru-RU" sz="1200" dirty="0">
                <a:solidFill>
                  <a:schemeClr val="bg1"/>
                </a:solidFill>
              </a:rPr>
              <a:t>коллективная система обучения (КСО);</a:t>
            </a:r>
          </a:p>
          <a:p>
            <a:pPr marL="285750" indent="-285750">
              <a:lnSpc>
                <a:spcPct val="100000"/>
              </a:lnSpc>
              <a:buFont typeface="Courier New" panose="02070309020205020404" pitchFamily="49" charset="0"/>
              <a:buChar char="o"/>
              <a:defRPr/>
            </a:pPr>
            <a:r>
              <a:rPr lang="ru-RU" sz="1200" dirty="0">
                <a:solidFill>
                  <a:schemeClr val="bg1"/>
                </a:solidFill>
              </a:rPr>
              <a:t>технология решения исследовательских задач (ТРИЗ);</a:t>
            </a:r>
          </a:p>
          <a:p>
            <a:pPr marL="285750" indent="-285750">
              <a:lnSpc>
                <a:spcPct val="100000"/>
              </a:lnSpc>
              <a:buFont typeface="Courier New" panose="02070309020205020404" pitchFamily="49" charset="0"/>
              <a:buChar char="o"/>
              <a:defRPr/>
            </a:pPr>
            <a:r>
              <a:rPr lang="ru-RU" sz="1200" dirty="0">
                <a:solidFill>
                  <a:schemeClr val="bg1"/>
                </a:solidFill>
              </a:rPr>
              <a:t>исследовательские и проектные методы;</a:t>
            </a:r>
          </a:p>
          <a:p>
            <a:pPr marL="285750" indent="-285750">
              <a:lnSpc>
                <a:spcPct val="100000"/>
              </a:lnSpc>
              <a:buFont typeface="Courier New" panose="02070309020205020404" pitchFamily="49" charset="0"/>
              <a:buChar char="o"/>
              <a:defRPr/>
            </a:pPr>
            <a:r>
              <a:rPr lang="ru-RU" sz="1200" dirty="0">
                <a:solidFill>
                  <a:schemeClr val="bg1"/>
                </a:solidFill>
              </a:rPr>
              <a:t>технология модульного и </a:t>
            </a:r>
            <a:r>
              <a:rPr lang="ru-RU" sz="1200" dirty="0" err="1">
                <a:solidFill>
                  <a:schemeClr val="bg1"/>
                </a:solidFill>
              </a:rPr>
              <a:t>блочно</a:t>
            </a:r>
            <a:r>
              <a:rPr lang="ru-RU" sz="1200" dirty="0">
                <a:solidFill>
                  <a:schemeClr val="bg1"/>
                </a:solidFill>
              </a:rPr>
              <a:t>-модульного обучения;</a:t>
            </a:r>
          </a:p>
          <a:p>
            <a:pPr marL="285750" indent="-285750">
              <a:lnSpc>
                <a:spcPct val="100000"/>
              </a:lnSpc>
              <a:buFont typeface="Courier New" panose="02070309020205020404" pitchFamily="49" charset="0"/>
              <a:buChar char="o"/>
              <a:defRPr/>
            </a:pPr>
            <a:r>
              <a:rPr lang="ru-RU" sz="1200" dirty="0">
                <a:solidFill>
                  <a:schemeClr val="bg1"/>
                </a:solidFill>
              </a:rPr>
              <a:t>технология «дебаты»;</a:t>
            </a:r>
          </a:p>
          <a:p>
            <a:pPr marL="285750" indent="-285750">
              <a:lnSpc>
                <a:spcPct val="100000"/>
              </a:lnSpc>
              <a:buFont typeface="Courier New" panose="02070309020205020404" pitchFamily="49" charset="0"/>
              <a:buChar char="o"/>
              <a:defRPr/>
            </a:pPr>
            <a:r>
              <a:rPr lang="ru-RU" sz="1200" dirty="0">
                <a:solidFill>
                  <a:schemeClr val="bg1"/>
                </a:solidFill>
              </a:rPr>
              <a:t>технология развития критического мышления;</a:t>
            </a:r>
          </a:p>
          <a:p>
            <a:pPr marL="285750" indent="-285750">
              <a:lnSpc>
                <a:spcPct val="100000"/>
              </a:lnSpc>
              <a:buFont typeface="Courier New" panose="02070309020205020404" pitchFamily="49" charset="0"/>
              <a:buChar char="o"/>
              <a:defRPr/>
            </a:pPr>
            <a:r>
              <a:rPr lang="ru-RU" sz="1200" dirty="0">
                <a:solidFill>
                  <a:schemeClr val="bg1"/>
                </a:solidFill>
              </a:rPr>
              <a:t>лекционно-семинарская система обучения;</a:t>
            </a:r>
          </a:p>
          <a:p>
            <a:pPr marL="285750" indent="-285750">
              <a:lnSpc>
                <a:spcPct val="100000"/>
              </a:lnSpc>
              <a:buFont typeface="Courier New" panose="02070309020205020404" pitchFamily="49" charset="0"/>
              <a:buChar char="o"/>
              <a:defRPr/>
            </a:pPr>
            <a:r>
              <a:rPr lang="ru-RU" sz="1200" dirty="0">
                <a:solidFill>
                  <a:schemeClr val="bg1"/>
                </a:solidFill>
              </a:rPr>
              <a:t>технология использования в обучении игровых методов: ролевых, деловых и других видов обучающих игр;</a:t>
            </a:r>
          </a:p>
          <a:p>
            <a:pPr marL="285750" indent="-285750">
              <a:lnSpc>
                <a:spcPct val="100000"/>
              </a:lnSpc>
              <a:buFont typeface="Courier New" panose="02070309020205020404" pitchFamily="49" charset="0"/>
              <a:buChar char="o"/>
              <a:defRPr/>
            </a:pPr>
            <a:r>
              <a:rPr lang="ru-RU" sz="1200" dirty="0">
                <a:solidFill>
                  <a:schemeClr val="bg1"/>
                </a:solidFill>
              </a:rPr>
              <a:t>обучение в сотрудничестве;</a:t>
            </a:r>
          </a:p>
          <a:p>
            <a:pPr marL="285750" indent="-285750">
              <a:lnSpc>
                <a:spcPct val="100000"/>
              </a:lnSpc>
              <a:buFont typeface="Courier New" panose="02070309020205020404" pitchFamily="49" charset="0"/>
              <a:buChar char="o"/>
              <a:defRPr/>
            </a:pPr>
            <a:r>
              <a:rPr lang="ru-RU" sz="1200" dirty="0">
                <a:solidFill>
                  <a:schemeClr val="bg1"/>
                </a:solidFill>
              </a:rPr>
              <a:t>информационно-коммуникационные технологии;</a:t>
            </a:r>
          </a:p>
          <a:p>
            <a:pPr marL="285750" indent="-285750">
              <a:lnSpc>
                <a:spcPct val="100000"/>
              </a:lnSpc>
              <a:buFont typeface="Courier New" panose="02070309020205020404" pitchFamily="49" charset="0"/>
              <a:buChar char="o"/>
              <a:defRPr/>
            </a:pPr>
            <a:r>
              <a:rPr lang="ru-RU" sz="1200" dirty="0" err="1">
                <a:solidFill>
                  <a:schemeClr val="bg1"/>
                </a:solidFill>
              </a:rPr>
              <a:t>здоровьесберегающие</a:t>
            </a:r>
            <a:r>
              <a:rPr lang="ru-RU" sz="1200" dirty="0">
                <a:solidFill>
                  <a:schemeClr val="bg1"/>
                </a:solidFill>
              </a:rPr>
              <a:t> технологии;</a:t>
            </a:r>
          </a:p>
          <a:p>
            <a:pPr marL="285750" indent="-285750">
              <a:lnSpc>
                <a:spcPct val="100000"/>
              </a:lnSpc>
              <a:buFont typeface="Courier New" panose="02070309020205020404" pitchFamily="49" charset="0"/>
              <a:buChar char="o"/>
              <a:defRPr/>
            </a:pPr>
            <a:r>
              <a:rPr lang="ru-RU" sz="1200" dirty="0">
                <a:solidFill>
                  <a:schemeClr val="bg1"/>
                </a:solidFill>
              </a:rPr>
              <a:t>система инновационной оценки «портфолио»;</a:t>
            </a:r>
          </a:p>
          <a:p>
            <a:pPr marL="285750" indent="-285750">
              <a:lnSpc>
                <a:spcPct val="100000"/>
              </a:lnSpc>
              <a:buFont typeface="Courier New" panose="02070309020205020404" pitchFamily="49" charset="0"/>
              <a:buChar char="o"/>
              <a:defRPr/>
            </a:pPr>
            <a:r>
              <a:rPr lang="ru-RU" sz="1200" dirty="0">
                <a:solidFill>
                  <a:schemeClr val="bg1"/>
                </a:solidFill>
              </a:rPr>
              <a:t>технологии интерактивного и дистанционного обучения</a:t>
            </a:r>
          </a:p>
        </p:txBody>
      </p:sp>
    </p:spTree>
    <p:extLst>
      <p:ext uri="{BB962C8B-B14F-4D97-AF65-F5344CB8AC3E}">
        <p14:creationId xmlns:p14="http://schemas.microsoft.com/office/powerpoint/2010/main" val="20798954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8EFFD9-D451-403A-848B-862CA03E6163}"/>
              </a:ext>
            </a:extLst>
          </p:cNvPr>
          <p:cNvSpPr txBox="1"/>
          <p:nvPr/>
        </p:nvSpPr>
        <p:spPr>
          <a:xfrm>
            <a:off x="1171074" y="367641"/>
            <a:ext cx="10379242" cy="584775"/>
          </a:xfrm>
          <a:prstGeom prst="rect">
            <a:avLst/>
          </a:prstGeom>
          <a:noFill/>
        </p:spPr>
        <p:txBody>
          <a:bodyPr wrap="square">
            <a:spAutoFit/>
          </a:bodyPr>
          <a:lstStyle/>
          <a:p>
            <a:pPr algn="ctr"/>
            <a:r>
              <a:rPr lang="ru-RU" altLang="ru-RU" sz="3200" dirty="0">
                <a:solidFill>
                  <a:srgbClr val="C00000"/>
                </a:solidFill>
              </a:rPr>
              <a:t>Современные технологии</a:t>
            </a:r>
            <a:r>
              <a:rPr lang="ru-RU" altLang="ru-RU" sz="3200" b="1" dirty="0">
                <a:solidFill>
                  <a:srgbClr val="C00000"/>
                </a:solidFill>
              </a:rPr>
              <a:t>:</a:t>
            </a:r>
            <a:endParaRPr lang="ru-RU" sz="3200" b="1" dirty="0">
              <a:solidFill>
                <a:srgbClr val="C00000"/>
              </a:solidFill>
            </a:endParaRPr>
          </a:p>
        </p:txBody>
      </p:sp>
      <p:sp>
        <p:nvSpPr>
          <p:cNvPr id="5" name="Rectangle 3">
            <a:extLst>
              <a:ext uri="{FF2B5EF4-FFF2-40B4-BE49-F238E27FC236}">
                <a16:creationId xmlns:a16="http://schemas.microsoft.com/office/drawing/2014/main" id="{920AA834-56A8-4F45-88E6-74F34CE0FD60}"/>
              </a:ext>
            </a:extLst>
          </p:cNvPr>
          <p:cNvSpPr txBox="1">
            <a:spLocks/>
          </p:cNvSpPr>
          <p:nvPr/>
        </p:nvSpPr>
        <p:spPr>
          <a:xfrm>
            <a:off x="2085473" y="1407695"/>
            <a:ext cx="9352546" cy="4525963"/>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marL="285750" indent="-285750">
              <a:lnSpc>
                <a:spcPct val="80000"/>
              </a:lnSpc>
              <a:buFont typeface="Arial" panose="020B0604020202020204" pitchFamily="34" charset="0"/>
              <a:buChar char="•"/>
            </a:pPr>
            <a:endParaRPr lang="ru-RU" altLang="ru-RU" sz="1400" dirty="0">
              <a:solidFill>
                <a:schemeClr val="bg1"/>
              </a:solidFill>
            </a:endParaRPr>
          </a:p>
          <a:p>
            <a:pPr marL="285750" indent="-285750">
              <a:lnSpc>
                <a:spcPct val="80000"/>
              </a:lnSpc>
              <a:buFont typeface="Arial" panose="020B0604020202020204" pitchFamily="34" charset="0"/>
              <a:buChar char="•"/>
            </a:pPr>
            <a:r>
              <a:rPr lang="ru-RU" altLang="ru-RU" sz="1400" dirty="0">
                <a:solidFill>
                  <a:schemeClr val="bg1"/>
                </a:solidFill>
              </a:rPr>
              <a:t>технологии развития творческой активности учащихся и творческого мышления дошкольников;</a:t>
            </a:r>
          </a:p>
          <a:p>
            <a:pPr marL="285750" indent="-285750">
              <a:lnSpc>
                <a:spcPct val="80000"/>
              </a:lnSpc>
              <a:buFont typeface="Arial" panose="020B0604020202020204" pitchFamily="34" charset="0"/>
              <a:buChar char="•"/>
            </a:pPr>
            <a:r>
              <a:rPr lang="ru-RU" altLang="ru-RU" sz="1400" dirty="0">
                <a:solidFill>
                  <a:schemeClr val="bg1"/>
                </a:solidFill>
              </a:rPr>
              <a:t>гуманитарные информационные технологии;</a:t>
            </a:r>
          </a:p>
          <a:p>
            <a:pPr marL="285750" indent="-285750">
              <a:lnSpc>
                <a:spcPct val="80000"/>
              </a:lnSpc>
              <a:buFont typeface="Arial" panose="020B0604020202020204" pitchFamily="34" charset="0"/>
              <a:buChar char="•"/>
            </a:pPr>
            <a:r>
              <a:rPr lang="ru-RU" altLang="ru-RU" sz="1400" dirty="0">
                <a:solidFill>
                  <a:schemeClr val="bg1"/>
                </a:solidFill>
              </a:rPr>
              <a:t>логико-информационные технологии;</a:t>
            </a:r>
          </a:p>
          <a:p>
            <a:pPr marL="285750" indent="-285750">
              <a:lnSpc>
                <a:spcPct val="80000"/>
              </a:lnSpc>
              <a:buFont typeface="Arial" panose="020B0604020202020204" pitchFamily="34" charset="0"/>
              <a:buChar char="•"/>
            </a:pPr>
            <a:r>
              <a:rPr lang="ru-RU" altLang="ru-RU" sz="1400" dirty="0">
                <a:solidFill>
                  <a:schemeClr val="bg1"/>
                </a:solidFill>
              </a:rPr>
              <a:t>учебные фирмы;</a:t>
            </a:r>
          </a:p>
          <a:p>
            <a:pPr marL="285750" indent="-285750">
              <a:lnSpc>
                <a:spcPct val="80000"/>
              </a:lnSpc>
              <a:buFont typeface="Arial" panose="020B0604020202020204" pitchFamily="34" charset="0"/>
              <a:buChar char="•"/>
            </a:pPr>
            <a:r>
              <a:rPr lang="ru-RU" altLang="ru-RU" sz="1400" dirty="0">
                <a:solidFill>
                  <a:schemeClr val="bg1"/>
                </a:solidFill>
              </a:rPr>
              <a:t>технологии профильного обучения и предпрофильной подготовки;</a:t>
            </a:r>
          </a:p>
          <a:p>
            <a:pPr marL="285750" indent="-285750">
              <a:lnSpc>
                <a:spcPct val="80000"/>
              </a:lnSpc>
              <a:buFont typeface="Arial" panose="020B0604020202020204" pitchFamily="34" charset="0"/>
              <a:buChar char="•"/>
            </a:pPr>
            <a:r>
              <a:rPr lang="ru-RU" altLang="ru-RU" sz="1400" dirty="0">
                <a:solidFill>
                  <a:schemeClr val="bg1"/>
                </a:solidFill>
              </a:rPr>
              <a:t>технология создания Европейского языкового портфеля;</a:t>
            </a:r>
          </a:p>
          <a:p>
            <a:pPr marL="285750" indent="-285750">
              <a:lnSpc>
                <a:spcPct val="80000"/>
              </a:lnSpc>
              <a:buFont typeface="Arial" panose="020B0604020202020204" pitchFamily="34" charset="0"/>
              <a:buChar char="•"/>
            </a:pPr>
            <a:r>
              <a:rPr lang="ru-RU" altLang="ru-RU" sz="1400" dirty="0">
                <a:solidFill>
                  <a:schemeClr val="bg1"/>
                </a:solidFill>
              </a:rPr>
              <a:t>технология творческих мастерских;</a:t>
            </a:r>
          </a:p>
          <a:p>
            <a:pPr marL="285750" indent="-285750">
              <a:lnSpc>
                <a:spcPct val="80000"/>
              </a:lnSpc>
              <a:buFont typeface="Arial" panose="020B0604020202020204" pitchFamily="34" charset="0"/>
              <a:buChar char="•"/>
            </a:pPr>
            <a:r>
              <a:rPr lang="ru-RU" altLang="ru-RU" sz="1400" dirty="0">
                <a:solidFill>
                  <a:schemeClr val="bg1"/>
                </a:solidFill>
              </a:rPr>
              <a:t>система Согласованное обучение;</a:t>
            </a:r>
          </a:p>
          <a:p>
            <a:pPr marL="285750" indent="-285750">
              <a:lnSpc>
                <a:spcPct val="80000"/>
              </a:lnSpc>
              <a:buFont typeface="Arial" panose="020B0604020202020204" pitchFamily="34" charset="0"/>
              <a:buChar char="•"/>
            </a:pPr>
            <a:r>
              <a:rPr lang="ru-RU" altLang="ru-RU" sz="1400" dirty="0">
                <a:solidFill>
                  <a:schemeClr val="bg1"/>
                </a:solidFill>
              </a:rPr>
              <a:t>технология индивидуально-бригадного обучения;</a:t>
            </a:r>
          </a:p>
          <a:p>
            <a:pPr marL="285750" indent="-285750">
              <a:lnSpc>
                <a:spcPct val="80000"/>
              </a:lnSpc>
              <a:buFont typeface="Arial" panose="020B0604020202020204" pitchFamily="34" charset="0"/>
              <a:buChar char="•"/>
            </a:pPr>
            <a:r>
              <a:rPr lang="ru-RU" altLang="ru-RU" sz="1400" dirty="0">
                <a:solidFill>
                  <a:schemeClr val="bg1"/>
                </a:solidFill>
              </a:rPr>
              <a:t>технология диалоговой взаимопомощи;</a:t>
            </a:r>
          </a:p>
          <a:p>
            <a:pPr marL="285750" indent="-285750">
              <a:lnSpc>
                <a:spcPct val="80000"/>
              </a:lnSpc>
              <a:buFont typeface="Arial" panose="020B0604020202020204" pitchFamily="34" charset="0"/>
              <a:buChar char="•"/>
            </a:pPr>
            <a:r>
              <a:rPr lang="ru-RU" altLang="ru-RU" sz="1400" dirty="0">
                <a:solidFill>
                  <a:schemeClr val="bg1"/>
                </a:solidFill>
              </a:rPr>
              <a:t>технология формирования толерантного ценностного сознания учащихся;</a:t>
            </a:r>
          </a:p>
          <a:p>
            <a:pPr marL="285750" indent="-285750">
              <a:lnSpc>
                <a:spcPct val="80000"/>
              </a:lnSpc>
              <a:buFont typeface="Arial" panose="020B0604020202020204" pitchFamily="34" charset="0"/>
              <a:buChar char="•"/>
            </a:pPr>
            <a:r>
              <a:rPr lang="ru-RU" altLang="ru-RU" sz="1400" dirty="0" err="1">
                <a:solidFill>
                  <a:schemeClr val="bg1"/>
                </a:solidFill>
              </a:rPr>
              <a:t>КЕЙС-технология</a:t>
            </a:r>
            <a:endParaRPr lang="ru-RU" altLang="ru-RU" sz="1400" dirty="0">
              <a:solidFill>
                <a:schemeClr val="bg1"/>
              </a:solidFill>
            </a:endParaRPr>
          </a:p>
        </p:txBody>
      </p:sp>
    </p:spTree>
    <p:extLst>
      <p:ext uri="{BB962C8B-B14F-4D97-AF65-F5344CB8AC3E}">
        <p14:creationId xmlns:p14="http://schemas.microsoft.com/office/powerpoint/2010/main" val="169148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920AA834-56A8-4F45-88E6-74F34CE0FD60}"/>
              </a:ext>
            </a:extLst>
          </p:cNvPr>
          <p:cNvSpPr txBox="1">
            <a:spLocks/>
          </p:cNvSpPr>
          <p:nvPr/>
        </p:nvSpPr>
        <p:spPr>
          <a:xfrm>
            <a:off x="2101516" y="990600"/>
            <a:ext cx="9352546" cy="4525963"/>
          </a:xfrm>
          <a:prstGeom prst="rect">
            <a:avLst/>
          </a:prstGeom>
        </p:spPr>
        <p:txBody>
          <a:bodyPr vert="horz" lIns="91440" tIns="45720" rIns="91440" bIns="45720" rtlCol="0">
            <a:normAutofit lnSpcReduction="10000"/>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marL="285750" indent="-285750">
              <a:lnSpc>
                <a:spcPct val="80000"/>
              </a:lnSpc>
              <a:buFont typeface="Arial" panose="020B0604020202020204" pitchFamily="34" charset="0"/>
              <a:buChar char="•"/>
            </a:pPr>
            <a:endParaRPr lang="ru-RU" altLang="ru-RU" dirty="0">
              <a:solidFill>
                <a:schemeClr val="bg1"/>
              </a:solidFill>
            </a:endParaRPr>
          </a:p>
          <a:p>
            <a:pPr marL="285750" indent="-285750">
              <a:lnSpc>
                <a:spcPct val="150000"/>
              </a:lnSpc>
              <a:buFont typeface="Arial" panose="020B0604020202020204" pitchFamily="34" charset="0"/>
              <a:buChar char="•"/>
            </a:pPr>
            <a:r>
              <a:rPr lang="ru-RU" dirty="0">
                <a:solidFill>
                  <a:schemeClr val="bg1"/>
                </a:solidFill>
              </a:rPr>
              <a:t>Площадь школьных стен и пола составляет 2500 </a:t>
            </a:r>
            <a:r>
              <a:rPr lang="ru-RU" dirty="0" err="1">
                <a:solidFill>
                  <a:schemeClr val="bg1"/>
                </a:solidFill>
              </a:rPr>
              <a:t>м.кв</a:t>
            </a:r>
            <a:r>
              <a:rPr lang="ru-RU" dirty="0">
                <a:solidFill>
                  <a:schemeClr val="bg1"/>
                </a:solidFill>
              </a:rPr>
              <a:t>. </a:t>
            </a:r>
          </a:p>
          <a:p>
            <a:pPr marL="285750" indent="-285750">
              <a:lnSpc>
                <a:spcPct val="150000"/>
              </a:lnSpc>
              <a:buFont typeface="Arial" panose="020B0604020202020204" pitchFamily="34" charset="0"/>
              <a:buChar char="•"/>
            </a:pPr>
            <a:r>
              <a:rPr lang="ru-RU" dirty="0">
                <a:solidFill>
                  <a:schemeClr val="bg1"/>
                </a:solidFill>
              </a:rPr>
              <a:t>Из них активно работают в образовательных целях доска 4 </a:t>
            </a:r>
            <a:r>
              <a:rPr lang="ru-RU" dirty="0" err="1">
                <a:solidFill>
                  <a:schemeClr val="bg1"/>
                </a:solidFill>
              </a:rPr>
              <a:t>м.кв</a:t>
            </a:r>
            <a:r>
              <a:rPr lang="ru-RU" dirty="0">
                <a:solidFill>
                  <a:schemeClr val="bg1"/>
                </a:solidFill>
              </a:rPr>
              <a:t>. в 20 классах. Наглядные пособия (таблицы Менделеева, правила «</a:t>
            </a:r>
            <a:r>
              <a:rPr lang="ru-RU" dirty="0" err="1">
                <a:solidFill>
                  <a:schemeClr val="bg1"/>
                </a:solidFill>
              </a:rPr>
              <a:t>Жи</a:t>
            </a:r>
            <a:r>
              <a:rPr lang="ru-RU" dirty="0">
                <a:solidFill>
                  <a:schemeClr val="bg1"/>
                </a:solidFill>
              </a:rPr>
              <a:t>-Ши» и т.п.) в 20 классах по 15 </a:t>
            </a:r>
            <a:r>
              <a:rPr lang="ru-RU" dirty="0" err="1">
                <a:solidFill>
                  <a:schemeClr val="bg1"/>
                </a:solidFill>
              </a:rPr>
              <a:t>м.кв</a:t>
            </a:r>
            <a:r>
              <a:rPr lang="ru-RU" dirty="0">
                <a:solidFill>
                  <a:schemeClr val="bg1"/>
                </a:solidFill>
              </a:rPr>
              <a:t>. </a:t>
            </a:r>
          </a:p>
          <a:p>
            <a:pPr marL="285750" indent="-285750">
              <a:lnSpc>
                <a:spcPct val="150000"/>
              </a:lnSpc>
              <a:buFont typeface="Arial" panose="020B0604020202020204" pitchFamily="34" charset="0"/>
              <a:buChar char="•"/>
            </a:pPr>
            <a:r>
              <a:rPr lang="ru-RU" dirty="0">
                <a:solidFill>
                  <a:schemeClr val="bg1"/>
                </a:solidFill>
              </a:rPr>
              <a:t>То есть, в лучшем случае 20-25% от общего числа потенциала. </a:t>
            </a:r>
          </a:p>
          <a:p>
            <a:pPr marL="285750" indent="-285750">
              <a:lnSpc>
                <a:spcPct val="150000"/>
              </a:lnSpc>
              <a:buFont typeface="Arial" panose="020B0604020202020204" pitchFamily="34" charset="0"/>
              <a:buChar char="•"/>
            </a:pPr>
            <a:r>
              <a:rPr lang="ru-RU" dirty="0">
                <a:solidFill>
                  <a:schemeClr val="bg1"/>
                </a:solidFill>
              </a:rPr>
              <a:t>Остальное школьное пространство – это рамка для удерживания детей в стенах школы. </a:t>
            </a:r>
          </a:p>
          <a:p>
            <a:pPr marL="285750" indent="-285750">
              <a:lnSpc>
                <a:spcPct val="150000"/>
              </a:lnSpc>
              <a:buFont typeface="Arial" panose="020B0604020202020204" pitchFamily="34" charset="0"/>
              <a:buChar char="•"/>
            </a:pPr>
            <a:r>
              <a:rPr lang="ru-RU" dirty="0">
                <a:solidFill>
                  <a:schemeClr val="bg1"/>
                </a:solidFill>
              </a:rPr>
              <a:t>Школьное пространство может быть источником знания.</a:t>
            </a:r>
            <a:endParaRPr lang="ru-RU" altLang="ru-RU" dirty="0">
              <a:solidFill>
                <a:schemeClr val="bg1"/>
              </a:solidFill>
            </a:endParaRPr>
          </a:p>
        </p:txBody>
      </p:sp>
      <p:pic>
        <p:nvPicPr>
          <p:cNvPr id="7" name="Рисунок 6">
            <a:extLst>
              <a:ext uri="{FF2B5EF4-FFF2-40B4-BE49-F238E27FC236}">
                <a16:creationId xmlns:a16="http://schemas.microsoft.com/office/drawing/2014/main" id="{EE214C8E-8175-4983-AE4F-4FF4854D2D91}"/>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0539665" y="4789321"/>
            <a:ext cx="705851" cy="941135"/>
          </a:xfrm>
          <a:prstGeom prst="rect">
            <a:avLst/>
          </a:prstGeom>
          <a:noFill/>
        </p:spPr>
      </p:pic>
    </p:spTree>
    <p:extLst>
      <p:ext uri="{BB962C8B-B14F-4D97-AF65-F5344CB8AC3E}">
        <p14:creationId xmlns:p14="http://schemas.microsoft.com/office/powerpoint/2010/main" val="4164878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E54E29D-28C2-42EE-A67A-BC90F330F788}"/>
              </a:ext>
            </a:extLst>
          </p:cNvPr>
          <p:cNvSpPr txBox="1"/>
          <p:nvPr/>
        </p:nvSpPr>
        <p:spPr>
          <a:xfrm>
            <a:off x="3545305" y="270392"/>
            <a:ext cx="6096000" cy="707886"/>
          </a:xfrm>
          <a:prstGeom prst="rect">
            <a:avLst/>
          </a:prstGeom>
          <a:noFill/>
        </p:spPr>
        <p:txBody>
          <a:bodyPr wrap="square">
            <a:spAutoFit/>
          </a:bodyPr>
          <a:lstStyle/>
          <a:p>
            <a:pPr algn="ctr"/>
            <a:r>
              <a:rPr lang="ru-RU" sz="2000" b="1" dirty="0">
                <a:solidFill>
                  <a:srgbClr val="C00000"/>
                </a:solidFill>
              </a:rPr>
              <a:t>Примеры проектов и их краткое описание Пространства «Art-Lab»</a:t>
            </a:r>
          </a:p>
        </p:txBody>
      </p:sp>
      <p:sp>
        <p:nvSpPr>
          <p:cNvPr id="9" name="TextBox 8">
            <a:extLst>
              <a:ext uri="{FF2B5EF4-FFF2-40B4-BE49-F238E27FC236}">
                <a16:creationId xmlns:a16="http://schemas.microsoft.com/office/drawing/2014/main" id="{1E103BB9-85E7-48E8-8456-1AA0C8E3A013}"/>
              </a:ext>
            </a:extLst>
          </p:cNvPr>
          <p:cNvSpPr txBox="1"/>
          <p:nvPr/>
        </p:nvSpPr>
        <p:spPr>
          <a:xfrm>
            <a:off x="1860884" y="1525375"/>
            <a:ext cx="9464842" cy="4611519"/>
          </a:xfrm>
          <a:prstGeom prst="rect">
            <a:avLst/>
          </a:prstGeom>
          <a:noFill/>
        </p:spPr>
        <p:txBody>
          <a:bodyPr wrap="square">
            <a:spAutoFit/>
          </a:bodyPr>
          <a:lstStyle/>
          <a:p>
            <a:pPr>
              <a:lnSpc>
                <a:spcPct val="150000"/>
              </a:lnSpc>
            </a:pPr>
            <a:r>
              <a:rPr lang="ru-RU" dirty="0">
                <a:solidFill>
                  <a:schemeClr val="bg1"/>
                </a:solidFill>
              </a:rPr>
              <a:t>Разновозрастные группы учащихся могут организовывать тематические пространства: фотовыставка «Школа в кадре», «Школа зрительных иллюзий» и т.д. </a:t>
            </a:r>
          </a:p>
          <a:p>
            <a:pPr>
              <a:lnSpc>
                <a:spcPct val="150000"/>
              </a:lnSpc>
            </a:pPr>
            <a:r>
              <a:rPr lang="ru-RU" dirty="0">
                <a:solidFill>
                  <a:schemeClr val="bg1"/>
                </a:solidFill>
              </a:rPr>
              <a:t>Проект «Дорожка творчества» - учащимся каждого класса, с 1 по 11, отдается на неделю целый этаж школы, который они смогут преобразовать по своему выбору. Диапазон очень широк, от «Школьного мусора» до «Страны и сувениры». Предполагается максимальная интерактивность этих выставок. Не просто голосования, кейсы и викторины (от владельцев или авторов экспонатов), но и использование экспонатов на уроках, предметные вопросы-задания. </a:t>
            </a:r>
          </a:p>
          <a:p>
            <a:pPr>
              <a:lnSpc>
                <a:spcPct val="150000"/>
              </a:lnSpc>
            </a:pPr>
            <a:r>
              <a:rPr lang="ru-RU" dirty="0">
                <a:solidFill>
                  <a:schemeClr val="bg1"/>
                </a:solidFill>
              </a:rPr>
              <a:t>Близкой к идее тематических «Выставок» является идея «Школьный реквизит»: временное размещение различных материалов, которые были задействованы в каком-либо заметном школьном уроке или ином мероприятии. </a:t>
            </a:r>
          </a:p>
        </p:txBody>
      </p:sp>
    </p:spTree>
    <p:extLst>
      <p:ext uri="{BB962C8B-B14F-4D97-AF65-F5344CB8AC3E}">
        <p14:creationId xmlns:p14="http://schemas.microsoft.com/office/powerpoint/2010/main" val="6449416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930400" y="1188941"/>
            <a:ext cx="9516533" cy="4229726"/>
          </a:xfrm>
        </p:spPr>
        <p:txBody>
          <a:bodyPr>
            <a:noAutofit/>
          </a:bodyPr>
          <a:lstStyle/>
          <a:p>
            <a:pPr algn="ctr"/>
            <a:r>
              <a:rPr lang="ru-RU" b="1" dirty="0">
                <a:solidFill>
                  <a:srgbClr val="920000"/>
                </a:solidFill>
                <a:ea typeface="Segoe UI Symbol" panose="020B0502040204020203" pitchFamily="34" charset="0"/>
              </a:rPr>
              <a:t>КЕЙСОВАЯ ТЕХНОЛОГИЯ</a:t>
            </a:r>
            <a:r>
              <a:rPr lang="ru-RU" sz="4400" b="1" dirty="0">
                <a:solidFill>
                  <a:srgbClr val="920000"/>
                </a:solidFill>
                <a:ea typeface="Segoe UI Symbol" panose="020B0502040204020203" pitchFamily="34" charset="0"/>
              </a:rPr>
              <a:t/>
            </a:r>
            <a:br>
              <a:rPr lang="ru-RU" sz="4400" b="1" dirty="0">
                <a:solidFill>
                  <a:srgbClr val="920000"/>
                </a:solidFill>
                <a:ea typeface="Segoe UI Symbol" panose="020B0502040204020203" pitchFamily="34" charset="0"/>
              </a:rPr>
            </a:br>
            <a:r>
              <a:rPr lang="ru-RU" sz="4400" b="1" dirty="0">
                <a:solidFill>
                  <a:srgbClr val="920000"/>
                </a:solidFill>
                <a:ea typeface="Segoe UI Symbol" panose="020B0502040204020203" pitchFamily="34" charset="0"/>
              </a:rPr>
              <a:t/>
            </a:r>
            <a:br>
              <a:rPr lang="ru-RU" sz="4400" b="1" dirty="0">
                <a:solidFill>
                  <a:srgbClr val="920000"/>
                </a:solidFill>
                <a:ea typeface="Segoe UI Symbol" panose="020B0502040204020203" pitchFamily="34" charset="0"/>
              </a:rPr>
            </a:br>
            <a:r>
              <a:rPr lang="ru-RU" sz="2800" b="1" dirty="0">
                <a:solidFill>
                  <a:srgbClr val="920000"/>
                </a:solidFill>
                <a:ea typeface="Segoe UI Symbol" panose="020B0502040204020203" pitchFamily="34" charset="0"/>
              </a:rPr>
              <a:t>конструктор исследовательских кейсов</a:t>
            </a:r>
            <a:r>
              <a:rPr lang="ru-RU" sz="4400" b="1" dirty="0">
                <a:solidFill>
                  <a:srgbClr val="920000"/>
                </a:solidFill>
                <a:ea typeface="Segoe UI Symbol" panose="020B0502040204020203" pitchFamily="34" charset="0"/>
              </a:rPr>
              <a:t/>
            </a:r>
            <a:br>
              <a:rPr lang="ru-RU" sz="4400" b="1" dirty="0">
                <a:solidFill>
                  <a:srgbClr val="920000"/>
                </a:solidFill>
                <a:ea typeface="Segoe UI Symbol" panose="020B0502040204020203" pitchFamily="34" charset="0"/>
              </a:rPr>
            </a:br>
            <a:r>
              <a:rPr lang="ru-RU" sz="4400" b="1" dirty="0">
                <a:solidFill>
                  <a:srgbClr val="920000"/>
                </a:solidFill>
                <a:ea typeface="Segoe UI Symbol" panose="020B0502040204020203" pitchFamily="34" charset="0"/>
              </a:rPr>
              <a:t/>
            </a:r>
            <a:br>
              <a:rPr lang="ru-RU" sz="4400" b="1" dirty="0">
                <a:solidFill>
                  <a:srgbClr val="920000"/>
                </a:solidFill>
                <a:ea typeface="Segoe UI Symbol" panose="020B0502040204020203" pitchFamily="34" charset="0"/>
              </a:rPr>
            </a:br>
            <a:endParaRPr lang="ru-RU" sz="4400" b="1" dirty="0">
              <a:solidFill>
                <a:srgbClr val="920000"/>
              </a:solidFill>
              <a:ea typeface="Segoe UI Symbol" panose="020B0502040204020203" pitchFamily="34" charset="0"/>
            </a:endParaRPr>
          </a:p>
        </p:txBody>
      </p:sp>
    </p:spTree>
    <p:extLst>
      <p:ext uri="{BB962C8B-B14F-4D97-AF65-F5344CB8AC3E}">
        <p14:creationId xmlns:p14="http://schemas.microsoft.com/office/powerpoint/2010/main" val="1318246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83375" y="796089"/>
            <a:ext cx="10739656" cy="5265821"/>
          </a:xfrm>
        </p:spPr>
        <p:txBody>
          <a:bodyPr>
            <a:noAutofit/>
          </a:bodyPr>
          <a:lstStyle/>
          <a:p>
            <a:pPr>
              <a:lnSpc>
                <a:spcPct val="150000"/>
              </a:lnSpc>
            </a:pPr>
            <a:r>
              <a:rPr lang="ru-RU" b="1" dirty="0">
                <a:solidFill>
                  <a:schemeClr val="accent3">
                    <a:lumMod val="50000"/>
                  </a:schemeClr>
                </a:solidFill>
              </a:rPr>
              <a:t/>
            </a:r>
            <a:br>
              <a:rPr lang="ru-RU" b="1" dirty="0">
                <a:solidFill>
                  <a:schemeClr val="accent3">
                    <a:lumMod val="50000"/>
                  </a:schemeClr>
                </a:solidFill>
              </a:rPr>
            </a:br>
            <a:r>
              <a:rPr lang="ru-RU" b="1" dirty="0">
                <a:solidFill>
                  <a:schemeClr val="accent3">
                    <a:lumMod val="50000"/>
                  </a:schemeClr>
                </a:solidFill>
              </a:rPr>
              <a:t/>
            </a:r>
            <a:br>
              <a:rPr lang="ru-RU" b="1" dirty="0">
                <a:solidFill>
                  <a:schemeClr val="accent3">
                    <a:lumMod val="50000"/>
                  </a:schemeClr>
                </a:solidFill>
              </a:rPr>
            </a:br>
            <a:r>
              <a:rPr lang="ru-RU" b="1" dirty="0">
                <a:solidFill>
                  <a:schemeClr val="accent3">
                    <a:lumMod val="50000"/>
                  </a:schemeClr>
                </a:solidFill>
              </a:rPr>
              <a:t/>
            </a:r>
            <a:br>
              <a:rPr lang="ru-RU" b="1" dirty="0">
                <a:solidFill>
                  <a:schemeClr val="accent3">
                    <a:lumMod val="50000"/>
                  </a:schemeClr>
                </a:solidFill>
              </a:rPr>
            </a:br>
            <a:r>
              <a:rPr lang="ru-RU" b="1" dirty="0">
                <a:solidFill>
                  <a:schemeClr val="accent3">
                    <a:lumMod val="50000"/>
                  </a:schemeClr>
                </a:solidFill>
              </a:rPr>
              <a:t/>
            </a:r>
            <a:br>
              <a:rPr lang="ru-RU" b="1" dirty="0">
                <a:solidFill>
                  <a:schemeClr val="accent3">
                    <a:lumMod val="50000"/>
                  </a:schemeClr>
                </a:solidFill>
              </a:rPr>
            </a:br>
            <a:r>
              <a:rPr lang="ru-RU" b="1" dirty="0">
                <a:solidFill>
                  <a:schemeClr val="accent3">
                    <a:lumMod val="50000"/>
                  </a:schemeClr>
                </a:solidFill>
              </a:rPr>
              <a:t/>
            </a:r>
            <a:br>
              <a:rPr lang="ru-RU" b="1" dirty="0">
                <a:solidFill>
                  <a:schemeClr val="accent3">
                    <a:lumMod val="50000"/>
                  </a:schemeClr>
                </a:solidFill>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ea typeface="Segoe UI Symbol" panose="020B0502040204020203" pitchFamily="34" charset="0"/>
              </a:rPr>
              <a:t/>
            </a:r>
            <a:br>
              <a:rPr lang="ru-RU" sz="4400" b="1" dirty="0">
                <a:solidFill>
                  <a:schemeClr val="accent3">
                    <a:lumMod val="50000"/>
                  </a:schemeClr>
                </a:solidFill>
                <a:ea typeface="Segoe UI Symbol" panose="020B0502040204020203" pitchFamily="34" charset="0"/>
              </a:rPr>
            </a:br>
            <a:r>
              <a:rPr lang="ru-RU" sz="4400" b="1" dirty="0">
                <a:solidFill>
                  <a:schemeClr val="accent3">
                    <a:lumMod val="50000"/>
                  </a:schemeClr>
                </a:solidFill>
              </a:rPr>
              <a:t>Что такое кейс?</a:t>
            </a:r>
            <a:r>
              <a:rPr lang="ru-RU" sz="4000" b="1" dirty="0">
                <a:solidFill>
                  <a:schemeClr val="accent3">
                    <a:lumMod val="50000"/>
                  </a:schemeClr>
                </a:solidFill>
                <a:ea typeface="Segoe UI Symbol" panose="020B0502040204020203" pitchFamily="34" charset="0"/>
              </a:rPr>
              <a:t/>
            </a:r>
            <a:br>
              <a:rPr lang="ru-RU" sz="4000" b="1" dirty="0">
                <a:solidFill>
                  <a:schemeClr val="accent3">
                    <a:lumMod val="50000"/>
                  </a:schemeClr>
                </a:solidFill>
                <a:ea typeface="Segoe UI Symbol" panose="020B0502040204020203" pitchFamily="34" charset="0"/>
              </a:rPr>
            </a:br>
            <a:r>
              <a:rPr lang="ru-RU" sz="1600" b="1" dirty="0">
                <a:solidFill>
                  <a:schemeClr val="accent3">
                    <a:lumMod val="50000"/>
                  </a:schemeClr>
                </a:solidFill>
              </a:rPr>
              <a:t>Кейс (учебный)</a:t>
            </a:r>
            <a:r>
              <a:rPr lang="ru-RU" sz="1600" dirty="0">
                <a:solidFill>
                  <a:schemeClr val="accent3">
                    <a:lumMod val="50000"/>
                  </a:schemeClr>
                </a:solidFill>
              </a:rPr>
              <a:t> – теоретическая или практическая проблема, для решения которой могут быть применены исследовательские умения учащихся в сочетании с предметными знаниями актуального и «опережающего» характера.</a:t>
            </a:r>
            <a:br>
              <a:rPr lang="ru-RU" sz="1600" dirty="0">
                <a:solidFill>
                  <a:schemeClr val="accent3">
                    <a:lumMod val="50000"/>
                  </a:schemeClr>
                </a:solidFill>
              </a:rPr>
            </a:br>
            <a:r>
              <a:rPr lang="ru-RU" sz="1600" dirty="0">
                <a:solidFill>
                  <a:schemeClr val="accent3">
                    <a:lumMod val="50000"/>
                  </a:schemeClr>
                </a:solidFill>
              </a:rPr>
              <a:t/>
            </a:r>
            <a:br>
              <a:rPr lang="ru-RU" sz="1600" dirty="0">
                <a:solidFill>
                  <a:schemeClr val="accent3">
                    <a:lumMod val="50000"/>
                  </a:schemeClr>
                </a:solidFill>
              </a:rPr>
            </a:br>
            <a:r>
              <a:rPr lang="ru-RU" sz="1600" dirty="0">
                <a:solidFill>
                  <a:schemeClr val="accent3">
                    <a:lumMod val="50000"/>
                  </a:schemeClr>
                </a:solidFill>
              </a:rPr>
              <a:t> </a:t>
            </a:r>
            <a:r>
              <a:rPr lang="ru-RU" sz="1600" b="1" dirty="0">
                <a:solidFill>
                  <a:schemeClr val="accent3">
                    <a:lumMod val="50000"/>
                  </a:schemeClr>
                </a:solidFill>
              </a:rPr>
              <a:t>Кейс</a:t>
            </a:r>
            <a:r>
              <a:rPr lang="ru-RU" sz="1600" dirty="0">
                <a:solidFill>
                  <a:schemeClr val="accent3">
                    <a:lumMod val="50000"/>
                  </a:schemeClr>
                </a:solidFill>
              </a:rPr>
              <a:t> – это ситуация с множеством решений, он нужен для создания </a:t>
            </a:r>
            <a:r>
              <a:rPr lang="ru-RU" sz="1600" b="1" dirty="0">
                <a:solidFill>
                  <a:schemeClr val="accent3">
                    <a:lumMod val="50000"/>
                  </a:schemeClr>
                </a:solidFill>
              </a:rPr>
              <a:t>личного опыта, который переживается как личная история</a:t>
            </a:r>
            <a:r>
              <a:rPr lang="ru-RU" sz="1600" dirty="0">
                <a:solidFill>
                  <a:schemeClr val="accent3">
                    <a:lumMod val="50000"/>
                  </a:schemeClr>
                </a:solidFill>
              </a:rPr>
              <a:t>. </a:t>
            </a:r>
            <a:br>
              <a:rPr lang="ru-RU" sz="1600" dirty="0">
                <a:solidFill>
                  <a:schemeClr val="accent3">
                    <a:lumMod val="50000"/>
                  </a:schemeClr>
                </a:solidFill>
              </a:rPr>
            </a:br>
            <a:r>
              <a:rPr lang="ru-RU" sz="1600" dirty="0">
                <a:solidFill>
                  <a:schemeClr val="accent3">
                    <a:lumMod val="50000"/>
                  </a:schemeClr>
                </a:solidFill>
              </a:rPr>
              <a:t>В кейсе появляется ощущение личного отношения к ситуации. </a:t>
            </a:r>
            <a:br>
              <a:rPr lang="ru-RU" sz="1600" dirty="0">
                <a:solidFill>
                  <a:schemeClr val="accent3">
                    <a:lumMod val="50000"/>
                  </a:schemeClr>
                </a:solidFill>
              </a:rPr>
            </a:br>
            <a:r>
              <a:rPr lang="ru-RU" sz="1600" dirty="0">
                <a:solidFill>
                  <a:schemeClr val="accent3">
                    <a:lumMod val="50000"/>
                  </a:schemeClr>
                </a:solidFill>
              </a:rPr>
              <a:t/>
            </a:r>
            <a:br>
              <a:rPr lang="ru-RU" sz="1600" dirty="0">
                <a:solidFill>
                  <a:schemeClr val="accent3">
                    <a:lumMod val="50000"/>
                  </a:schemeClr>
                </a:solidFill>
              </a:rPr>
            </a:br>
            <a:r>
              <a:rPr lang="ru-RU" sz="1600" b="1" dirty="0" err="1">
                <a:solidFill>
                  <a:schemeClr val="accent3">
                    <a:lumMod val="50000"/>
                  </a:schemeClr>
                </a:solidFill>
              </a:rPr>
              <a:t>Кейсовая</a:t>
            </a:r>
            <a:r>
              <a:rPr lang="ru-RU" sz="1600" b="1" dirty="0">
                <a:solidFill>
                  <a:schemeClr val="accent3">
                    <a:lumMod val="50000"/>
                  </a:schemeClr>
                </a:solidFill>
              </a:rPr>
              <a:t> технология обучения </a:t>
            </a:r>
            <a:r>
              <a:rPr lang="ru-RU" sz="1600" dirty="0">
                <a:solidFill>
                  <a:schemeClr val="accent3">
                    <a:lumMod val="50000"/>
                  </a:schemeClr>
                </a:solidFill>
              </a:rPr>
              <a:t>– это обучение действием. </a:t>
            </a:r>
            <a:br>
              <a:rPr lang="ru-RU" sz="1600" dirty="0">
                <a:solidFill>
                  <a:schemeClr val="accent3">
                    <a:lumMod val="50000"/>
                  </a:schemeClr>
                </a:solidFill>
              </a:rPr>
            </a:br>
            <a:r>
              <a:rPr lang="ru-RU" sz="1600" dirty="0">
                <a:solidFill>
                  <a:schemeClr val="accent3">
                    <a:lumMod val="50000"/>
                  </a:schemeClr>
                </a:solidFill>
              </a:rPr>
              <a:t>Суть кейс-метода состоит в том, что усвоение знаний и формирование умений есть результат активной самостоятельной деятельности обучающихся по разрешению противоречий, в результате чего и происходит творческое овладение знаниями, умениями и развитие мыслительных способностей. </a:t>
            </a:r>
            <a:endParaRPr lang="ru-RU" sz="1600" b="1" dirty="0">
              <a:solidFill>
                <a:schemeClr val="accent3">
                  <a:lumMod val="50000"/>
                </a:schemeClr>
              </a:solidFill>
              <a:ea typeface="Segoe UI Symbol" panose="020B0502040204020203" pitchFamily="34" charset="0"/>
            </a:endParaRPr>
          </a:p>
        </p:txBody>
      </p:sp>
    </p:spTree>
    <p:extLst>
      <p:ext uri="{BB962C8B-B14F-4D97-AF65-F5344CB8AC3E}">
        <p14:creationId xmlns:p14="http://schemas.microsoft.com/office/powerpoint/2010/main" val="4045820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58240" y="414867"/>
            <a:ext cx="10329333" cy="6028266"/>
          </a:xfrm>
        </p:spPr>
        <p:txBody>
          <a:bodyPr>
            <a:noAutofit/>
          </a:bodyPr>
          <a:lstStyle/>
          <a:p>
            <a:pPr marL="0" indent="0" algn="ctr">
              <a:lnSpc>
                <a:spcPct val="150000"/>
              </a:lnSpc>
              <a:spcBef>
                <a:spcPts val="0"/>
              </a:spcBef>
              <a:buNone/>
            </a:pPr>
            <a:r>
              <a:rPr lang="ru-RU" b="1" dirty="0">
                <a:solidFill>
                  <a:srgbClr val="FF0000"/>
                </a:solidFill>
              </a:rPr>
              <a:t>Что такое кейс?</a:t>
            </a:r>
            <a:r>
              <a:rPr lang="ru-RU" sz="4400" b="1" dirty="0">
                <a:solidFill>
                  <a:srgbClr val="FF0000"/>
                </a:solidFill>
                <a:ea typeface="Segoe UI Symbol" panose="020B0502040204020203" pitchFamily="34" charset="0"/>
              </a:rPr>
              <a:t/>
            </a:r>
            <a:br>
              <a:rPr lang="ru-RU" sz="4400" b="1" dirty="0">
                <a:solidFill>
                  <a:srgbClr val="FF0000"/>
                </a:solidFill>
                <a:ea typeface="Segoe UI Symbol" panose="020B0502040204020203" pitchFamily="34" charset="0"/>
              </a:rPr>
            </a:br>
            <a:r>
              <a:rPr lang="ru-RU" sz="4400" b="1" dirty="0">
                <a:solidFill>
                  <a:srgbClr val="920000"/>
                </a:solidFill>
                <a:ea typeface="Segoe UI Symbol" panose="020B0502040204020203" pitchFamily="34" charset="0"/>
              </a:rPr>
              <a:t/>
            </a:r>
            <a:br>
              <a:rPr lang="ru-RU" sz="4400" b="1" dirty="0">
                <a:solidFill>
                  <a:srgbClr val="920000"/>
                </a:solidFill>
                <a:ea typeface="Segoe UI Symbol" panose="020B0502040204020203" pitchFamily="34" charset="0"/>
              </a:rPr>
            </a:br>
            <a:r>
              <a:rPr lang="ru-RU" sz="2400" dirty="0">
                <a:solidFill>
                  <a:srgbClr val="002060"/>
                </a:solidFill>
              </a:rPr>
              <a:t>Кейс </a:t>
            </a:r>
            <a:r>
              <a:rPr lang="en-US" sz="2400" dirty="0">
                <a:solidFill>
                  <a:srgbClr val="002060"/>
                </a:solidFill>
              </a:rPr>
              <a:t>[</a:t>
            </a:r>
            <a:r>
              <a:rPr lang="ru-RU" sz="2400" dirty="0">
                <a:solidFill>
                  <a:srgbClr val="002060"/>
                </a:solidFill>
              </a:rPr>
              <a:t>Case </a:t>
            </a:r>
            <a:r>
              <a:rPr lang="ru-RU" sz="2400" dirty="0" err="1">
                <a:solidFill>
                  <a:srgbClr val="002060"/>
                </a:solidFill>
              </a:rPr>
              <a:t>study</a:t>
            </a:r>
            <a:r>
              <a:rPr lang="en-US" sz="2400" dirty="0">
                <a:solidFill>
                  <a:srgbClr val="002060"/>
                </a:solidFill>
              </a:rPr>
              <a:t>]</a:t>
            </a:r>
            <a:r>
              <a:rPr lang="ru-RU" sz="2400" dirty="0">
                <a:solidFill>
                  <a:srgbClr val="002060"/>
                </a:solidFill>
              </a:rPr>
              <a:t> - метод анализа ситуаций.</a:t>
            </a:r>
            <a:r>
              <a:rPr lang="en-US" sz="2400" dirty="0">
                <a:solidFill>
                  <a:srgbClr val="002060"/>
                </a:solidFill>
              </a:rPr>
              <a:t/>
            </a:r>
            <a:br>
              <a:rPr lang="en-US" sz="2400" dirty="0">
                <a:solidFill>
                  <a:srgbClr val="002060"/>
                </a:solidFill>
              </a:rPr>
            </a:br>
            <a:r>
              <a:rPr lang="ru-RU" sz="2400" dirty="0">
                <a:solidFill>
                  <a:srgbClr val="002060"/>
                </a:solidFill>
              </a:rPr>
              <a:t>Предлагается осмыслить ситуацию, описание </a:t>
            </a:r>
            <a:br>
              <a:rPr lang="ru-RU" sz="2400" dirty="0">
                <a:solidFill>
                  <a:srgbClr val="002060"/>
                </a:solidFill>
              </a:rPr>
            </a:br>
            <a:r>
              <a:rPr lang="ru-RU" sz="2400" dirty="0">
                <a:solidFill>
                  <a:srgbClr val="002060"/>
                </a:solidFill>
              </a:rPr>
              <a:t>которой отражает </a:t>
            </a:r>
            <a:r>
              <a:rPr lang="ru-RU" sz="2400" b="1" dirty="0">
                <a:solidFill>
                  <a:srgbClr val="002060"/>
                </a:solidFill>
              </a:rPr>
              <a:t>реальную проблему или интересный феномен. </a:t>
            </a:r>
            <a:br>
              <a:rPr lang="ru-RU" sz="2400" b="1" dirty="0">
                <a:solidFill>
                  <a:srgbClr val="002060"/>
                </a:solidFill>
              </a:rPr>
            </a:br>
            <a:r>
              <a:rPr lang="ru-RU" sz="2000" dirty="0">
                <a:solidFill>
                  <a:schemeClr val="accent3">
                    <a:lumMod val="50000"/>
                  </a:schemeClr>
                </a:solidFill>
              </a:rPr>
              <a:t/>
            </a:r>
            <a:br>
              <a:rPr lang="ru-RU" sz="2000" dirty="0">
                <a:solidFill>
                  <a:schemeClr val="accent3">
                    <a:lumMod val="50000"/>
                  </a:schemeClr>
                </a:solidFill>
              </a:rPr>
            </a:br>
            <a:r>
              <a:rPr lang="ru-RU" sz="2000" b="1" dirty="0">
                <a:solidFill>
                  <a:srgbClr val="003300"/>
                </a:solidFill>
              </a:rPr>
              <a:t>Решение кейсов</a:t>
            </a:r>
            <a:r>
              <a:rPr lang="ru-RU" sz="2000" dirty="0">
                <a:solidFill>
                  <a:srgbClr val="003300"/>
                </a:solidFill>
              </a:rPr>
              <a:t>                              </a:t>
            </a:r>
            <a:r>
              <a:rPr lang="ru-RU" sz="2000" b="1" dirty="0">
                <a:solidFill>
                  <a:srgbClr val="003300"/>
                </a:solidFill>
              </a:rPr>
              <a:t>функциональная грамотность</a:t>
            </a:r>
            <a:r>
              <a:rPr lang="ru-RU" sz="4400" b="1" dirty="0">
                <a:solidFill>
                  <a:srgbClr val="920000"/>
                </a:solidFill>
                <a:ea typeface="Segoe UI Symbol" panose="020B0502040204020203" pitchFamily="34" charset="0"/>
              </a:rPr>
              <a:t/>
            </a:r>
            <a:br>
              <a:rPr lang="ru-RU" sz="4400" b="1" dirty="0">
                <a:solidFill>
                  <a:srgbClr val="920000"/>
                </a:solidFill>
                <a:ea typeface="Segoe UI Symbol" panose="020B0502040204020203" pitchFamily="34" charset="0"/>
              </a:rPr>
            </a:br>
            <a:endParaRPr lang="ru-RU" sz="4400" b="1" dirty="0">
              <a:solidFill>
                <a:srgbClr val="920000"/>
              </a:solidFill>
              <a:ea typeface="Segoe UI Symbol" panose="020B0502040204020203" pitchFamily="34" charset="0"/>
            </a:endParaRPr>
          </a:p>
        </p:txBody>
      </p:sp>
      <p:sp>
        <p:nvSpPr>
          <p:cNvPr id="6" name="Стрелка: штриховая вправо 5">
            <a:extLst>
              <a:ext uri="{FF2B5EF4-FFF2-40B4-BE49-F238E27FC236}">
                <a16:creationId xmlns:a16="http://schemas.microsoft.com/office/drawing/2014/main" id="{ACE01500-158A-4DCA-A870-5C81453DDFC8}"/>
              </a:ext>
            </a:extLst>
          </p:cNvPr>
          <p:cNvSpPr/>
          <p:nvPr/>
        </p:nvSpPr>
        <p:spPr>
          <a:xfrm>
            <a:off x="4480560" y="5221392"/>
            <a:ext cx="1615440" cy="207434"/>
          </a:xfrm>
          <a:prstGeom prst="stripedRigh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43697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58240" y="414867"/>
            <a:ext cx="10329333" cy="6028266"/>
          </a:xfrm>
        </p:spPr>
        <p:txBody>
          <a:bodyPr>
            <a:noAutofit/>
          </a:bodyPr>
          <a:lstStyle/>
          <a:p>
            <a:pPr marL="0" indent="0" algn="ctr">
              <a:lnSpc>
                <a:spcPct val="150000"/>
              </a:lnSpc>
              <a:spcBef>
                <a:spcPts val="0"/>
              </a:spcBef>
              <a:buNone/>
            </a:pPr>
            <a:r>
              <a:rPr lang="ru-RU" sz="4400" b="1" dirty="0">
                <a:solidFill>
                  <a:srgbClr val="920000"/>
                </a:solidFill>
                <a:ea typeface="Segoe UI Symbol" panose="020B0502040204020203" pitchFamily="34" charset="0"/>
              </a:rPr>
              <a:t/>
            </a:r>
            <a:br>
              <a:rPr lang="ru-RU" sz="4400" b="1" dirty="0">
                <a:solidFill>
                  <a:srgbClr val="920000"/>
                </a:solidFill>
                <a:ea typeface="Segoe UI Symbol" panose="020B0502040204020203" pitchFamily="34" charset="0"/>
              </a:rPr>
            </a:br>
            <a:endParaRPr lang="ru-RU" sz="4400" b="1" dirty="0">
              <a:solidFill>
                <a:srgbClr val="920000"/>
              </a:solidFill>
              <a:ea typeface="Segoe UI Symbol" panose="020B0502040204020203" pitchFamily="34" charset="0"/>
            </a:endParaRPr>
          </a:p>
        </p:txBody>
      </p:sp>
      <p:sp>
        <p:nvSpPr>
          <p:cNvPr id="5" name="TextBox 4">
            <a:extLst>
              <a:ext uri="{FF2B5EF4-FFF2-40B4-BE49-F238E27FC236}">
                <a16:creationId xmlns:a16="http://schemas.microsoft.com/office/drawing/2014/main" id="{4B4B75CC-879B-470A-B210-2A5A5CF98F30}"/>
              </a:ext>
            </a:extLst>
          </p:cNvPr>
          <p:cNvSpPr txBox="1"/>
          <p:nvPr/>
        </p:nvSpPr>
        <p:spPr>
          <a:xfrm>
            <a:off x="1606527" y="936304"/>
            <a:ext cx="9432758" cy="2118529"/>
          </a:xfrm>
          <a:prstGeom prst="rect">
            <a:avLst/>
          </a:prstGeom>
          <a:noFill/>
        </p:spPr>
        <p:txBody>
          <a:bodyPr wrap="square">
            <a:spAutoFit/>
          </a:bodyPr>
          <a:lstStyle/>
          <a:p>
            <a:pPr algn="just">
              <a:lnSpc>
                <a:spcPct val="150000"/>
              </a:lnSpc>
            </a:pPr>
            <a:r>
              <a:rPr lang="ru-RU" dirty="0">
                <a:solidFill>
                  <a:srgbClr val="003300"/>
                </a:solidFill>
              </a:rPr>
              <a:t>Кейс представляет собой описание конкретной ситуации, подготовленное по определенному формату и предназначенное для обучения школьников анализу разных видов информации, ее обобщению, умению формулировать проблему и вырабатывать возможные варианты ее решения в соответствии с установленными критериями.</a:t>
            </a:r>
          </a:p>
        </p:txBody>
      </p:sp>
      <p:sp>
        <p:nvSpPr>
          <p:cNvPr id="7" name="TextBox 6">
            <a:extLst>
              <a:ext uri="{FF2B5EF4-FFF2-40B4-BE49-F238E27FC236}">
                <a16:creationId xmlns:a16="http://schemas.microsoft.com/office/drawing/2014/main" id="{2571098E-6E5E-406E-826A-9FFEAD3DE9FB}"/>
              </a:ext>
            </a:extLst>
          </p:cNvPr>
          <p:cNvSpPr txBox="1"/>
          <p:nvPr/>
        </p:nvSpPr>
        <p:spPr>
          <a:xfrm>
            <a:off x="1828800" y="2793044"/>
            <a:ext cx="6096000" cy="923330"/>
          </a:xfrm>
          <a:prstGeom prst="rect">
            <a:avLst/>
          </a:prstGeom>
          <a:noFill/>
        </p:spPr>
        <p:txBody>
          <a:bodyPr wrap="square">
            <a:spAutoFit/>
          </a:bodyPr>
          <a:lstStyle/>
          <a:p>
            <a:endParaRPr lang="ru-RU" dirty="0">
              <a:solidFill>
                <a:srgbClr val="003300"/>
              </a:solidFill>
            </a:endParaRPr>
          </a:p>
          <a:p>
            <a:endParaRPr lang="ru-RU" dirty="0">
              <a:solidFill>
                <a:srgbClr val="003300"/>
              </a:solidFill>
            </a:endParaRPr>
          </a:p>
          <a:p>
            <a:r>
              <a:rPr lang="ru-RU" b="1" dirty="0">
                <a:solidFill>
                  <a:srgbClr val="003300"/>
                </a:solidFill>
              </a:rPr>
              <a:t>Кейс-метод позволяет:</a:t>
            </a:r>
          </a:p>
        </p:txBody>
      </p:sp>
      <p:sp>
        <p:nvSpPr>
          <p:cNvPr id="9" name="TextBox 8">
            <a:extLst>
              <a:ext uri="{FF2B5EF4-FFF2-40B4-BE49-F238E27FC236}">
                <a16:creationId xmlns:a16="http://schemas.microsoft.com/office/drawing/2014/main" id="{4A73C779-D6D7-43F3-8896-9B816B703158}"/>
              </a:ext>
            </a:extLst>
          </p:cNvPr>
          <p:cNvSpPr txBox="1"/>
          <p:nvPr/>
        </p:nvSpPr>
        <p:spPr>
          <a:xfrm>
            <a:off x="1606527" y="3803167"/>
            <a:ext cx="8646695" cy="128753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ru-RU" dirty="0">
                <a:solidFill>
                  <a:srgbClr val="003300"/>
                </a:solidFill>
              </a:rPr>
              <a:t>проявлять и совершенствовать учебные умения,</a:t>
            </a:r>
          </a:p>
          <a:p>
            <a:pPr marL="285750" indent="-285750">
              <a:lnSpc>
                <a:spcPct val="150000"/>
              </a:lnSpc>
              <a:buFont typeface="Arial" panose="020B0604020202020204" pitchFamily="34" charset="0"/>
              <a:buChar char="•"/>
            </a:pPr>
            <a:r>
              <a:rPr lang="ru-RU" dirty="0">
                <a:solidFill>
                  <a:srgbClr val="003300"/>
                </a:solidFill>
              </a:rPr>
              <a:t>применять на практике теоретический материал,</a:t>
            </a:r>
          </a:p>
          <a:p>
            <a:pPr marL="285750" indent="-285750">
              <a:lnSpc>
                <a:spcPct val="150000"/>
              </a:lnSpc>
              <a:buFont typeface="Arial" panose="020B0604020202020204" pitchFamily="34" charset="0"/>
              <a:buChar char="•"/>
            </a:pPr>
            <a:r>
              <a:rPr lang="ru-RU" dirty="0">
                <a:solidFill>
                  <a:srgbClr val="003300"/>
                </a:solidFill>
              </a:rPr>
              <a:t>увидеть неоднозначность решения проблем в реальной жизни</a:t>
            </a:r>
          </a:p>
        </p:txBody>
      </p:sp>
    </p:spTree>
    <p:extLst>
      <p:ext uri="{BB962C8B-B14F-4D97-AF65-F5344CB8AC3E}">
        <p14:creationId xmlns:p14="http://schemas.microsoft.com/office/powerpoint/2010/main" val="41422559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58401" y="414867"/>
            <a:ext cx="10329333" cy="6028266"/>
          </a:xfrm>
        </p:spPr>
        <p:txBody>
          <a:bodyPr>
            <a:noAutofit/>
          </a:bodyPr>
          <a:lstStyle/>
          <a:p>
            <a:pPr marL="0" indent="0" algn="ctr">
              <a:lnSpc>
                <a:spcPct val="150000"/>
              </a:lnSpc>
              <a:spcBef>
                <a:spcPts val="0"/>
              </a:spcBef>
              <a:buNone/>
            </a:pPr>
            <a:r>
              <a:rPr lang="ru-RU" sz="4400" b="1" dirty="0">
                <a:solidFill>
                  <a:srgbClr val="920000"/>
                </a:solidFill>
                <a:ea typeface="Segoe UI Symbol" panose="020B0502040204020203" pitchFamily="34" charset="0"/>
              </a:rPr>
              <a:t/>
            </a:r>
            <a:br>
              <a:rPr lang="ru-RU" sz="4400" b="1" dirty="0">
                <a:solidFill>
                  <a:srgbClr val="920000"/>
                </a:solidFill>
                <a:ea typeface="Segoe UI Symbol" panose="020B0502040204020203" pitchFamily="34" charset="0"/>
              </a:rPr>
            </a:br>
            <a:endParaRPr lang="ru-RU" sz="4400" b="1" dirty="0">
              <a:solidFill>
                <a:srgbClr val="920000"/>
              </a:solidFill>
              <a:ea typeface="Segoe UI Symbol" panose="020B0502040204020203" pitchFamily="34" charset="0"/>
            </a:endParaRPr>
          </a:p>
        </p:txBody>
      </p:sp>
      <p:sp>
        <p:nvSpPr>
          <p:cNvPr id="7" name="TextBox 6">
            <a:extLst>
              <a:ext uri="{FF2B5EF4-FFF2-40B4-BE49-F238E27FC236}">
                <a16:creationId xmlns:a16="http://schemas.microsoft.com/office/drawing/2014/main" id="{2571098E-6E5E-406E-826A-9FFEAD3DE9FB}"/>
              </a:ext>
            </a:extLst>
          </p:cNvPr>
          <p:cNvSpPr txBox="1"/>
          <p:nvPr/>
        </p:nvSpPr>
        <p:spPr>
          <a:xfrm>
            <a:off x="2518610" y="595276"/>
            <a:ext cx="6096000" cy="646331"/>
          </a:xfrm>
          <a:prstGeom prst="rect">
            <a:avLst/>
          </a:prstGeom>
          <a:noFill/>
        </p:spPr>
        <p:txBody>
          <a:bodyPr wrap="square">
            <a:spAutoFit/>
          </a:bodyPr>
          <a:lstStyle/>
          <a:p>
            <a:endParaRPr lang="ru-RU" dirty="0">
              <a:solidFill>
                <a:srgbClr val="003300"/>
              </a:solidFill>
            </a:endParaRPr>
          </a:p>
          <a:p>
            <a:r>
              <a:rPr lang="ru-RU" b="1" dirty="0">
                <a:solidFill>
                  <a:srgbClr val="002060"/>
                </a:solidFill>
              </a:rPr>
              <a:t>ОТЛИЧИТЕЛЬНЫЕ ОСОБЕННОСТИ КЕЙС-МЕТОДА:</a:t>
            </a:r>
          </a:p>
        </p:txBody>
      </p:sp>
      <p:sp>
        <p:nvSpPr>
          <p:cNvPr id="8" name="TextBox 7">
            <a:extLst>
              <a:ext uri="{FF2B5EF4-FFF2-40B4-BE49-F238E27FC236}">
                <a16:creationId xmlns:a16="http://schemas.microsoft.com/office/drawing/2014/main" id="{637369C8-F1C6-4716-BD44-0A8B107DDFE9}"/>
              </a:ext>
            </a:extLst>
          </p:cNvPr>
          <p:cNvSpPr txBox="1"/>
          <p:nvPr/>
        </p:nvSpPr>
        <p:spPr>
          <a:xfrm>
            <a:off x="2245895" y="1952109"/>
            <a:ext cx="7154779" cy="3780522"/>
          </a:xfrm>
          <a:prstGeom prst="rect">
            <a:avLst/>
          </a:prstGeom>
          <a:noFill/>
        </p:spPr>
        <p:txBody>
          <a:bodyPr wrap="square">
            <a:spAutoFit/>
          </a:bodyPr>
          <a:lstStyle/>
          <a:p>
            <a:pPr marL="285750" indent="-285750">
              <a:lnSpc>
                <a:spcPct val="150000"/>
              </a:lnSpc>
              <a:buFont typeface="Arial" panose="020B0604020202020204" pitchFamily="34" charset="0"/>
              <a:buChar char="•"/>
            </a:pPr>
            <a:r>
              <a:rPr lang="ru-RU" dirty="0">
                <a:solidFill>
                  <a:srgbClr val="002060"/>
                </a:solidFill>
              </a:rPr>
              <a:t>Использование знаний и умений из разных предметных областей и личного опыта обучающихся; </a:t>
            </a:r>
          </a:p>
          <a:p>
            <a:pPr marL="285750" indent="-285750">
              <a:lnSpc>
                <a:spcPct val="150000"/>
              </a:lnSpc>
              <a:buFont typeface="Arial" panose="020B0604020202020204" pitchFamily="34" charset="0"/>
              <a:buChar char="•"/>
            </a:pPr>
            <a:r>
              <a:rPr lang="ru-RU" dirty="0">
                <a:solidFill>
                  <a:srgbClr val="002060"/>
                </a:solidFill>
              </a:rPr>
              <a:t>использование различных источников информации; </a:t>
            </a:r>
          </a:p>
          <a:p>
            <a:pPr marL="285750" indent="-285750">
              <a:lnSpc>
                <a:spcPct val="150000"/>
              </a:lnSpc>
              <a:buFont typeface="Arial" panose="020B0604020202020204" pitchFamily="34" charset="0"/>
              <a:buChar char="•"/>
            </a:pPr>
            <a:r>
              <a:rPr lang="ru-RU" dirty="0">
                <a:solidFill>
                  <a:srgbClr val="002060"/>
                </a:solidFill>
              </a:rPr>
              <a:t>описание реальной проблемной ситуации; </a:t>
            </a:r>
          </a:p>
          <a:p>
            <a:pPr marL="285750" indent="-285750">
              <a:lnSpc>
                <a:spcPct val="150000"/>
              </a:lnSpc>
              <a:buFont typeface="Arial" panose="020B0604020202020204" pitchFamily="34" charset="0"/>
              <a:buChar char="•"/>
            </a:pPr>
            <a:r>
              <a:rPr lang="ru-RU" dirty="0">
                <a:solidFill>
                  <a:srgbClr val="002060"/>
                </a:solidFill>
              </a:rPr>
              <a:t>альтернативность решения проблемной ситуации; </a:t>
            </a:r>
          </a:p>
          <a:p>
            <a:pPr marL="285750" indent="-285750">
              <a:lnSpc>
                <a:spcPct val="150000"/>
              </a:lnSpc>
              <a:buFont typeface="Arial" panose="020B0604020202020204" pitchFamily="34" charset="0"/>
              <a:buChar char="•"/>
            </a:pPr>
            <a:r>
              <a:rPr lang="ru-RU" dirty="0">
                <a:solidFill>
                  <a:srgbClr val="002060"/>
                </a:solidFill>
              </a:rPr>
              <a:t>единая цель и коллективная работа по выработке решения; </a:t>
            </a:r>
          </a:p>
          <a:p>
            <a:pPr marL="285750" indent="-285750">
              <a:lnSpc>
                <a:spcPct val="150000"/>
              </a:lnSpc>
              <a:buFont typeface="Arial" panose="020B0604020202020204" pitchFamily="34" charset="0"/>
              <a:buChar char="•"/>
            </a:pPr>
            <a:r>
              <a:rPr lang="ru-RU" dirty="0">
                <a:solidFill>
                  <a:srgbClr val="002060"/>
                </a:solidFill>
              </a:rPr>
              <a:t>функционирование системы группового оценивания принимаемых решений; </a:t>
            </a:r>
          </a:p>
          <a:p>
            <a:pPr marL="285750" indent="-285750">
              <a:lnSpc>
                <a:spcPct val="150000"/>
              </a:lnSpc>
              <a:buFont typeface="Arial" panose="020B0604020202020204" pitchFamily="34" charset="0"/>
              <a:buChar char="•"/>
            </a:pPr>
            <a:r>
              <a:rPr lang="ru-RU" dirty="0">
                <a:solidFill>
                  <a:srgbClr val="002060"/>
                </a:solidFill>
              </a:rPr>
              <a:t>эмоциональное напряжение обучающихся. </a:t>
            </a:r>
          </a:p>
        </p:txBody>
      </p:sp>
    </p:spTree>
    <p:extLst>
      <p:ext uri="{BB962C8B-B14F-4D97-AF65-F5344CB8AC3E}">
        <p14:creationId xmlns:p14="http://schemas.microsoft.com/office/powerpoint/2010/main" val="23558230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654654" y="1331494"/>
            <a:ext cx="9157725" cy="3882189"/>
          </a:xfrm>
        </p:spPr>
        <p:txBody>
          <a:bodyPr>
            <a:noAutofit/>
          </a:bodyPr>
          <a:lstStyle/>
          <a:p>
            <a:pPr>
              <a:lnSpc>
                <a:spcPct val="150000"/>
              </a:lnSpc>
              <a:spcBef>
                <a:spcPts val="0"/>
              </a:spcBef>
            </a:pPr>
            <a:r>
              <a:rPr lang="ru-RU" sz="1600" dirty="0">
                <a:solidFill>
                  <a:srgbClr val="3E1F00"/>
                </a:solidFill>
              </a:rPr>
              <a:t/>
            </a:r>
            <a:br>
              <a:rPr lang="ru-RU" sz="1600" dirty="0">
                <a:solidFill>
                  <a:srgbClr val="3E1F00"/>
                </a:solidFill>
              </a:rPr>
            </a:br>
            <a:r>
              <a:rPr lang="ru-RU" sz="1600" dirty="0">
                <a:solidFill>
                  <a:srgbClr val="3E1F00"/>
                </a:solidFill>
              </a:rPr>
              <a:t/>
            </a:r>
            <a:br>
              <a:rPr lang="ru-RU" sz="1600" dirty="0">
                <a:solidFill>
                  <a:srgbClr val="3E1F00"/>
                </a:solidFill>
              </a:rPr>
            </a:br>
            <a:r>
              <a:rPr lang="ru-RU" sz="1600" dirty="0">
                <a:solidFill>
                  <a:srgbClr val="3E1F00"/>
                </a:solidFill>
              </a:rPr>
              <a:t/>
            </a:r>
            <a:br>
              <a:rPr lang="ru-RU" sz="1600" dirty="0">
                <a:solidFill>
                  <a:srgbClr val="3E1F00"/>
                </a:solidFill>
              </a:rPr>
            </a:br>
            <a:r>
              <a:rPr lang="ru-RU" sz="1600" dirty="0">
                <a:solidFill>
                  <a:srgbClr val="3E1F00"/>
                </a:solidFill>
              </a:rPr>
              <a:t/>
            </a:r>
            <a:br>
              <a:rPr lang="ru-RU" sz="1600" dirty="0">
                <a:solidFill>
                  <a:srgbClr val="3E1F00"/>
                </a:solidFill>
              </a:rPr>
            </a:br>
            <a:r>
              <a:rPr lang="ru-RU" sz="1600" b="1" u="sng" dirty="0">
                <a:solidFill>
                  <a:srgbClr val="3E1F00"/>
                </a:solidFill>
              </a:rPr>
              <a:t>1. перед Обучающимися стоит задача: </a:t>
            </a:r>
            <a:r>
              <a:rPr lang="ru-RU" sz="1600" dirty="0">
                <a:solidFill>
                  <a:srgbClr val="3E1F00"/>
                </a:solidFill>
              </a:rPr>
              <a:t/>
            </a:r>
            <a:br>
              <a:rPr lang="ru-RU" sz="1600" dirty="0">
                <a:solidFill>
                  <a:srgbClr val="3E1F00"/>
                </a:solidFill>
              </a:rPr>
            </a:br>
            <a:r>
              <a:rPr lang="ru-RU" sz="1600" dirty="0">
                <a:solidFill>
                  <a:srgbClr val="3E1F00"/>
                </a:solidFill>
              </a:rPr>
              <a:t>- </a:t>
            </a:r>
            <a:r>
              <a:rPr lang="ru-RU" sz="1400" dirty="0">
                <a:solidFill>
                  <a:srgbClr val="3E1F00"/>
                </a:solidFill>
              </a:rPr>
              <a:t>разрешить поставленную проблему и получить реакцию других обучающихся и учителя на свои действия; </a:t>
            </a:r>
            <a:br>
              <a:rPr lang="ru-RU" sz="1400" dirty="0">
                <a:solidFill>
                  <a:srgbClr val="3E1F00"/>
                </a:solidFill>
              </a:rPr>
            </a:br>
            <a:r>
              <a:rPr lang="ru-RU" sz="1400" dirty="0">
                <a:solidFill>
                  <a:srgbClr val="3E1F00"/>
                </a:solidFill>
              </a:rPr>
              <a:t>- понимать, что риск и ответственность решений лежит на них. </a:t>
            </a:r>
            <a:br>
              <a:rPr lang="ru-RU" sz="1400" dirty="0">
                <a:solidFill>
                  <a:srgbClr val="3E1F00"/>
                </a:solidFill>
              </a:rPr>
            </a:br>
            <a:r>
              <a:rPr lang="ru-RU" sz="1600" dirty="0">
                <a:solidFill>
                  <a:srgbClr val="3E1F00"/>
                </a:solidFill>
              </a:rPr>
              <a:t/>
            </a:r>
            <a:br>
              <a:rPr lang="ru-RU" sz="1600" dirty="0">
                <a:solidFill>
                  <a:srgbClr val="3E1F00"/>
                </a:solidFill>
              </a:rPr>
            </a:br>
            <a:r>
              <a:rPr lang="ru-RU" sz="1600" b="1" u="sng" dirty="0">
                <a:solidFill>
                  <a:srgbClr val="3E1F00"/>
                </a:solidFill>
              </a:rPr>
              <a:t>2. Учитель: </a:t>
            </a:r>
            <a:r>
              <a:rPr lang="ru-RU" sz="1600" dirty="0">
                <a:solidFill>
                  <a:srgbClr val="3E1F00"/>
                </a:solidFill>
              </a:rPr>
              <a:t/>
            </a:r>
            <a:br>
              <a:rPr lang="ru-RU" sz="1600" dirty="0">
                <a:solidFill>
                  <a:srgbClr val="3E1F00"/>
                </a:solidFill>
              </a:rPr>
            </a:br>
            <a:r>
              <a:rPr lang="ru-RU" sz="1600" dirty="0">
                <a:solidFill>
                  <a:srgbClr val="3E1F00"/>
                </a:solidFill>
              </a:rPr>
              <a:t>- </a:t>
            </a:r>
            <a:r>
              <a:rPr lang="ru-RU" sz="1400" dirty="0">
                <a:solidFill>
                  <a:srgbClr val="3E1F00"/>
                </a:solidFill>
              </a:rPr>
              <a:t>поясняет последствия принятия необдуманных решений; </a:t>
            </a:r>
            <a:br>
              <a:rPr lang="ru-RU" sz="1400" dirty="0">
                <a:solidFill>
                  <a:srgbClr val="3E1F00"/>
                </a:solidFill>
              </a:rPr>
            </a:br>
            <a:r>
              <a:rPr lang="ru-RU" sz="1400" dirty="0">
                <a:solidFill>
                  <a:srgbClr val="3E1F00"/>
                </a:solidFill>
              </a:rPr>
              <a:t>- направляет беседу или дискуссию с помощью проблемных вопросов; </a:t>
            </a:r>
            <a:br>
              <a:rPr lang="ru-RU" sz="1400" dirty="0">
                <a:solidFill>
                  <a:srgbClr val="3E1F00"/>
                </a:solidFill>
              </a:rPr>
            </a:br>
            <a:r>
              <a:rPr lang="ru-RU" sz="1400" dirty="0">
                <a:solidFill>
                  <a:srgbClr val="3E1F00"/>
                </a:solidFill>
              </a:rPr>
              <a:t>- контролирует время работы; </a:t>
            </a:r>
            <a:br>
              <a:rPr lang="ru-RU" sz="1400" dirty="0">
                <a:solidFill>
                  <a:srgbClr val="3E1F00"/>
                </a:solidFill>
              </a:rPr>
            </a:br>
            <a:r>
              <a:rPr lang="ru-RU" sz="1400" dirty="0">
                <a:solidFill>
                  <a:srgbClr val="3E1F00"/>
                </a:solidFill>
              </a:rPr>
              <a:t>- побуждает учащихся отказаться от поверхностного мышления; </a:t>
            </a:r>
            <a:br>
              <a:rPr lang="ru-RU" sz="1400" dirty="0">
                <a:solidFill>
                  <a:srgbClr val="3E1F00"/>
                </a:solidFill>
              </a:rPr>
            </a:br>
            <a:r>
              <a:rPr lang="ru-RU" sz="1400" dirty="0">
                <a:solidFill>
                  <a:srgbClr val="3E1F00"/>
                </a:solidFill>
              </a:rPr>
              <a:t>- вовлекает всех учащихся группы в процесс анализа кейса; </a:t>
            </a:r>
            <a:br>
              <a:rPr lang="ru-RU" sz="1400" dirty="0">
                <a:solidFill>
                  <a:srgbClr val="3E1F00"/>
                </a:solidFill>
              </a:rPr>
            </a:br>
            <a:r>
              <a:rPr lang="ru-RU" sz="1400" dirty="0">
                <a:solidFill>
                  <a:srgbClr val="3E1F00"/>
                </a:solidFill>
              </a:rPr>
              <a:t>- помогает рассуждать, спорить. </a:t>
            </a:r>
            <a:endParaRPr lang="ru-RU" sz="1400" b="1" dirty="0">
              <a:solidFill>
                <a:srgbClr val="3E1F00"/>
              </a:solidFill>
              <a:ea typeface="Segoe UI Symbol" panose="020B0502040204020203" pitchFamily="34" charset="0"/>
            </a:endParaRPr>
          </a:p>
        </p:txBody>
      </p:sp>
    </p:spTree>
    <p:extLst>
      <p:ext uri="{BB962C8B-B14F-4D97-AF65-F5344CB8AC3E}">
        <p14:creationId xmlns:p14="http://schemas.microsoft.com/office/powerpoint/2010/main" val="613808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1662994-30E9-41A8-BE57-E467CDEE3B66}"/>
              </a:ext>
            </a:extLst>
          </p:cNvPr>
          <p:cNvSpPr txBox="1"/>
          <p:nvPr/>
        </p:nvSpPr>
        <p:spPr>
          <a:xfrm>
            <a:off x="1354667" y="593004"/>
            <a:ext cx="9855200" cy="5878532"/>
          </a:xfrm>
          <a:prstGeom prst="rect">
            <a:avLst/>
          </a:prstGeom>
          <a:noFill/>
        </p:spPr>
        <p:txBody>
          <a:bodyPr wrap="square">
            <a:spAutoFit/>
          </a:bodyPr>
          <a:lstStyle/>
          <a:p>
            <a:r>
              <a:rPr lang="ru-RU" sz="2800" b="1" dirty="0">
                <a:solidFill>
                  <a:schemeClr val="accent4">
                    <a:lumMod val="50000"/>
                  </a:schemeClr>
                </a:solidFill>
              </a:rPr>
              <a:t>Поиск смысла в задачах учебника – это путь к кейсам</a:t>
            </a:r>
          </a:p>
          <a:p>
            <a:endParaRPr lang="ru-RU" sz="2400" b="1" dirty="0">
              <a:solidFill>
                <a:schemeClr val="accent4">
                  <a:lumMod val="50000"/>
                </a:schemeClr>
              </a:solidFill>
            </a:endParaRPr>
          </a:p>
          <a:p>
            <a:pPr marL="0" indent="0">
              <a:spcBef>
                <a:spcPts val="0"/>
              </a:spcBef>
              <a:buNone/>
            </a:pPr>
            <a:r>
              <a:rPr lang="ru-RU" sz="2400" dirty="0">
                <a:solidFill>
                  <a:schemeClr val="bg1"/>
                </a:solidFill>
              </a:rPr>
              <a:t>Задача абстрактна и за ней сложно представить жизненную ситуацию </a:t>
            </a:r>
          </a:p>
          <a:p>
            <a:pPr marL="0" indent="0">
              <a:spcBef>
                <a:spcPts val="0"/>
              </a:spcBef>
              <a:buNone/>
            </a:pPr>
            <a:endParaRPr lang="ru-RU" sz="2400" dirty="0">
              <a:solidFill>
                <a:srgbClr val="0070C0"/>
              </a:solidFill>
            </a:endParaRPr>
          </a:p>
          <a:p>
            <a:pPr marL="0" indent="0">
              <a:spcBef>
                <a:spcPts val="0"/>
              </a:spcBef>
              <a:buNone/>
            </a:pPr>
            <a:r>
              <a:rPr lang="en-US" sz="2400" dirty="0">
                <a:solidFill>
                  <a:srgbClr val="0070C0"/>
                </a:solidFill>
              </a:rPr>
              <a:t>e.g. </a:t>
            </a:r>
            <a:r>
              <a:rPr lang="ru-RU" sz="2400" dirty="0">
                <a:solidFill>
                  <a:srgbClr val="0070C0"/>
                </a:solidFill>
              </a:rPr>
              <a:t>«Сборник  задач по химии» Хомченко И.Г.</a:t>
            </a:r>
          </a:p>
          <a:p>
            <a:pPr marL="0" indent="0">
              <a:spcBef>
                <a:spcPts val="0"/>
              </a:spcBef>
              <a:buNone/>
            </a:pPr>
            <a:endParaRPr lang="ru-RU" sz="2400" dirty="0">
              <a:solidFill>
                <a:schemeClr val="bg1"/>
              </a:solidFill>
            </a:endParaRPr>
          </a:p>
          <a:p>
            <a:pPr marL="0" indent="0">
              <a:spcBef>
                <a:spcPts val="0"/>
              </a:spcBef>
              <a:buNone/>
            </a:pPr>
            <a:r>
              <a:rPr lang="ru-RU" sz="2400" dirty="0">
                <a:solidFill>
                  <a:schemeClr val="bg1"/>
                </a:solidFill>
              </a:rPr>
              <a:t>Вы случайно разлили 200 мл соляной кислоты (</a:t>
            </a:r>
            <a:r>
              <a:rPr lang="ru-RU" sz="2400" dirty="0" err="1">
                <a:solidFill>
                  <a:schemeClr val="bg1"/>
                </a:solidFill>
              </a:rPr>
              <a:t>HCl</a:t>
            </a:r>
            <a:r>
              <a:rPr lang="ru-RU" sz="2400" dirty="0">
                <a:solidFill>
                  <a:schemeClr val="bg1"/>
                </a:solidFill>
              </a:rPr>
              <a:t>), а под руками оказалась стиральная сода (Na</a:t>
            </a:r>
            <a:r>
              <a:rPr lang="ru-RU" sz="2400" baseline="-25000" dirty="0">
                <a:solidFill>
                  <a:schemeClr val="bg1"/>
                </a:solidFill>
              </a:rPr>
              <a:t>2</a:t>
            </a:r>
            <a:r>
              <a:rPr lang="ru-RU" sz="2400" dirty="0">
                <a:solidFill>
                  <a:schemeClr val="bg1"/>
                </a:solidFill>
              </a:rPr>
              <a:t>CO</a:t>
            </a:r>
            <a:r>
              <a:rPr lang="ru-RU" sz="2400" baseline="-25000" dirty="0">
                <a:solidFill>
                  <a:schemeClr val="bg1"/>
                </a:solidFill>
              </a:rPr>
              <a:t>3</a:t>
            </a:r>
            <a:r>
              <a:rPr lang="ru-RU" sz="2400" dirty="0">
                <a:solidFill>
                  <a:schemeClr val="bg1"/>
                </a:solidFill>
              </a:rPr>
              <a:t>) (или второе её название - кальцинированная сода). Так вот: сколько нужно взять стиральной соды, чтобы обезвредить 200 мл соляной кислоты!?  </a:t>
            </a:r>
          </a:p>
          <a:p>
            <a:pPr marL="0" indent="0">
              <a:spcBef>
                <a:spcPts val="0"/>
              </a:spcBef>
              <a:buNone/>
            </a:pPr>
            <a:endParaRPr lang="ru-RU" sz="2400" dirty="0"/>
          </a:p>
          <a:p>
            <a:pPr marL="0" indent="0">
              <a:spcBef>
                <a:spcPts val="0"/>
              </a:spcBef>
              <a:buNone/>
            </a:pPr>
            <a:r>
              <a:rPr lang="ru-RU" sz="2400" i="1" dirty="0">
                <a:solidFill>
                  <a:srgbClr val="C00000"/>
                </a:solidFill>
              </a:rPr>
              <a:t>Сложно представить задачу на уроке – «ребята, а давайте мы придумаем</a:t>
            </a:r>
            <a:r>
              <a:rPr lang="en-US" sz="2400" i="1" dirty="0">
                <a:solidFill>
                  <a:srgbClr val="C00000"/>
                </a:solidFill>
              </a:rPr>
              <a:t>,</a:t>
            </a:r>
            <a:r>
              <a:rPr lang="ru-RU" sz="2400" i="1" dirty="0">
                <a:solidFill>
                  <a:srgbClr val="C00000"/>
                </a:solidFill>
              </a:rPr>
              <a:t> как и где вы сможете разлить кислоту?»</a:t>
            </a:r>
          </a:p>
          <a:p>
            <a:endParaRPr lang="ru-RU" b="1" dirty="0">
              <a:solidFill>
                <a:schemeClr val="accent4">
                  <a:lumMod val="50000"/>
                </a:schemeClr>
              </a:solidFill>
            </a:endParaRPr>
          </a:p>
          <a:p>
            <a:endParaRPr lang="ru-RU" sz="1800" dirty="0">
              <a:solidFill>
                <a:srgbClr val="002060"/>
              </a:solidFill>
            </a:endParaRPr>
          </a:p>
        </p:txBody>
      </p:sp>
    </p:spTree>
    <p:extLst>
      <p:ext uri="{BB962C8B-B14F-4D97-AF65-F5344CB8AC3E}">
        <p14:creationId xmlns:p14="http://schemas.microsoft.com/office/powerpoint/2010/main" val="12336975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1662994-30E9-41A8-BE57-E467CDEE3B66}"/>
              </a:ext>
            </a:extLst>
          </p:cNvPr>
          <p:cNvSpPr txBox="1"/>
          <p:nvPr/>
        </p:nvSpPr>
        <p:spPr>
          <a:xfrm>
            <a:off x="1168400" y="196213"/>
            <a:ext cx="9855200" cy="2431435"/>
          </a:xfrm>
          <a:prstGeom prst="rect">
            <a:avLst/>
          </a:prstGeom>
          <a:noFill/>
        </p:spPr>
        <p:txBody>
          <a:bodyPr wrap="square">
            <a:spAutoFit/>
          </a:bodyPr>
          <a:lstStyle/>
          <a:p>
            <a:pPr algn="ctr"/>
            <a:r>
              <a:rPr lang="ru-RU" sz="2800" b="1" dirty="0">
                <a:solidFill>
                  <a:srgbClr val="7030A0"/>
                </a:solidFill>
              </a:rPr>
              <a:t>Как искать смысл «в жизни»?</a:t>
            </a:r>
          </a:p>
          <a:p>
            <a:pPr marL="0" indent="0">
              <a:spcBef>
                <a:spcPts val="0"/>
              </a:spcBef>
              <a:buNone/>
            </a:pPr>
            <a:endParaRPr lang="ru-RU" sz="2400" dirty="0">
              <a:solidFill>
                <a:schemeClr val="bg1"/>
              </a:solidFill>
            </a:endParaRPr>
          </a:p>
          <a:p>
            <a:pPr marL="0" indent="0">
              <a:spcBef>
                <a:spcPts val="0"/>
              </a:spcBef>
              <a:buNone/>
            </a:pPr>
            <a:r>
              <a:rPr lang="ru-RU" sz="2000" dirty="0">
                <a:solidFill>
                  <a:schemeClr val="bg1"/>
                </a:solidFill>
              </a:rPr>
              <a:t>Кейс конкретен, но в нем нужно найти закамуфлированную жизненными обстоятельствами задачу. </a:t>
            </a:r>
          </a:p>
          <a:p>
            <a:pPr marL="0" indent="0">
              <a:spcBef>
                <a:spcPts val="0"/>
              </a:spcBef>
              <a:buNone/>
            </a:pPr>
            <a:endParaRPr lang="ru-RU" sz="2400" dirty="0">
              <a:solidFill>
                <a:srgbClr val="0070C0"/>
              </a:solidFill>
            </a:endParaRPr>
          </a:p>
          <a:p>
            <a:endParaRPr lang="ru-RU" b="1" dirty="0">
              <a:solidFill>
                <a:schemeClr val="accent4">
                  <a:lumMod val="50000"/>
                </a:schemeClr>
              </a:solidFill>
            </a:endParaRPr>
          </a:p>
          <a:p>
            <a:endParaRPr lang="ru-RU" sz="1800" dirty="0">
              <a:solidFill>
                <a:srgbClr val="002060"/>
              </a:solidFill>
            </a:endParaRPr>
          </a:p>
        </p:txBody>
      </p:sp>
      <p:sp>
        <p:nvSpPr>
          <p:cNvPr id="3" name="Пятиугольник 9">
            <a:extLst>
              <a:ext uri="{FF2B5EF4-FFF2-40B4-BE49-F238E27FC236}">
                <a16:creationId xmlns:a16="http://schemas.microsoft.com/office/drawing/2014/main" id="{281465A7-1E7A-40FD-A5BC-3737AE9EC3B2}"/>
              </a:ext>
            </a:extLst>
          </p:cNvPr>
          <p:cNvSpPr/>
          <p:nvPr/>
        </p:nvSpPr>
        <p:spPr>
          <a:xfrm>
            <a:off x="1625600" y="1923413"/>
            <a:ext cx="5192295" cy="418734"/>
          </a:xfrm>
          <a:prstGeom prst="homePlate">
            <a:avLst/>
          </a:prstGeom>
          <a:ln w="127000">
            <a:solidFill>
              <a:srgbClr val="FFFF00"/>
            </a:solidFill>
          </a:ln>
          <a:scene3d>
            <a:camera prst="orthographicFront"/>
            <a:lightRig rig="threePt" dir="t"/>
          </a:scene3d>
          <a:sp3d>
            <a:bevelT w="152400" h="50800" prst="softRound"/>
          </a:sp3d>
        </p:spPr>
        <p:style>
          <a:lnRef idx="2">
            <a:schemeClr val="accent6"/>
          </a:lnRef>
          <a:fillRef idx="1">
            <a:schemeClr val="lt1"/>
          </a:fillRef>
          <a:effectRef idx="0">
            <a:schemeClr val="accent6"/>
          </a:effectRef>
          <a:fontRef idx="minor">
            <a:schemeClr val="dk1"/>
          </a:fontRef>
        </p:style>
        <p:txBody>
          <a:bodyPr rtlCol="0" anchor="ctr"/>
          <a:lstStyle/>
          <a:p>
            <a:pPr algn="ctr"/>
            <a:r>
              <a:rPr lang="ru-RU" sz="2400" dirty="0"/>
              <a:t>Разлив + кислоты + новости</a:t>
            </a:r>
          </a:p>
        </p:txBody>
      </p:sp>
      <p:pic>
        <p:nvPicPr>
          <p:cNvPr id="4" name="Picture 6" descr="http://img.dowith.ru/users/40_crpxgl8mdxxbe.png">
            <a:extLst>
              <a:ext uri="{FF2B5EF4-FFF2-40B4-BE49-F238E27FC236}">
                <a16:creationId xmlns:a16="http://schemas.microsoft.com/office/drawing/2014/main" id="{ABA12D23-3F6E-41CE-92EE-CFDC9BB6EED1}"/>
              </a:ext>
            </a:extLst>
          </p:cNvPr>
          <p:cNvPicPr>
            <a:picLocks noChangeAspect="1" noChangeArrowheads="1"/>
          </p:cNvPicPr>
          <p:nvPr/>
        </p:nvPicPr>
        <p:blipFill>
          <a:blip r:embed="rId2" cstate="print"/>
          <a:srcRect/>
          <a:stretch>
            <a:fillRect/>
          </a:stretch>
        </p:blipFill>
        <p:spPr bwMode="auto">
          <a:xfrm>
            <a:off x="8570583" y="1473485"/>
            <a:ext cx="2129502" cy="1434086"/>
          </a:xfrm>
          <a:prstGeom prst="rect">
            <a:avLst/>
          </a:prstGeom>
          <a:noFill/>
        </p:spPr>
      </p:pic>
      <p:sp>
        <p:nvSpPr>
          <p:cNvPr id="7" name="TextBox 6">
            <a:extLst>
              <a:ext uri="{FF2B5EF4-FFF2-40B4-BE49-F238E27FC236}">
                <a16:creationId xmlns:a16="http://schemas.microsoft.com/office/drawing/2014/main" id="{2FD6F3C1-BEB9-41A8-AA98-D1E92C3110D7}"/>
              </a:ext>
            </a:extLst>
          </p:cNvPr>
          <p:cNvSpPr txBox="1"/>
          <p:nvPr/>
        </p:nvSpPr>
        <p:spPr>
          <a:xfrm>
            <a:off x="636337" y="2750758"/>
            <a:ext cx="11154611" cy="3785652"/>
          </a:xfrm>
          <a:prstGeom prst="rect">
            <a:avLst/>
          </a:prstGeom>
          <a:noFill/>
        </p:spPr>
        <p:txBody>
          <a:bodyPr wrap="square">
            <a:spAutoFit/>
          </a:bodyPr>
          <a:lstStyle/>
          <a:p>
            <a:pPr>
              <a:buNone/>
            </a:pPr>
            <a:r>
              <a:rPr lang="ru-RU" sz="1600" b="1" dirty="0">
                <a:solidFill>
                  <a:srgbClr val="002060"/>
                </a:solidFill>
              </a:rPr>
              <a:t>«Разлив азотной кислоты произошел на заводе в Караганде» Пт., 27.07.2012, 10:01</a:t>
            </a:r>
          </a:p>
          <a:p>
            <a:endParaRPr lang="ru-RU" sz="1600" dirty="0">
              <a:solidFill>
                <a:srgbClr val="002060"/>
              </a:solidFill>
            </a:endParaRPr>
          </a:p>
          <a:p>
            <a:r>
              <a:rPr lang="ru-RU" sz="1600" dirty="0">
                <a:solidFill>
                  <a:srgbClr val="002060"/>
                </a:solidFill>
              </a:rPr>
              <a:t>В Караганде на территории литейного завода произошел разлив 56-процентного раствора азотной кислоты, передает корреспондент </a:t>
            </a:r>
            <a:r>
              <a:rPr lang="ru-RU" sz="1600" dirty="0">
                <a:solidFill>
                  <a:srgbClr val="002060"/>
                </a:solidFill>
                <a:hlinkClick r:id="rId3">
                  <a:extLst>
                    <a:ext uri="{A12FA001-AC4F-418D-AE19-62706E023703}">
                      <ahyp:hlinkClr xmlns:ahyp="http://schemas.microsoft.com/office/drawing/2018/hyperlinkcolor" xmlns="" val="tx"/>
                    </a:ext>
                  </a:extLst>
                </a:hlinkClick>
              </a:rPr>
              <a:t>Tengrinews.kz</a:t>
            </a:r>
            <a:r>
              <a:rPr lang="ru-RU" sz="1600" dirty="0">
                <a:solidFill>
                  <a:srgbClr val="002060"/>
                </a:solidFill>
              </a:rPr>
              <a:t> со ссылкой на пресс-службу МЧС Казахстана. </a:t>
            </a:r>
            <a:br>
              <a:rPr lang="ru-RU" sz="1600" dirty="0">
                <a:solidFill>
                  <a:srgbClr val="002060"/>
                </a:solidFill>
              </a:rPr>
            </a:br>
            <a:r>
              <a:rPr lang="ru-RU" sz="1600" dirty="0">
                <a:solidFill>
                  <a:srgbClr val="002060"/>
                </a:solidFill>
              </a:rPr>
              <a:t>Инцидент произошел на складе, принадлежащем Региональному единому складскому хозяйству по Карагандинскому региону Угольного департамента "</a:t>
            </a:r>
            <a:r>
              <a:rPr lang="ru-RU" sz="1600" dirty="0" err="1">
                <a:solidFill>
                  <a:srgbClr val="002060"/>
                </a:solidFill>
              </a:rPr>
              <a:t>Борлы</a:t>
            </a:r>
            <a:r>
              <a:rPr lang="ru-RU" sz="1600" dirty="0">
                <a:solidFill>
                  <a:srgbClr val="002060"/>
                </a:solidFill>
              </a:rPr>
              <a:t>" корпорации "Казахмыс" 26 июля в 15.52 при перестановке мини-погрузчиком пластиковой тары емкостью 13 килограммов. </a:t>
            </a:r>
            <a:br>
              <a:rPr lang="ru-RU" sz="1600" dirty="0">
                <a:solidFill>
                  <a:srgbClr val="002060"/>
                </a:solidFill>
              </a:rPr>
            </a:br>
            <a:r>
              <a:rPr lang="ru-RU" sz="1600" dirty="0">
                <a:solidFill>
                  <a:srgbClr val="002060"/>
                </a:solidFill>
              </a:rPr>
              <a:t>"В результате обследования склада под открытым небом выявлено 100 разгерметизированных емкостей по 13 килограммов. Раствор кислоты перелит в железные бочки объемом 200 литров, место разлива нейтрализовано холодной водой", - говорится в сообщении МЧС. По данным ведомства, жертв и пострадавших в результате случившегося нет.</a:t>
            </a:r>
          </a:p>
          <a:p>
            <a:r>
              <a:rPr lang="ru-RU" sz="1600" dirty="0">
                <a:solidFill>
                  <a:schemeClr val="bg1"/>
                </a:solidFill>
              </a:rPr>
              <a:t>--------------------------------------------------------------------------------------------------------------------------------------------------------------</a:t>
            </a:r>
          </a:p>
          <a:p>
            <a:r>
              <a:rPr lang="ru-RU" sz="1600" dirty="0">
                <a:solidFill>
                  <a:srgbClr val="002060"/>
                </a:solidFill>
              </a:rPr>
              <a:t>Отравление серной кислотой земли под Ревдой. Екатеринбург, 22 февраля 2013, АиФ-Урал. </a:t>
            </a:r>
          </a:p>
          <a:p>
            <a:r>
              <a:rPr lang="en-US" sz="1600" dirty="0">
                <a:solidFill>
                  <a:srgbClr val="002060"/>
                </a:solidFill>
              </a:rPr>
              <a:t>http://news.rambler.ru/17680900/</a:t>
            </a:r>
            <a:endParaRPr lang="ru-RU" sz="1600" dirty="0">
              <a:solidFill>
                <a:srgbClr val="002060"/>
              </a:solidFill>
            </a:endParaRPr>
          </a:p>
          <a:p>
            <a:endParaRPr lang="ru-RU" sz="1600" dirty="0">
              <a:solidFill>
                <a:schemeClr val="bg1"/>
              </a:solidFill>
            </a:endParaRPr>
          </a:p>
        </p:txBody>
      </p:sp>
    </p:spTree>
    <p:extLst>
      <p:ext uri="{BB962C8B-B14F-4D97-AF65-F5344CB8AC3E}">
        <p14:creationId xmlns:p14="http://schemas.microsoft.com/office/powerpoint/2010/main" val="2778026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1662994-30E9-41A8-BE57-E467CDEE3B66}"/>
              </a:ext>
            </a:extLst>
          </p:cNvPr>
          <p:cNvSpPr txBox="1"/>
          <p:nvPr/>
        </p:nvSpPr>
        <p:spPr>
          <a:xfrm>
            <a:off x="1430070" y="523801"/>
            <a:ext cx="9855200" cy="1446550"/>
          </a:xfrm>
          <a:prstGeom prst="rect">
            <a:avLst/>
          </a:prstGeom>
          <a:noFill/>
        </p:spPr>
        <p:txBody>
          <a:bodyPr wrap="square">
            <a:spAutoFit/>
          </a:bodyPr>
          <a:lstStyle/>
          <a:p>
            <a:pPr algn="ctr"/>
            <a:r>
              <a:rPr lang="ru-RU" sz="2800" b="1" dirty="0">
                <a:solidFill>
                  <a:srgbClr val="C00000"/>
                </a:solidFill>
              </a:rPr>
              <a:t>Что хочется развить у школьника? </a:t>
            </a:r>
            <a:endParaRPr lang="ru-RU" sz="2000" dirty="0">
              <a:solidFill>
                <a:schemeClr val="bg1"/>
              </a:solidFill>
            </a:endParaRPr>
          </a:p>
          <a:p>
            <a:pPr marL="0" indent="0">
              <a:spcBef>
                <a:spcPts val="0"/>
              </a:spcBef>
              <a:buNone/>
            </a:pPr>
            <a:endParaRPr lang="ru-RU" sz="2400" dirty="0">
              <a:solidFill>
                <a:srgbClr val="0070C0"/>
              </a:solidFill>
            </a:endParaRPr>
          </a:p>
          <a:p>
            <a:r>
              <a:rPr lang="ru-RU" sz="1800" b="1" dirty="0">
                <a:solidFill>
                  <a:schemeClr val="bg1"/>
                </a:solidFill>
              </a:rPr>
              <a:t>Кто сейчас ценен как специалист на рынке труда?</a:t>
            </a:r>
          </a:p>
          <a:p>
            <a:endParaRPr lang="ru-RU" sz="1800" dirty="0">
              <a:solidFill>
                <a:srgbClr val="002060"/>
              </a:solidFill>
            </a:endParaRPr>
          </a:p>
        </p:txBody>
      </p:sp>
      <p:sp>
        <p:nvSpPr>
          <p:cNvPr id="6" name="Скругленный прямоугольник 4">
            <a:extLst>
              <a:ext uri="{FF2B5EF4-FFF2-40B4-BE49-F238E27FC236}">
                <a16:creationId xmlns:a16="http://schemas.microsoft.com/office/drawing/2014/main" id="{026DB165-E391-443A-B183-1BB4B0962262}"/>
              </a:ext>
            </a:extLst>
          </p:cNvPr>
          <p:cNvSpPr/>
          <p:nvPr/>
        </p:nvSpPr>
        <p:spPr>
          <a:xfrm>
            <a:off x="784860" y="2235590"/>
            <a:ext cx="2307668" cy="3552180"/>
          </a:xfrm>
          <a:prstGeom prst="roundRect">
            <a:avLst/>
          </a:prstGeom>
          <a:solidFill>
            <a:srgbClr val="FFFF00"/>
          </a:solidFill>
        </p:spPr>
        <p:style>
          <a:lnRef idx="1">
            <a:schemeClr val="dk1"/>
          </a:lnRef>
          <a:fillRef idx="2">
            <a:schemeClr val="dk1"/>
          </a:fillRef>
          <a:effectRef idx="1">
            <a:schemeClr val="dk1"/>
          </a:effectRef>
          <a:fontRef idx="minor">
            <a:schemeClr val="dk1"/>
          </a:fontRef>
        </p:style>
        <p:txBody>
          <a:bodyPr rtlCol="0" anchor="ctr"/>
          <a:lstStyle/>
          <a:p>
            <a:pPr marL="36000" indent="0">
              <a:spcBef>
                <a:spcPts val="0"/>
              </a:spcBef>
              <a:buNone/>
            </a:pPr>
            <a:r>
              <a:rPr lang="ru-RU" b="1" dirty="0">
                <a:solidFill>
                  <a:schemeClr val="bg1"/>
                </a:solidFill>
              </a:rPr>
              <a:t>Для школы нужно </a:t>
            </a:r>
            <a:r>
              <a:rPr lang="ru-RU" sz="2000" b="1" u="sng" dirty="0">
                <a:solidFill>
                  <a:schemeClr val="bg1"/>
                </a:solidFill>
              </a:rPr>
              <a:t>быстро и точно решать</a:t>
            </a:r>
            <a:r>
              <a:rPr lang="ru-RU" sz="2000" b="1" dirty="0">
                <a:solidFill>
                  <a:schemeClr val="bg1"/>
                </a:solidFill>
              </a:rPr>
              <a:t> </a:t>
            </a:r>
            <a:r>
              <a:rPr lang="ru-RU" b="1" dirty="0">
                <a:solidFill>
                  <a:schemeClr val="bg1"/>
                </a:solidFill>
              </a:rPr>
              <a:t>задания теста. </a:t>
            </a:r>
          </a:p>
        </p:txBody>
      </p:sp>
      <p:sp>
        <p:nvSpPr>
          <p:cNvPr id="10" name="Скругленный прямоугольник 3">
            <a:extLst>
              <a:ext uri="{FF2B5EF4-FFF2-40B4-BE49-F238E27FC236}">
                <a16:creationId xmlns:a16="http://schemas.microsoft.com/office/drawing/2014/main" id="{9182BF3D-F8F8-4524-8D45-B1EE47FDCF21}"/>
              </a:ext>
            </a:extLst>
          </p:cNvPr>
          <p:cNvSpPr/>
          <p:nvPr/>
        </p:nvSpPr>
        <p:spPr>
          <a:xfrm>
            <a:off x="9099473" y="2235590"/>
            <a:ext cx="2804971" cy="3552180"/>
          </a:xfrm>
          <a:prstGeom prst="roundRect">
            <a:avLst/>
          </a:prstGeom>
          <a:solidFill>
            <a:srgbClr val="002060"/>
          </a:solidFill>
        </p:spPr>
        <p:style>
          <a:lnRef idx="3">
            <a:schemeClr val="lt1"/>
          </a:lnRef>
          <a:fillRef idx="1">
            <a:schemeClr val="dk1"/>
          </a:fillRef>
          <a:effectRef idx="1">
            <a:schemeClr val="dk1"/>
          </a:effectRef>
          <a:fontRef idx="minor">
            <a:schemeClr val="lt1"/>
          </a:fontRef>
        </p:style>
        <p:txBody>
          <a:bodyPr rtlCol="0" anchor="ctr"/>
          <a:lstStyle/>
          <a:p>
            <a:pPr marL="36000" indent="0">
              <a:spcBef>
                <a:spcPts val="0"/>
              </a:spcBef>
              <a:buNone/>
            </a:pPr>
            <a:r>
              <a:rPr lang="ru-RU" b="1" dirty="0"/>
              <a:t>Для бизнеса нужно </a:t>
            </a:r>
            <a:r>
              <a:rPr lang="ru-RU" sz="2000" b="1" u="sng" dirty="0"/>
              <a:t>быстро и точно выявлять</a:t>
            </a:r>
            <a:r>
              <a:rPr lang="ru-RU" sz="2000" b="1" dirty="0"/>
              <a:t> </a:t>
            </a:r>
            <a:r>
              <a:rPr lang="ru-RU" b="1" dirty="0"/>
              <a:t>«узкие места»</a:t>
            </a:r>
            <a:r>
              <a:rPr lang="ru-RU" sz="2000" b="1" dirty="0"/>
              <a:t> </a:t>
            </a:r>
            <a:r>
              <a:rPr lang="ru-RU" b="1" dirty="0"/>
              <a:t>по всей цепочке производственных событий. </a:t>
            </a:r>
          </a:p>
        </p:txBody>
      </p:sp>
      <p:sp>
        <p:nvSpPr>
          <p:cNvPr id="11" name="TextBox 10">
            <a:extLst>
              <a:ext uri="{FF2B5EF4-FFF2-40B4-BE49-F238E27FC236}">
                <a16:creationId xmlns:a16="http://schemas.microsoft.com/office/drawing/2014/main" id="{F45C7539-8D76-4A38-A01A-F1E335F3E8F4}"/>
              </a:ext>
            </a:extLst>
          </p:cNvPr>
          <p:cNvSpPr txBox="1"/>
          <p:nvPr/>
        </p:nvSpPr>
        <p:spPr>
          <a:xfrm>
            <a:off x="2777681" y="2212488"/>
            <a:ext cx="6096000" cy="830997"/>
          </a:xfrm>
          <a:prstGeom prst="rect">
            <a:avLst/>
          </a:prstGeom>
          <a:noFill/>
        </p:spPr>
        <p:txBody>
          <a:bodyPr wrap="square">
            <a:spAutoFit/>
          </a:bodyPr>
          <a:lstStyle/>
          <a:p>
            <a:pPr marL="36000" indent="0" algn="ctr">
              <a:spcBef>
                <a:spcPts val="0"/>
              </a:spcBef>
              <a:buNone/>
            </a:pPr>
            <a:r>
              <a:rPr lang="ru-RU" sz="2400" b="1" dirty="0">
                <a:solidFill>
                  <a:srgbClr val="C00000"/>
                </a:solidFill>
              </a:rPr>
              <a:t>Суть противоборства команд</a:t>
            </a:r>
            <a:endParaRPr lang="en-US" sz="2400" b="1" dirty="0">
              <a:solidFill>
                <a:srgbClr val="C00000"/>
              </a:solidFill>
            </a:endParaRPr>
          </a:p>
          <a:p>
            <a:pPr marL="36000" indent="0" algn="ctr">
              <a:spcBef>
                <a:spcPts val="0"/>
              </a:spcBef>
              <a:buNone/>
            </a:pPr>
            <a:r>
              <a:rPr lang="ru-RU" sz="2400" b="1" dirty="0">
                <a:solidFill>
                  <a:srgbClr val="C00000"/>
                </a:solidFill>
              </a:rPr>
              <a:t>«Бизнес» </a:t>
            </a:r>
            <a:r>
              <a:rPr lang="en-US" sz="2400" b="1" dirty="0">
                <a:solidFill>
                  <a:srgbClr val="C00000"/>
                </a:solidFill>
              </a:rPr>
              <a:t>vs</a:t>
            </a:r>
            <a:r>
              <a:rPr lang="ru-RU" sz="2400" b="1" dirty="0">
                <a:solidFill>
                  <a:srgbClr val="C00000"/>
                </a:solidFill>
              </a:rPr>
              <a:t> «Школа»</a:t>
            </a:r>
            <a:endParaRPr lang="en-US" sz="2400" b="1" dirty="0">
              <a:solidFill>
                <a:srgbClr val="C00000"/>
              </a:solidFill>
            </a:endParaRPr>
          </a:p>
        </p:txBody>
      </p:sp>
      <p:sp>
        <p:nvSpPr>
          <p:cNvPr id="12" name="Содержимое 2">
            <a:extLst>
              <a:ext uri="{FF2B5EF4-FFF2-40B4-BE49-F238E27FC236}">
                <a16:creationId xmlns:a16="http://schemas.microsoft.com/office/drawing/2014/main" id="{B1B49753-0335-4035-A2A4-E45CAD874F8E}"/>
              </a:ext>
            </a:extLst>
          </p:cNvPr>
          <p:cNvSpPr txBox="1">
            <a:spLocks/>
          </p:cNvSpPr>
          <p:nvPr/>
        </p:nvSpPr>
        <p:spPr>
          <a:xfrm>
            <a:off x="3318320" y="3429000"/>
            <a:ext cx="5555361" cy="2939715"/>
          </a:xfrm>
          <a:prstGeom prst="rect">
            <a:avLst/>
          </a:prstGeom>
        </p:spPr>
        <p:txBody>
          <a:bodyPr vert="horz" lIns="91440" tIns="45720" rIns="91440" bIns="45720" rtlCol="0">
            <a:normAutofit fontScale="40000" lnSpcReduction="20000"/>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marL="36000">
              <a:spcBef>
                <a:spcPts val="0"/>
              </a:spcBef>
            </a:pPr>
            <a:endParaRPr lang="ru-RU" sz="3600" b="1" dirty="0">
              <a:solidFill>
                <a:schemeClr val="bg1"/>
              </a:solidFill>
            </a:endParaRPr>
          </a:p>
          <a:p>
            <a:pPr marL="36000" algn="just">
              <a:spcBef>
                <a:spcPts val="0"/>
              </a:spcBef>
            </a:pPr>
            <a:r>
              <a:rPr lang="ru-RU" sz="3600" b="1" dirty="0" err="1">
                <a:solidFill>
                  <a:schemeClr val="bg1"/>
                </a:solidFill>
              </a:rPr>
              <a:t>УмеТЬ</a:t>
            </a:r>
            <a:r>
              <a:rPr lang="ru-RU" sz="3600" b="1" dirty="0">
                <a:solidFill>
                  <a:schemeClr val="bg1"/>
                </a:solidFill>
              </a:rPr>
              <a:t> разложить проблему на:</a:t>
            </a:r>
          </a:p>
          <a:p>
            <a:pPr marL="36000" algn="just">
              <a:spcBef>
                <a:spcPts val="0"/>
              </a:spcBef>
              <a:buFont typeface="Arial" panose="020B0604020202020204" pitchFamily="34" charset="0"/>
              <a:buAutoNum type="arabicPeriod"/>
            </a:pPr>
            <a:r>
              <a:rPr lang="ru-RU" sz="3600" dirty="0">
                <a:solidFill>
                  <a:schemeClr val="bg1"/>
                </a:solidFill>
              </a:rPr>
              <a:t> понятные подзадачи</a:t>
            </a:r>
          </a:p>
          <a:p>
            <a:pPr marL="36000" algn="just">
              <a:spcBef>
                <a:spcPts val="0"/>
              </a:spcBef>
              <a:buFont typeface="Arial" panose="020B0604020202020204" pitchFamily="34" charset="0"/>
              <a:buAutoNum type="arabicPeriod"/>
            </a:pPr>
            <a:r>
              <a:rPr lang="ru-RU" sz="3600" dirty="0">
                <a:solidFill>
                  <a:schemeClr val="bg1"/>
                </a:solidFill>
              </a:rPr>
              <a:t> назначить каждой из них свое время и место</a:t>
            </a:r>
          </a:p>
          <a:p>
            <a:pPr marL="36000" algn="just">
              <a:spcBef>
                <a:spcPts val="0"/>
              </a:spcBef>
              <a:buFont typeface="Arial" panose="020B0604020202020204" pitchFamily="34" charset="0"/>
              <a:buAutoNum type="arabicPeriod"/>
            </a:pPr>
            <a:r>
              <a:rPr lang="ru-RU" sz="3600" dirty="0">
                <a:solidFill>
                  <a:schemeClr val="bg1"/>
                </a:solidFill>
              </a:rPr>
              <a:t> назначить ответственного исполнителя</a:t>
            </a:r>
          </a:p>
          <a:p>
            <a:pPr marL="36000" algn="just">
              <a:spcBef>
                <a:spcPts val="0"/>
              </a:spcBef>
            </a:pPr>
            <a:endParaRPr lang="ru-RU" i="1" dirty="0">
              <a:solidFill>
                <a:srgbClr val="C00000"/>
              </a:solidFill>
            </a:endParaRPr>
          </a:p>
          <a:p>
            <a:pPr marL="36000" algn="just">
              <a:spcBef>
                <a:spcPts val="0"/>
              </a:spcBef>
            </a:pPr>
            <a:r>
              <a:rPr lang="ru-RU" sz="3000" i="1" dirty="0">
                <a:solidFill>
                  <a:srgbClr val="C00000"/>
                </a:solidFill>
              </a:rPr>
              <a:t>Очень важно, научить выбирать верный уровень детализации для каждого дела: здесь – ознакомиться с общей картиной, там – вникнуть в отдельные вопросы. Наблюдать и действовать.</a:t>
            </a:r>
          </a:p>
          <a:p>
            <a:pPr marL="36000" algn="just">
              <a:spcBef>
                <a:spcPts val="0"/>
              </a:spcBef>
            </a:pPr>
            <a:endParaRPr lang="ru-RU" dirty="0"/>
          </a:p>
          <a:p>
            <a:pPr marL="36000" algn="just">
              <a:spcBef>
                <a:spcPts val="0"/>
              </a:spcBef>
            </a:pPr>
            <a:r>
              <a:rPr lang="ru-RU" sz="3000" dirty="0">
                <a:solidFill>
                  <a:schemeClr val="bg1"/>
                </a:solidFill>
              </a:rPr>
              <a:t>Научить видеть </a:t>
            </a:r>
            <a:r>
              <a:rPr lang="ru-RU" sz="4000" dirty="0">
                <a:solidFill>
                  <a:schemeClr val="bg1"/>
                </a:solidFill>
              </a:rPr>
              <a:t>за частью целое и сохранить идею целого в части </a:t>
            </a:r>
            <a:r>
              <a:rPr lang="ru-RU" sz="3000" dirty="0">
                <a:solidFill>
                  <a:srgbClr val="C00000"/>
                </a:solidFill>
              </a:rPr>
              <a:t>– </a:t>
            </a:r>
            <a:r>
              <a:rPr lang="ru-RU" sz="3000" b="1" dirty="0">
                <a:solidFill>
                  <a:srgbClr val="C00000"/>
                </a:solidFill>
              </a:rPr>
              <a:t>этому лучше учить в школе</a:t>
            </a:r>
            <a:r>
              <a:rPr lang="ru-RU" sz="3000" dirty="0">
                <a:solidFill>
                  <a:srgbClr val="C00000"/>
                </a:solidFill>
              </a:rPr>
              <a:t>.</a:t>
            </a:r>
          </a:p>
          <a:p>
            <a:endParaRPr lang="ru-RU" dirty="0"/>
          </a:p>
        </p:txBody>
      </p:sp>
      <p:cxnSp>
        <p:nvCxnSpPr>
          <p:cNvPr id="13" name="Прямая со стрелкой 12">
            <a:extLst>
              <a:ext uri="{FF2B5EF4-FFF2-40B4-BE49-F238E27FC236}">
                <a16:creationId xmlns:a16="http://schemas.microsoft.com/office/drawing/2014/main" id="{AFC95703-1289-4B21-8E45-E0BF19625AB7}"/>
              </a:ext>
            </a:extLst>
          </p:cNvPr>
          <p:cNvCxnSpPr/>
          <p:nvPr/>
        </p:nvCxnSpPr>
        <p:spPr>
          <a:xfrm>
            <a:off x="2168081" y="1970351"/>
            <a:ext cx="8085221" cy="0"/>
          </a:xfrm>
          <a:prstGeom prst="straightConnector1">
            <a:avLst/>
          </a:prstGeom>
          <a:ln w="57150" cap="flat" cmpd="sng" algn="ctr">
            <a:solidFill>
              <a:schemeClr val="accent3"/>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14" name="Стрелка: вниз 13">
            <a:extLst>
              <a:ext uri="{FF2B5EF4-FFF2-40B4-BE49-F238E27FC236}">
                <a16:creationId xmlns:a16="http://schemas.microsoft.com/office/drawing/2014/main" id="{4592363E-0818-41A6-A6DD-EA63A69B9218}"/>
              </a:ext>
            </a:extLst>
          </p:cNvPr>
          <p:cNvSpPr/>
          <p:nvPr/>
        </p:nvSpPr>
        <p:spPr>
          <a:xfrm>
            <a:off x="6066312" y="3042164"/>
            <a:ext cx="174055" cy="48427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660509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82315" y="1073505"/>
            <a:ext cx="10892589" cy="4229726"/>
          </a:xfrm>
          <a:solidFill>
            <a:schemeClr val="tx1">
              <a:lumMod val="95000"/>
            </a:schemeClr>
          </a:solidFill>
          <a:ln w="38100">
            <a:solidFill>
              <a:srgbClr val="003366"/>
            </a:solidFill>
          </a:ln>
        </p:spPr>
        <p:txBody>
          <a:bodyPr>
            <a:noAutofit/>
          </a:bodyPr>
          <a:lstStyle/>
          <a:p>
            <a:r>
              <a:rPr lang="ru-RU" sz="2400" b="1" dirty="0">
                <a:solidFill>
                  <a:schemeClr val="bg2"/>
                </a:solidFill>
              </a:rPr>
              <a:t/>
            </a:r>
            <a:br>
              <a:rPr lang="ru-RU" sz="2400" b="1" dirty="0">
                <a:solidFill>
                  <a:schemeClr val="bg2"/>
                </a:solidFill>
              </a:rPr>
            </a:br>
            <a:r>
              <a:rPr lang="ru-RU" sz="2400" b="1" dirty="0">
                <a:solidFill>
                  <a:schemeClr val="bg2"/>
                </a:solidFill>
              </a:rPr>
              <a:t/>
            </a:r>
            <a:br>
              <a:rPr lang="ru-RU" sz="2400" b="1" dirty="0">
                <a:solidFill>
                  <a:schemeClr val="bg2"/>
                </a:solidFill>
              </a:rPr>
            </a:br>
            <a:r>
              <a:rPr lang="ru-RU" sz="2400" b="1" dirty="0">
                <a:solidFill>
                  <a:schemeClr val="bg2"/>
                </a:solidFill>
              </a:rPr>
              <a:t/>
            </a:r>
            <a:br>
              <a:rPr lang="ru-RU" sz="2400" b="1" dirty="0">
                <a:solidFill>
                  <a:schemeClr val="bg2"/>
                </a:solidFill>
              </a:rPr>
            </a:br>
            <a:r>
              <a:rPr lang="ru-RU" sz="2400" b="1" dirty="0">
                <a:solidFill>
                  <a:schemeClr val="bg2"/>
                </a:solidFill>
              </a:rPr>
              <a:t/>
            </a:r>
            <a:br>
              <a:rPr lang="ru-RU" sz="2400" b="1" dirty="0">
                <a:solidFill>
                  <a:schemeClr val="bg2"/>
                </a:solidFill>
              </a:rPr>
            </a:br>
            <a:r>
              <a:rPr lang="ru-RU" sz="2400" b="1" dirty="0">
                <a:solidFill>
                  <a:schemeClr val="bg2"/>
                </a:solidFill>
              </a:rPr>
              <a:t/>
            </a:r>
            <a:br>
              <a:rPr lang="ru-RU" sz="2400" b="1" dirty="0">
                <a:solidFill>
                  <a:schemeClr val="bg2"/>
                </a:solidFill>
              </a:rPr>
            </a:br>
            <a:r>
              <a:rPr lang="ru-RU" sz="2400" b="1" dirty="0">
                <a:solidFill>
                  <a:schemeClr val="bg2"/>
                </a:solidFill>
              </a:rPr>
              <a:t/>
            </a:r>
            <a:br>
              <a:rPr lang="ru-RU" sz="2400" b="1" dirty="0">
                <a:solidFill>
                  <a:schemeClr val="bg2"/>
                </a:solidFill>
              </a:rPr>
            </a:br>
            <a:r>
              <a:rPr lang="ru-RU" sz="2400" b="1" dirty="0">
                <a:solidFill>
                  <a:schemeClr val="bg2"/>
                </a:solidFill>
              </a:rPr>
              <a:t/>
            </a:r>
            <a:br>
              <a:rPr lang="ru-RU" sz="2400" b="1" dirty="0">
                <a:solidFill>
                  <a:schemeClr val="bg2"/>
                </a:solidFill>
              </a:rPr>
            </a:br>
            <a:r>
              <a:rPr lang="ru-RU" sz="2400" b="1" dirty="0">
                <a:solidFill>
                  <a:schemeClr val="bg2"/>
                </a:solidFill>
              </a:rPr>
              <a:t/>
            </a:r>
            <a:br>
              <a:rPr lang="ru-RU" sz="2400" b="1" dirty="0">
                <a:solidFill>
                  <a:schemeClr val="bg2"/>
                </a:solidFill>
              </a:rPr>
            </a:br>
            <a:r>
              <a:rPr lang="ru-RU" sz="2400" b="1" dirty="0">
                <a:solidFill>
                  <a:schemeClr val="bg2"/>
                </a:solidFill>
              </a:rPr>
              <a:t>Характеристика кейса:</a:t>
            </a:r>
            <a:br>
              <a:rPr lang="ru-RU" sz="2400" b="1" dirty="0">
                <a:solidFill>
                  <a:schemeClr val="bg2"/>
                </a:solidFill>
              </a:rPr>
            </a:br>
            <a:r>
              <a:rPr lang="ru-RU" sz="2400" b="1" dirty="0">
                <a:solidFill>
                  <a:schemeClr val="bg2"/>
                </a:solidFill>
              </a:rPr>
              <a:t/>
            </a:r>
            <a:br>
              <a:rPr lang="ru-RU" sz="2400" b="1" dirty="0">
                <a:solidFill>
                  <a:schemeClr val="bg2"/>
                </a:solidFill>
              </a:rPr>
            </a:br>
            <a:r>
              <a:rPr lang="ru-RU" sz="2400" dirty="0">
                <a:solidFill>
                  <a:schemeClr val="bg2"/>
                </a:solidFill>
              </a:rPr>
              <a:t>разрешение </a:t>
            </a:r>
            <a:r>
              <a:rPr lang="ru-RU" sz="2400" b="1" dirty="0">
                <a:solidFill>
                  <a:srgbClr val="FF0000"/>
                </a:solidFill>
              </a:rPr>
              <a:t>проблемы</a:t>
            </a:r>
            <a:r>
              <a:rPr lang="ru-RU" sz="2400" dirty="0">
                <a:solidFill>
                  <a:schemeClr val="bg2"/>
                </a:solidFill>
              </a:rPr>
              <a:t/>
            </a:r>
            <a:br>
              <a:rPr lang="ru-RU" sz="2400" dirty="0">
                <a:solidFill>
                  <a:schemeClr val="bg2"/>
                </a:solidFill>
              </a:rPr>
            </a:br>
            <a:r>
              <a:rPr lang="ru-RU" sz="2400" dirty="0">
                <a:solidFill>
                  <a:schemeClr val="bg2"/>
                </a:solidFill>
              </a:rPr>
              <a:t>разгадка </a:t>
            </a:r>
            <a:r>
              <a:rPr lang="ru-RU" sz="2400" b="1" dirty="0">
                <a:solidFill>
                  <a:srgbClr val="FF0000"/>
                </a:solidFill>
              </a:rPr>
              <a:t>феномена</a:t>
            </a:r>
            <a:r>
              <a:rPr lang="ru-RU" sz="2400" dirty="0">
                <a:solidFill>
                  <a:schemeClr val="bg2"/>
                </a:solidFill>
              </a:rPr>
              <a:t/>
            </a:r>
            <a:br>
              <a:rPr lang="ru-RU" sz="2400" dirty="0">
                <a:solidFill>
                  <a:schemeClr val="bg2"/>
                </a:solidFill>
              </a:rPr>
            </a:br>
            <a:r>
              <a:rPr lang="ru-RU" sz="2400" b="1" dirty="0">
                <a:solidFill>
                  <a:schemeClr val="bg2"/>
                </a:solidFill>
              </a:rPr>
              <a:t/>
            </a:r>
            <a:br>
              <a:rPr lang="ru-RU" sz="2400" b="1" dirty="0">
                <a:solidFill>
                  <a:schemeClr val="bg2"/>
                </a:solidFill>
              </a:rPr>
            </a:br>
            <a:r>
              <a:rPr lang="ru-RU" sz="2400" b="1" dirty="0">
                <a:solidFill>
                  <a:schemeClr val="bg2"/>
                </a:solidFill>
              </a:rPr>
              <a:t>Смысл кейса?</a:t>
            </a:r>
            <a:br>
              <a:rPr lang="ru-RU" sz="2400" b="1" dirty="0">
                <a:solidFill>
                  <a:schemeClr val="bg2"/>
                </a:solidFill>
              </a:rPr>
            </a:br>
            <a:r>
              <a:rPr lang="ru-RU" sz="2000" dirty="0">
                <a:solidFill>
                  <a:schemeClr val="bg2"/>
                </a:solidFill>
              </a:rPr>
              <a:t>Актуализирует комплекс знаний, который необходимо усвоить ученику.</a:t>
            </a:r>
            <a:br>
              <a:rPr lang="ru-RU" sz="2000" dirty="0">
                <a:solidFill>
                  <a:schemeClr val="bg2"/>
                </a:solidFill>
              </a:rPr>
            </a:br>
            <a:r>
              <a:rPr lang="ru-RU" sz="2400" dirty="0">
                <a:solidFill>
                  <a:schemeClr val="bg2"/>
                </a:solidFill>
              </a:rPr>
              <a:t/>
            </a:r>
            <a:br>
              <a:rPr lang="ru-RU" sz="2400" dirty="0">
                <a:solidFill>
                  <a:schemeClr val="bg2"/>
                </a:solidFill>
              </a:rPr>
            </a:br>
            <a:r>
              <a:rPr lang="ru-RU" sz="2400" b="1" u="sng" dirty="0">
                <a:solidFill>
                  <a:schemeClr val="accent2">
                    <a:lumMod val="50000"/>
                  </a:schemeClr>
                </a:solidFill>
              </a:rPr>
              <a:t>Важно!</a:t>
            </a:r>
            <a:r>
              <a:rPr lang="ru-RU" sz="2400" b="1" u="sng" dirty="0">
                <a:solidFill>
                  <a:schemeClr val="bg2"/>
                </a:solidFill>
              </a:rPr>
              <a:t> </a:t>
            </a:r>
            <a:br>
              <a:rPr lang="ru-RU" sz="2400" b="1" u="sng" dirty="0">
                <a:solidFill>
                  <a:schemeClr val="bg2"/>
                </a:solidFill>
              </a:rPr>
            </a:br>
            <a:r>
              <a:rPr lang="ru-RU" sz="2400" dirty="0">
                <a:solidFill>
                  <a:schemeClr val="bg2"/>
                </a:solidFill>
              </a:rPr>
              <a:t>Кейс не имеет однозначных решений.</a:t>
            </a:r>
            <a:r>
              <a:rPr lang="ru-RU" sz="2800" b="1" dirty="0">
                <a:solidFill>
                  <a:srgbClr val="920000"/>
                </a:solidFill>
                <a:ea typeface="Segoe UI Symbol" panose="020B0502040204020203" pitchFamily="34" charset="0"/>
              </a:rPr>
              <a:t/>
            </a:r>
            <a:br>
              <a:rPr lang="ru-RU" sz="2800" b="1" dirty="0">
                <a:solidFill>
                  <a:srgbClr val="920000"/>
                </a:solidFill>
                <a:ea typeface="Segoe UI Symbol" panose="020B0502040204020203" pitchFamily="34" charset="0"/>
              </a:rPr>
            </a:br>
            <a:endParaRPr lang="ru-RU" sz="2800" b="1" dirty="0">
              <a:solidFill>
                <a:srgbClr val="920000"/>
              </a:solidFill>
              <a:ea typeface="Segoe UI Symbol" panose="020B0502040204020203" pitchFamily="34" charset="0"/>
            </a:endParaRPr>
          </a:p>
        </p:txBody>
      </p:sp>
    </p:spTree>
    <p:extLst>
      <p:ext uri="{BB962C8B-B14F-4D97-AF65-F5344CB8AC3E}">
        <p14:creationId xmlns:p14="http://schemas.microsoft.com/office/powerpoint/2010/main" val="19164015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18146" y="1407036"/>
            <a:ext cx="10892589" cy="4043928"/>
          </a:xfrm>
          <a:solidFill>
            <a:schemeClr val="accent1">
              <a:lumMod val="20000"/>
              <a:lumOff val="80000"/>
            </a:schemeClr>
          </a:solidFill>
          <a:ln w="38100">
            <a:solidFill>
              <a:srgbClr val="003366"/>
            </a:solidFill>
          </a:ln>
        </p:spPr>
        <p:txBody>
          <a:bodyPr>
            <a:noAutofit/>
          </a:bodyPr>
          <a:lstStyle/>
          <a:p>
            <a:pPr algn="ct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accent2">
                    <a:lumMod val="50000"/>
                  </a:schemeClr>
                </a:solidFill>
              </a:rPr>
              <a:t>ПРИМЕРЫ СОЗДАНИЯ КЕЙСОВ</a:t>
            </a: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r>
              <a:rPr lang="ru-RU" sz="4000" b="1" dirty="0">
                <a:solidFill>
                  <a:schemeClr val="bg2"/>
                </a:solidFill>
              </a:rPr>
              <a:t/>
            </a:r>
            <a:br>
              <a:rPr lang="ru-RU" sz="4000" b="1" dirty="0">
                <a:solidFill>
                  <a:schemeClr val="bg2"/>
                </a:solidFill>
              </a:rPr>
            </a:br>
            <a:endParaRPr lang="ru-RU" sz="4000" b="1" dirty="0">
              <a:solidFill>
                <a:srgbClr val="920000"/>
              </a:solidFill>
              <a:ea typeface="Segoe UI Symbol" panose="020B0502040204020203" pitchFamily="34" charset="0"/>
            </a:endParaRPr>
          </a:p>
        </p:txBody>
      </p:sp>
    </p:spTree>
    <p:extLst>
      <p:ext uri="{BB962C8B-B14F-4D97-AF65-F5344CB8AC3E}">
        <p14:creationId xmlns:p14="http://schemas.microsoft.com/office/powerpoint/2010/main" val="15550967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Таблица 9">
            <a:extLst>
              <a:ext uri="{FF2B5EF4-FFF2-40B4-BE49-F238E27FC236}">
                <a16:creationId xmlns:a16="http://schemas.microsoft.com/office/drawing/2014/main" id="{11F22D9C-57C9-4226-9E44-336D74A40688}"/>
              </a:ext>
            </a:extLst>
          </p:cNvPr>
          <p:cNvGraphicFramePr>
            <a:graphicFrameLocks noGrp="1"/>
          </p:cNvGraphicFramePr>
          <p:nvPr>
            <p:extLst>
              <p:ext uri="{D42A27DB-BD31-4B8C-83A1-F6EECF244321}">
                <p14:modId xmlns:p14="http://schemas.microsoft.com/office/powerpoint/2010/main" val="600015654"/>
              </p:ext>
            </p:extLst>
          </p:nvPr>
        </p:nvGraphicFramePr>
        <p:xfrm>
          <a:off x="385011" y="286529"/>
          <a:ext cx="11421978" cy="822960"/>
        </p:xfrm>
        <a:graphic>
          <a:graphicData uri="http://schemas.openxmlformats.org/drawingml/2006/table">
            <a:tbl>
              <a:tblPr firstRow="1" bandRow="1">
                <a:tableStyleId>{35758FB7-9AC5-4552-8A53-C91805E547FA}</a:tableStyleId>
              </a:tblPr>
              <a:tblGrid>
                <a:gridCol w="4267200">
                  <a:extLst>
                    <a:ext uri="{9D8B030D-6E8A-4147-A177-3AD203B41FA5}">
                      <a16:colId xmlns:a16="http://schemas.microsoft.com/office/drawing/2014/main" val="3001743445"/>
                    </a:ext>
                  </a:extLst>
                </a:gridCol>
                <a:gridCol w="7154778">
                  <a:extLst>
                    <a:ext uri="{9D8B030D-6E8A-4147-A177-3AD203B41FA5}">
                      <a16:colId xmlns:a16="http://schemas.microsoft.com/office/drawing/2014/main" val="2867714633"/>
                    </a:ext>
                  </a:extLst>
                </a:gridCol>
              </a:tblGrid>
              <a:tr h="804334">
                <a:tc>
                  <a:txBody>
                    <a:bodyPr/>
                    <a:lstStyle/>
                    <a:p>
                      <a:r>
                        <a:rPr lang="ru-RU" sz="1600" b="0" dirty="0">
                          <a:solidFill>
                            <a:schemeClr val="tx1"/>
                          </a:solidFill>
                        </a:rPr>
                        <a:t>Характеристика кейса: </a:t>
                      </a:r>
                    </a:p>
                    <a:p>
                      <a:pPr indent="216000">
                        <a:buFont typeface="Arial" pitchFamily="34" charset="0"/>
                        <a:buChar char="•"/>
                      </a:pPr>
                      <a:r>
                        <a:rPr lang="ru-RU" sz="1600" b="0" dirty="0">
                          <a:solidFill>
                            <a:schemeClr val="tx1"/>
                          </a:solidFill>
                        </a:rPr>
                        <a:t>разрешение проблемы</a:t>
                      </a:r>
                    </a:p>
                    <a:p>
                      <a:pPr indent="216000">
                        <a:buFont typeface="Arial" pitchFamily="34" charset="0"/>
                        <a:buChar char="•"/>
                      </a:pPr>
                      <a:r>
                        <a:rPr lang="ru-RU" sz="1600" b="0" dirty="0">
                          <a:solidFill>
                            <a:schemeClr val="tx1"/>
                          </a:solidFill>
                        </a:rPr>
                        <a:t>разгадка феномена</a:t>
                      </a:r>
                    </a:p>
                  </a:txBody>
                  <a:tcPr>
                    <a:solidFill>
                      <a:schemeClr val="accent5">
                        <a:lumMod val="50000"/>
                      </a:schemeClr>
                    </a:solidFill>
                  </a:tcPr>
                </a:tc>
                <a:tc>
                  <a:txBody>
                    <a:bodyPr/>
                    <a:lstStyle/>
                    <a:p>
                      <a:r>
                        <a:rPr lang="ru-RU" sz="1600" b="0" dirty="0">
                          <a:solidFill>
                            <a:schemeClr val="tx1"/>
                          </a:solidFill>
                        </a:rPr>
                        <a:t>Смысл кейса:</a:t>
                      </a:r>
                    </a:p>
                    <a:p>
                      <a:r>
                        <a:rPr lang="ru-RU" sz="1600" b="0" dirty="0">
                          <a:solidFill>
                            <a:schemeClr val="tx1"/>
                          </a:solidFill>
                        </a:rPr>
                        <a:t>Актуализирует комплекс знаний, который необходимо усвоить ученику в школьном курсе изучения предметов.</a:t>
                      </a:r>
                    </a:p>
                  </a:txBody>
                  <a:tcPr>
                    <a:solidFill>
                      <a:schemeClr val="accent5">
                        <a:lumMod val="50000"/>
                      </a:schemeClr>
                    </a:solidFill>
                  </a:tcPr>
                </a:tc>
                <a:extLst>
                  <a:ext uri="{0D108BD9-81ED-4DB2-BD59-A6C34878D82A}">
                    <a16:rowId xmlns:a16="http://schemas.microsoft.com/office/drawing/2014/main" val="2698043710"/>
                  </a:ext>
                </a:extLst>
              </a:tr>
            </a:tbl>
          </a:graphicData>
        </a:graphic>
      </p:graphicFrame>
      <p:sp>
        <p:nvSpPr>
          <p:cNvPr id="11" name="TextBox 10">
            <a:extLst>
              <a:ext uri="{FF2B5EF4-FFF2-40B4-BE49-F238E27FC236}">
                <a16:creationId xmlns:a16="http://schemas.microsoft.com/office/drawing/2014/main" id="{38232C91-5D19-44B5-BF85-17E96680B576}"/>
              </a:ext>
            </a:extLst>
          </p:cNvPr>
          <p:cNvSpPr txBox="1"/>
          <p:nvPr/>
        </p:nvSpPr>
        <p:spPr>
          <a:xfrm>
            <a:off x="385011" y="1259123"/>
            <a:ext cx="6096000" cy="400110"/>
          </a:xfrm>
          <a:prstGeom prst="rect">
            <a:avLst/>
          </a:prstGeom>
          <a:noFill/>
        </p:spPr>
        <p:txBody>
          <a:bodyPr wrap="square">
            <a:spAutoFit/>
          </a:bodyPr>
          <a:lstStyle/>
          <a:p>
            <a:r>
              <a:rPr lang="ru-RU" sz="2000" b="1" u="sng" dirty="0">
                <a:solidFill>
                  <a:srgbClr val="C00000"/>
                </a:solidFill>
              </a:rPr>
              <a:t>Кейс «Переправа через реку»</a:t>
            </a:r>
          </a:p>
        </p:txBody>
      </p:sp>
      <p:sp>
        <p:nvSpPr>
          <p:cNvPr id="12" name="Прямоугольник 11">
            <a:extLst>
              <a:ext uri="{FF2B5EF4-FFF2-40B4-BE49-F238E27FC236}">
                <a16:creationId xmlns:a16="http://schemas.microsoft.com/office/drawing/2014/main" id="{B22FBCA1-929D-4EB7-82A6-98F0952DCFEE}"/>
              </a:ext>
            </a:extLst>
          </p:cNvPr>
          <p:cNvSpPr/>
          <p:nvPr/>
        </p:nvSpPr>
        <p:spPr>
          <a:xfrm>
            <a:off x="385009" y="1708134"/>
            <a:ext cx="11421977" cy="400111"/>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buNone/>
            </a:pPr>
            <a:r>
              <a:rPr lang="ru-RU" dirty="0"/>
              <a:t>Основная </a:t>
            </a:r>
            <a:r>
              <a:rPr lang="ru-RU" u="sng" dirty="0"/>
              <a:t>проблема</a:t>
            </a:r>
            <a:r>
              <a:rPr lang="ru-RU" dirty="0"/>
              <a:t> - дорога привела людей к бурной реке, через которую необходимо переправиться. </a:t>
            </a:r>
          </a:p>
        </p:txBody>
      </p:sp>
      <p:sp>
        <p:nvSpPr>
          <p:cNvPr id="13" name="Прямоугольник 12">
            <a:extLst>
              <a:ext uri="{FF2B5EF4-FFF2-40B4-BE49-F238E27FC236}">
                <a16:creationId xmlns:a16="http://schemas.microsoft.com/office/drawing/2014/main" id="{76C6CD3A-6A09-4A1B-B86A-9982692D7EFB}"/>
              </a:ext>
            </a:extLst>
          </p:cNvPr>
          <p:cNvSpPr/>
          <p:nvPr/>
        </p:nvSpPr>
        <p:spPr>
          <a:xfrm>
            <a:off x="385008" y="2150763"/>
            <a:ext cx="8064896" cy="369332"/>
          </a:xfrm>
          <a:prstGeom prst="rect">
            <a:avLst/>
          </a:prstGeom>
        </p:spPr>
        <p:txBody>
          <a:bodyPr wrap="square">
            <a:spAutoFit/>
          </a:bodyPr>
          <a:lstStyle/>
          <a:p>
            <a:pPr lvl="0">
              <a:defRPr/>
            </a:pPr>
            <a:r>
              <a:rPr lang="ru-RU" b="1" dirty="0">
                <a:solidFill>
                  <a:srgbClr val="002060"/>
                </a:solidFill>
              </a:rPr>
              <a:t>Превращение в кейс</a:t>
            </a:r>
          </a:p>
        </p:txBody>
      </p:sp>
      <p:sp>
        <p:nvSpPr>
          <p:cNvPr id="14" name="Прямоугольник 13">
            <a:extLst>
              <a:ext uri="{FF2B5EF4-FFF2-40B4-BE49-F238E27FC236}">
                <a16:creationId xmlns:a16="http://schemas.microsoft.com/office/drawing/2014/main" id="{28446A30-72E1-42BB-B001-AF6B96C6E74E}"/>
              </a:ext>
            </a:extLst>
          </p:cNvPr>
          <p:cNvSpPr/>
          <p:nvPr/>
        </p:nvSpPr>
        <p:spPr>
          <a:xfrm>
            <a:off x="385008" y="2464227"/>
            <a:ext cx="11421977" cy="1523873"/>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defRPr/>
            </a:pPr>
            <a:r>
              <a:rPr lang="ru-RU" b="1" dirty="0">
                <a:solidFill>
                  <a:schemeClr val="bg1"/>
                </a:solidFill>
              </a:rPr>
              <a:t>Превращение в кейс 1.</a:t>
            </a:r>
          </a:p>
          <a:p>
            <a:pPr lvl="0">
              <a:defRPr/>
            </a:pPr>
            <a:r>
              <a:rPr lang="ru-RU" b="1" dirty="0">
                <a:solidFill>
                  <a:schemeClr val="bg1"/>
                </a:solidFill>
              </a:rPr>
              <a:t>Летом 2010 года группа археологов ехала по дороге в поисках весенне-летних </a:t>
            </a:r>
            <a:r>
              <a:rPr lang="ru-RU" b="1" dirty="0" err="1">
                <a:solidFill>
                  <a:schemeClr val="bg1"/>
                </a:solidFill>
              </a:rPr>
              <a:t>отмывов</a:t>
            </a:r>
            <a:r>
              <a:rPr lang="ru-RU" b="1" dirty="0">
                <a:solidFill>
                  <a:schemeClr val="bg1"/>
                </a:solidFill>
              </a:rPr>
              <a:t> новых пластов земли. Видимая дорога заканчивалась у бурной реки, через которую необходимо было переправиться. </a:t>
            </a:r>
            <a:r>
              <a:rPr lang="ru-RU" b="1" u="sng" dirty="0">
                <a:solidFill>
                  <a:schemeClr val="bg1"/>
                </a:solidFill>
              </a:rPr>
              <a:t>Какие бывают способы переправы через реку? </a:t>
            </a:r>
            <a:r>
              <a:rPr lang="ru-RU" dirty="0">
                <a:solidFill>
                  <a:schemeClr val="bg1"/>
                </a:solidFill>
              </a:rPr>
              <a:t>(Предметы: ОБЖ, биология, физика, литературные примеры)</a:t>
            </a:r>
            <a:r>
              <a:rPr lang="en-US" dirty="0">
                <a:solidFill>
                  <a:schemeClr val="bg1"/>
                </a:solidFill>
              </a:rPr>
              <a:t> </a:t>
            </a:r>
            <a:r>
              <a:rPr lang="ru-RU" b="1" dirty="0">
                <a:solidFill>
                  <a:schemeClr val="bg1"/>
                </a:solidFill>
              </a:rPr>
              <a:t>Темы и классы.</a:t>
            </a:r>
          </a:p>
        </p:txBody>
      </p:sp>
      <p:sp>
        <p:nvSpPr>
          <p:cNvPr id="15" name="Прямоугольник 14">
            <a:extLst>
              <a:ext uri="{FF2B5EF4-FFF2-40B4-BE49-F238E27FC236}">
                <a16:creationId xmlns:a16="http://schemas.microsoft.com/office/drawing/2014/main" id="{7F2E5FCB-DB85-4295-9EE5-09A8238BAE87}"/>
              </a:ext>
            </a:extLst>
          </p:cNvPr>
          <p:cNvSpPr/>
          <p:nvPr/>
        </p:nvSpPr>
        <p:spPr>
          <a:xfrm>
            <a:off x="385008" y="3988100"/>
            <a:ext cx="8064896" cy="369332"/>
          </a:xfrm>
          <a:prstGeom prst="rect">
            <a:avLst/>
          </a:prstGeom>
        </p:spPr>
        <p:txBody>
          <a:bodyPr wrap="square">
            <a:spAutoFit/>
          </a:bodyPr>
          <a:lstStyle/>
          <a:p>
            <a:pPr lvl="0">
              <a:defRPr/>
            </a:pPr>
            <a:r>
              <a:rPr lang="ru-RU" b="1" dirty="0">
                <a:solidFill>
                  <a:srgbClr val="002060"/>
                </a:solidFill>
              </a:rPr>
              <a:t>Ожидаемые решения</a:t>
            </a:r>
          </a:p>
        </p:txBody>
      </p:sp>
      <p:pic>
        <p:nvPicPr>
          <p:cNvPr id="16" name="Picture 2" descr="http://www.marshruty.ru/PhotoFiles/0/8/e/8/08e8c8f513ca4f229e8ebcb1216b31dc/middle/DSCN1040_resize.JPG">
            <a:extLst>
              <a:ext uri="{FF2B5EF4-FFF2-40B4-BE49-F238E27FC236}">
                <a16:creationId xmlns:a16="http://schemas.microsoft.com/office/drawing/2014/main" id="{604CCA4F-249B-43C3-BCBE-22D1DFD7AB00}"/>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50000"/>
                    </a14:imgEffect>
                  </a14:imgLayer>
                </a14:imgProps>
              </a:ext>
            </a:extLst>
          </a:blip>
          <a:srcRect/>
          <a:stretch>
            <a:fillRect/>
          </a:stretch>
        </p:blipFill>
        <p:spPr bwMode="auto">
          <a:xfrm>
            <a:off x="204464" y="4287309"/>
            <a:ext cx="2194624" cy="1640427"/>
          </a:xfrm>
          <a:prstGeom prst="rect">
            <a:avLst/>
          </a:prstGeom>
          <a:noFill/>
        </p:spPr>
      </p:pic>
      <p:pic>
        <p:nvPicPr>
          <p:cNvPr id="17" name="Picture 12" descr="http://im6-tub-ru.yandex.net/i?id=127773592-05-72&amp;n=21">
            <a:extLst>
              <a:ext uri="{FF2B5EF4-FFF2-40B4-BE49-F238E27FC236}">
                <a16:creationId xmlns:a16="http://schemas.microsoft.com/office/drawing/2014/main" id="{FBF9026E-6BBA-448B-BBF8-80A9AE5E9B81}"/>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Layer>
                </a14:imgProps>
              </a:ext>
            </a:extLst>
          </a:blip>
          <a:srcRect/>
          <a:stretch>
            <a:fillRect/>
          </a:stretch>
        </p:blipFill>
        <p:spPr bwMode="auto">
          <a:xfrm>
            <a:off x="2430928" y="5042870"/>
            <a:ext cx="2298287" cy="1736485"/>
          </a:xfrm>
          <a:prstGeom prst="rect">
            <a:avLst/>
          </a:prstGeom>
          <a:noFill/>
        </p:spPr>
      </p:pic>
      <p:pic>
        <p:nvPicPr>
          <p:cNvPr id="18" name="Picture 8" descr="http://im5-tub-ru.yandex.net/i?id=338433771-65-72&amp;n=21">
            <a:extLst>
              <a:ext uri="{FF2B5EF4-FFF2-40B4-BE49-F238E27FC236}">
                <a16:creationId xmlns:a16="http://schemas.microsoft.com/office/drawing/2014/main" id="{B493AB60-A174-4B0A-AAE1-1A440A03B0E9}"/>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Layer>
                </a14:imgProps>
              </a:ext>
            </a:extLst>
          </a:blip>
          <a:srcRect/>
          <a:stretch>
            <a:fillRect/>
          </a:stretch>
        </p:blipFill>
        <p:spPr bwMode="auto">
          <a:xfrm>
            <a:off x="4729215" y="4286846"/>
            <a:ext cx="2196953" cy="1647715"/>
          </a:xfrm>
          <a:prstGeom prst="rect">
            <a:avLst/>
          </a:prstGeom>
          <a:noFill/>
        </p:spPr>
      </p:pic>
      <p:pic>
        <p:nvPicPr>
          <p:cNvPr id="19" name="Picture 10" descr="http://img1.liveinternet.ru/images/foto/b/2/24/1590024/f_11432584.jpg">
            <a:extLst>
              <a:ext uri="{FF2B5EF4-FFF2-40B4-BE49-F238E27FC236}">
                <a16:creationId xmlns:a16="http://schemas.microsoft.com/office/drawing/2014/main" id="{59DA15B3-8D49-42F7-9743-5C167D2B73AD}"/>
              </a:ext>
            </a:extLst>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sharpenSoften amount="50000"/>
                    </a14:imgEffect>
                  </a14:imgLayer>
                </a14:imgProps>
              </a:ext>
            </a:extLst>
          </a:blip>
          <a:srcRect/>
          <a:stretch>
            <a:fillRect/>
          </a:stretch>
        </p:blipFill>
        <p:spPr bwMode="auto">
          <a:xfrm>
            <a:off x="6926168" y="5031892"/>
            <a:ext cx="2330127" cy="1746568"/>
          </a:xfrm>
          <a:prstGeom prst="rect">
            <a:avLst/>
          </a:prstGeom>
          <a:noFill/>
        </p:spPr>
      </p:pic>
      <p:pic>
        <p:nvPicPr>
          <p:cNvPr id="21" name="Picture 14" descr="http://www.nemiga.info/eto-interesno/kover-samolet-2.jpg">
            <a:extLst>
              <a:ext uri="{FF2B5EF4-FFF2-40B4-BE49-F238E27FC236}">
                <a16:creationId xmlns:a16="http://schemas.microsoft.com/office/drawing/2014/main" id="{1CF58010-77AA-4B86-B1F9-E17F28BF5E41}"/>
              </a:ext>
            </a:extLst>
          </p:cNvPr>
          <p:cNvPicPr>
            <a:picLocks noChangeAspect="1" noChangeArrowheads="1"/>
          </p:cNvPicPr>
          <p:nvPr/>
        </p:nvPicPr>
        <p:blipFill>
          <a:blip r:embed="rId10" cstate="print">
            <a:extLst>
              <a:ext uri="{BEBA8EAE-BF5A-486C-A8C5-ECC9F3942E4B}">
                <a14:imgProps xmlns:a14="http://schemas.microsoft.com/office/drawing/2010/main">
                  <a14:imgLayer r:embed="rId11">
                    <a14:imgEffect>
                      <a14:sharpenSoften amount="50000"/>
                    </a14:imgEffect>
                  </a14:imgLayer>
                </a14:imgProps>
              </a:ext>
            </a:extLst>
          </a:blip>
          <a:srcRect/>
          <a:stretch>
            <a:fillRect/>
          </a:stretch>
        </p:blipFill>
        <p:spPr bwMode="auto">
          <a:xfrm>
            <a:off x="9256295" y="4301564"/>
            <a:ext cx="2550690" cy="1647716"/>
          </a:xfrm>
          <a:prstGeom prst="rect">
            <a:avLst/>
          </a:prstGeom>
          <a:noFill/>
        </p:spPr>
      </p:pic>
    </p:spTree>
    <p:extLst>
      <p:ext uri="{BB962C8B-B14F-4D97-AF65-F5344CB8AC3E}">
        <p14:creationId xmlns:p14="http://schemas.microsoft.com/office/powerpoint/2010/main" val="20613557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a:extLst>
              <a:ext uri="{FF2B5EF4-FFF2-40B4-BE49-F238E27FC236}">
                <a16:creationId xmlns:a16="http://schemas.microsoft.com/office/drawing/2014/main" id="{97AB28DB-D40F-4F2F-9BF6-C432899670E8}"/>
              </a:ext>
            </a:extLst>
          </p:cNvPr>
          <p:cNvSpPr>
            <a:spLocks noGrp="1"/>
          </p:cNvSpPr>
          <p:nvPr>
            <p:ph idx="1"/>
          </p:nvPr>
        </p:nvSpPr>
        <p:spPr>
          <a:xfrm>
            <a:off x="256674" y="164014"/>
            <a:ext cx="11694693" cy="1889375"/>
          </a:xfrm>
          <a:prstGeom prst="rect">
            <a:avLst/>
          </a:prstGeom>
        </p:spPr>
        <p:style>
          <a:lnRef idx="1">
            <a:schemeClr val="accent6"/>
          </a:lnRef>
          <a:fillRef idx="2">
            <a:schemeClr val="accent6"/>
          </a:fillRef>
          <a:effectRef idx="1">
            <a:schemeClr val="accent6"/>
          </a:effectRef>
          <a:fontRef idx="minor">
            <a:schemeClr val="dk1"/>
          </a:fontRef>
        </p:style>
        <p:txBody>
          <a:bodyPr rtlCol="0" anchor="ctr">
            <a:normAutofit/>
          </a:bodyPr>
          <a:lstStyle/>
          <a:p>
            <a:pPr marL="0" lvl="0" indent="0">
              <a:buNone/>
              <a:defRPr/>
            </a:pPr>
            <a:r>
              <a:rPr lang="ru-RU" sz="1800" b="1" dirty="0">
                <a:solidFill>
                  <a:schemeClr val="bg1"/>
                </a:solidFill>
              </a:rPr>
              <a:t>Превращение в кейс 2.</a:t>
            </a:r>
          </a:p>
          <a:p>
            <a:pPr marL="0" lvl="0" indent="0">
              <a:buNone/>
              <a:defRPr/>
            </a:pPr>
            <a:r>
              <a:rPr lang="ru-RU" sz="1800" b="1" dirty="0">
                <a:solidFill>
                  <a:schemeClr val="bg1"/>
                </a:solidFill>
              </a:rPr>
              <a:t>Летом 2010 года экспертная комиссия постановила, что городу необходима еще одна переправа на другой берег судоходной реки. Переправа должна была быть удобной для автомобилей, но не преграждать путь речному транспорту. Какие в принципе могут быть решения? </a:t>
            </a:r>
            <a:r>
              <a:rPr lang="ru-RU" sz="1800" dirty="0">
                <a:solidFill>
                  <a:schemeClr val="bg1"/>
                </a:solidFill>
              </a:rPr>
              <a:t>(Предметы: МХК, физика, литература, история города, география, экономика, обществознание, история)</a:t>
            </a:r>
            <a:endParaRPr lang="ru-RU" sz="1800" b="1" dirty="0">
              <a:solidFill>
                <a:schemeClr val="bg1"/>
              </a:solidFill>
            </a:endParaRPr>
          </a:p>
        </p:txBody>
      </p:sp>
      <p:sp>
        <p:nvSpPr>
          <p:cNvPr id="6" name="Прямоугольник 5">
            <a:extLst>
              <a:ext uri="{FF2B5EF4-FFF2-40B4-BE49-F238E27FC236}">
                <a16:creationId xmlns:a16="http://schemas.microsoft.com/office/drawing/2014/main" id="{58EAEB89-8D7F-44AE-B0F6-D0DCAA0DBC96}"/>
              </a:ext>
            </a:extLst>
          </p:cNvPr>
          <p:cNvSpPr/>
          <p:nvPr/>
        </p:nvSpPr>
        <p:spPr>
          <a:xfrm>
            <a:off x="-1058779" y="2053389"/>
            <a:ext cx="6529137" cy="369332"/>
          </a:xfrm>
          <a:prstGeom prst="rect">
            <a:avLst/>
          </a:prstGeom>
        </p:spPr>
        <p:txBody>
          <a:bodyPr wrap="square">
            <a:spAutoFit/>
          </a:bodyPr>
          <a:lstStyle/>
          <a:p>
            <a:pPr lvl="0" algn="ctr">
              <a:defRPr/>
            </a:pPr>
            <a:r>
              <a:rPr lang="ru-RU" b="1" dirty="0">
                <a:solidFill>
                  <a:prstClr val="black"/>
                </a:solidFill>
              </a:rPr>
              <a:t>Варианты ожидаемых решений</a:t>
            </a:r>
          </a:p>
        </p:txBody>
      </p:sp>
      <p:pic>
        <p:nvPicPr>
          <p:cNvPr id="7" name="Picture 2" descr="http://foto.terpe.lt/inkelti/20070219/Footbridge%20Puerto%20Mujer4.jpg">
            <a:extLst>
              <a:ext uri="{FF2B5EF4-FFF2-40B4-BE49-F238E27FC236}">
                <a16:creationId xmlns:a16="http://schemas.microsoft.com/office/drawing/2014/main" id="{47F84AAE-433F-42A5-AD57-BF690B603AEA}"/>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Lst>
          </a:blip>
          <a:srcRect/>
          <a:stretch>
            <a:fillRect/>
          </a:stretch>
        </p:blipFill>
        <p:spPr bwMode="auto">
          <a:xfrm>
            <a:off x="1080509" y="2445514"/>
            <a:ext cx="3831303" cy="2016224"/>
          </a:xfrm>
          <a:prstGeom prst="rect">
            <a:avLst/>
          </a:prstGeom>
          <a:noFill/>
        </p:spPr>
      </p:pic>
      <p:pic>
        <p:nvPicPr>
          <p:cNvPr id="8" name="Picture 8" descr="http://www.rupor.info/media/Images/2007-6/b_113159(1).jpg">
            <a:extLst>
              <a:ext uri="{FF2B5EF4-FFF2-40B4-BE49-F238E27FC236}">
                <a16:creationId xmlns:a16="http://schemas.microsoft.com/office/drawing/2014/main" id="{447A5D81-6E68-4FCC-958B-D171D18163BA}"/>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sharpenSoften amount="50000"/>
                    </a14:imgEffect>
                  </a14:imgLayer>
                </a14:imgProps>
              </a:ext>
            </a:extLst>
          </a:blip>
          <a:srcRect/>
          <a:stretch>
            <a:fillRect/>
          </a:stretch>
        </p:blipFill>
        <p:spPr bwMode="auto">
          <a:xfrm>
            <a:off x="6096000" y="2139676"/>
            <a:ext cx="3099839" cy="2322062"/>
          </a:xfrm>
          <a:prstGeom prst="rect">
            <a:avLst/>
          </a:prstGeom>
          <a:noFill/>
        </p:spPr>
      </p:pic>
      <p:pic>
        <p:nvPicPr>
          <p:cNvPr id="9" name="Picture 4" descr="http://www.fnal.gov/pub/ferminews/Photos-for-Lee/DZero-reprocessing-photos/Extras/UK-Tower-Bridge.jpg">
            <a:extLst>
              <a:ext uri="{FF2B5EF4-FFF2-40B4-BE49-F238E27FC236}">
                <a16:creationId xmlns:a16="http://schemas.microsoft.com/office/drawing/2014/main" id="{EE4776FE-8D23-496A-9FA7-6AAD74EC9CA1}"/>
              </a:ext>
            </a:extLst>
          </p:cNvPr>
          <p:cNvPicPr>
            <a:picLocks noChangeAspect="1" noChangeArrowheads="1"/>
          </p:cNvPicPr>
          <p:nvPr/>
        </p:nvPicPr>
        <p:blipFill>
          <a:blip r:embed="rId6" cstate="print">
            <a:extLst>
              <a:ext uri="{BEBA8EAE-BF5A-486C-A8C5-ECC9F3942E4B}">
                <a14:imgProps xmlns:a14="http://schemas.microsoft.com/office/drawing/2010/main">
                  <a14:imgLayer r:embed="rId7">
                    <a14:imgEffect>
                      <a14:sharpenSoften amount="50000"/>
                    </a14:imgEffect>
                  </a14:imgLayer>
                </a14:imgProps>
              </a:ext>
            </a:extLst>
          </a:blip>
          <a:srcRect/>
          <a:stretch>
            <a:fillRect/>
          </a:stretch>
        </p:blipFill>
        <p:spPr bwMode="auto">
          <a:xfrm>
            <a:off x="2069432" y="4634019"/>
            <a:ext cx="3240360" cy="2157505"/>
          </a:xfrm>
          <a:prstGeom prst="rect">
            <a:avLst/>
          </a:prstGeom>
          <a:noFill/>
        </p:spPr>
      </p:pic>
      <p:pic>
        <p:nvPicPr>
          <p:cNvPr id="11" name="Picture 10" descr="http://for-ua.com/files/05_2007/chud_7.jpg">
            <a:extLst>
              <a:ext uri="{FF2B5EF4-FFF2-40B4-BE49-F238E27FC236}">
                <a16:creationId xmlns:a16="http://schemas.microsoft.com/office/drawing/2014/main" id="{903B17AE-6B20-4426-8943-488522F4BF58}"/>
              </a:ext>
            </a:extLst>
          </p:cNvPr>
          <p:cNvPicPr>
            <a:picLocks noChangeAspect="1" noChangeArrowheads="1"/>
          </p:cNvPicPr>
          <p:nvPr/>
        </p:nvPicPr>
        <p:blipFill>
          <a:blip r:embed="rId8" cstate="print">
            <a:extLst>
              <a:ext uri="{BEBA8EAE-BF5A-486C-A8C5-ECC9F3942E4B}">
                <a14:imgProps xmlns:a14="http://schemas.microsoft.com/office/drawing/2010/main">
                  <a14:imgLayer r:embed="rId9">
                    <a14:imgEffect>
                      <a14:sharpenSoften amount="50000"/>
                    </a14:imgEffect>
                  </a14:imgLayer>
                </a14:imgProps>
              </a:ext>
            </a:extLst>
          </a:blip>
          <a:srcRect/>
          <a:stretch>
            <a:fillRect/>
          </a:stretch>
        </p:blipFill>
        <p:spPr bwMode="auto">
          <a:xfrm>
            <a:off x="9397365" y="2422720"/>
            <a:ext cx="2510773" cy="3670719"/>
          </a:xfrm>
          <a:prstGeom prst="rect">
            <a:avLst/>
          </a:prstGeom>
          <a:noFill/>
        </p:spPr>
      </p:pic>
      <p:pic>
        <p:nvPicPr>
          <p:cNvPr id="12" name="Picture 6" descr="http://farm2.static.flickr.com/1193/698002367_b7ecd31bc6.jpg">
            <a:extLst>
              <a:ext uri="{FF2B5EF4-FFF2-40B4-BE49-F238E27FC236}">
                <a16:creationId xmlns:a16="http://schemas.microsoft.com/office/drawing/2014/main" id="{A7453759-6674-4A7C-8B04-9B35A3E1BBEB}"/>
              </a:ext>
            </a:extLst>
          </p:cNvPr>
          <p:cNvPicPr>
            <a:picLocks noChangeAspect="1" noChangeArrowheads="1"/>
          </p:cNvPicPr>
          <p:nvPr/>
        </p:nvPicPr>
        <p:blipFill>
          <a:blip r:embed="rId10" cstate="print">
            <a:extLst>
              <a:ext uri="{BEBA8EAE-BF5A-486C-A8C5-ECC9F3942E4B}">
                <a14:imgProps xmlns:a14="http://schemas.microsoft.com/office/drawing/2010/main">
                  <a14:imgLayer r:embed="rId11">
                    <a14:imgEffect>
                      <a14:sharpenSoften amount="50000"/>
                    </a14:imgEffect>
                  </a14:imgLayer>
                </a14:imgProps>
              </a:ext>
            </a:extLst>
          </a:blip>
          <a:srcRect/>
          <a:stretch>
            <a:fillRect/>
          </a:stretch>
        </p:blipFill>
        <p:spPr bwMode="auto">
          <a:xfrm>
            <a:off x="5808615" y="4559276"/>
            <a:ext cx="2976331" cy="2232248"/>
          </a:xfrm>
          <a:prstGeom prst="rect">
            <a:avLst/>
          </a:prstGeom>
          <a:noFill/>
        </p:spPr>
      </p:pic>
    </p:spTree>
    <p:extLst>
      <p:ext uri="{BB962C8B-B14F-4D97-AF65-F5344CB8AC3E}">
        <p14:creationId xmlns:p14="http://schemas.microsoft.com/office/powerpoint/2010/main" val="18952502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13">
            <a:extLst>
              <a:ext uri="{FF2B5EF4-FFF2-40B4-BE49-F238E27FC236}">
                <a16:creationId xmlns:a16="http://schemas.microsoft.com/office/drawing/2014/main" id="{F455AAAC-452B-4131-B926-388AA09889CC}"/>
              </a:ext>
            </a:extLst>
          </p:cNvPr>
          <p:cNvSpPr/>
          <p:nvPr/>
        </p:nvSpPr>
        <p:spPr>
          <a:xfrm>
            <a:off x="251519" y="260648"/>
            <a:ext cx="11411091" cy="1728192"/>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defRPr/>
            </a:pPr>
            <a:r>
              <a:rPr lang="ru-RU" b="1" dirty="0">
                <a:solidFill>
                  <a:schemeClr val="bg1"/>
                </a:solidFill>
              </a:rPr>
              <a:t>Превращение в кейс 3.</a:t>
            </a:r>
          </a:p>
          <a:p>
            <a:pPr lvl="0">
              <a:defRPr/>
            </a:pPr>
            <a:r>
              <a:rPr lang="ru-RU" b="1" dirty="0">
                <a:solidFill>
                  <a:schemeClr val="bg1"/>
                </a:solidFill>
              </a:rPr>
              <a:t>Летом 2010 года группа туристов совершала конную прогулку по Саянскому хребту. Маршрут лежал через бурную, извилистую реку шириной не более 20 метром. Для безопасного перехода необходимо было найти место, где глубина реки не превышала 1 метр и скорость течения не превышала 7 км/ч. Как п</a:t>
            </a:r>
            <a:r>
              <a:rPr lang="ru-RU" b="1" u="sng" dirty="0">
                <a:solidFill>
                  <a:schemeClr val="bg1"/>
                </a:solidFill>
              </a:rPr>
              <a:t>ровести замеры в реке? </a:t>
            </a:r>
            <a:r>
              <a:rPr lang="ru-RU" dirty="0">
                <a:solidFill>
                  <a:schemeClr val="bg1"/>
                </a:solidFill>
              </a:rPr>
              <a:t>(Предметы: ОБЖ, биология, физика, химия, география)</a:t>
            </a:r>
            <a:endParaRPr lang="ru-RU" b="1" u="sng" dirty="0">
              <a:solidFill>
                <a:schemeClr val="bg1"/>
              </a:solidFill>
            </a:endParaRPr>
          </a:p>
        </p:txBody>
      </p:sp>
      <p:sp>
        <p:nvSpPr>
          <p:cNvPr id="15" name="Прямоугольник 14">
            <a:extLst>
              <a:ext uri="{FF2B5EF4-FFF2-40B4-BE49-F238E27FC236}">
                <a16:creationId xmlns:a16="http://schemas.microsoft.com/office/drawing/2014/main" id="{EFE7B2B2-C04A-4CA8-ACAC-0159C75AA345}"/>
              </a:ext>
            </a:extLst>
          </p:cNvPr>
          <p:cNvSpPr/>
          <p:nvPr/>
        </p:nvSpPr>
        <p:spPr>
          <a:xfrm>
            <a:off x="179512" y="2348880"/>
            <a:ext cx="11483098" cy="1549352"/>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lvl="0">
              <a:defRPr/>
            </a:pPr>
            <a:r>
              <a:rPr lang="ru-RU" b="1" dirty="0">
                <a:solidFill>
                  <a:schemeClr val="bg1"/>
                </a:solidFill>
              </a:rPr>
              <a:t>Превращение в кейс 4.</a:t>
            </a:r>
          </a:p>
          <a:p>
            <a:pPr lvl="0">
              <a:defRPr/>
            </a:pPr>
            <a:r>
              <a:rPr lang="ru-RU" b="1" dirty="0">
                <a:solidFill>
                  <a:schemeClr val="bg1"/>
                </a:solidFill>
              </a:rPr>
              <a:t>Зимой, в некоторых регионах РФ через реки переправляются по так называемым зимникам.  Каковы должны быть температурные условия воды и воздуха, чтобы зимник выдерживал полуторатонный и/или трех тонный автомобиль? </a:t>
            </a:r>
            <a:r>
              <a:rPr lang="ru-RU" dirty="0">
                <a:solidFill>
                  <a:schemeClr val="bg1"/>
                </a:solidFill>
              </a:rPr>
              <a:t>(Предметы: ОБЖ, биология, физика, литературные примеры, история)</a:t>
            </a:r>
            <a:endParaRPr lang="ru-RU" b="1" u="sng" dirty="0">
              <a:solidFill>
                <a:schemeClr val="bg1"/>
              </a:solidFill>
            </a:endParaRPr>
          </a:p>
        </p:txBody>
      </p:sp>
      <p:sp>
        <p:nvSpPr>
          <p:cNvPr id="16" name="Прямоугольник 15">
            <a:extLst>
              <a:ext uri="{FF2B5EF4-FFF2-40B4-BE49-F238E27FC236}">
                <a16:creationId xmlns:a16="http://schemas.microsoft.com/office/drawing/2014/main" id="{398CFDA7-4D05-4194-85A4-2FE71EA6C18C}"/>
              </a:ext>
            </a:extLst>
          </p:cNvPr>
          <p:cNvSpPr/>
          <p:nvPr/>
        </p:nvSpPr>
        <p:spPr>
          <a:xfrm>
            <a:off x="179511" y="4437112"/>
            <a:ext cx="11483097" cy="2232248"/>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buNone/>
            </a:pPr>
            <a:endParaRPr lang="ru-RU" sz="2400" b="1" dirty="0"/>
          </a:p>
          <a:p>
            <a:pPr algn="ctr"/>
            <a:r>
              <a:rPr lang="ru-RU" sz="3200" b="1" dirty="0"/>
              <a:t>Формула создания (подбора) </a:t>
            </a:r>
          </a:p>
          <a:p>
            <a:pPr algn="ctr"/>
            <a:r>
              <a:rPr lang="ru-RU" sz="3200" b="1" dirty="0"/>
              <a:t>кейса </a:t>
            </a:r>
            <a:r>
              <a:rPr lang="ru-RU" sz="3200" b="1" dirty="0">
                <a:solidFill>
                  <a:srgbClr val="FF0000"/>
                </a:solidFill>
              </a:rPr>
              <a:t>«От проблемы»</a:t>
            </a:r>
          </a:p>
          <a:p>
            <a:endParaRPr lang="ru-RU" sz="2400" b="1" dirty="0"/>
          </a:p>
          <a:p>
            <a:pPr algn="ctr"/>
            <a:r>
              <a:rPr lang="ru-RU" sz="2600" b="1" dirty="0"/>
              <a:t>Основная проблема + Условия + Фокус внимания = Кейс </a:t>
            </a:r>
          </a:p>
          <a:p>
            <a:endParaRPr lang="ru-RU" sz="2600" b="1" dirty="0"/>
          </a:p>
          <a:p>
            <a:pPr>
              <a:buNone/>
            </a:pPr>
            <a:endParaRPr lang="ru-RU" sz="2600" b="1" dirty="0"/>
          </a:p>
        </p:txBody>
      </p:sp>
    </p:spTree>
    <p:extLst>
      <p:ext uri="{BB962C8B-B14F-4D97-AF65-F5344CB8AC3E}">
        <p14:creationId xmlns:p14="http://schemas.microsoft.com/office/powerpoint/2010/main" val="36179745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E37DF6FA-DE9D-4F44-90C2-CC26562F0AB9}"/>
              </a:ext>
            </a:extLst>
          </p:cNvPr>
          <p:cNvSpPr/>
          <p:nvPr/>
        </p:nvSpPr>
        <p:spPr>
          <a:xfrm>
            <a:off x="1919536" y="188640"/>
            <a:ext cx="8352928" cy="93610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sz="2400" dirty="0"/>
              <a:t>Методика создания</a:t>
            </a:r>
          </a:p>
          <a:p>
            <a:pPr algn="ctr">
              <a:buNone/>
            </a:pPr>
            <a:r>
              <a:rPr lang="ru-RU" sz="2000" b="1" dirty="0"/>
              <a:t>Основная проблема + Условия + Фокус внимания = Кейс</a:t>
            </a:r>
          </a:p>
        </p:txBody>
      </p:sp>
      <p:sp>
        <p:nvSpPr>
          <p:cNvPr id="6" name="Скругленный прямоугольник 5">
            <a:extLst>
              <a:ext uri="{FF2B5EF4-FFF2-40B4-BE49-F238E27FC236}">
                <a16:creationId xmlns:a16="http://schemas.microsoft.com/office/drawing/2014/main" id="{BB04A6C7-766B-452E-B022-BCC35A64545E}"/>
              </a:ext>
            </a:extLst>
          </p:cNvPr>
          <p:cNvSpPr/>
          <p:nvPr/>
        </p:nvSpPr>
        <p:spPr>
          <a:xfrm>
            <a:off x="674568" y="1682806"/>
            <a:ext cx="2438181" cy="475252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buNone/>
            </a:pPr>
            <a:r>
              <a:rPr lang="ru-RU" b="1" dirty="0">
                <a:solidFill>
                  <a:srgbClr val="C00000"/>
                </a:solidFill>
              </a:rPr>
              <a:t>Проблема</a:t>
            </a:r>
          </a:p>
          <a:p>
            <a:pPr>
              <a:buNone/>
            </a:pPr>
            <a:endParaRPr lang="ru-RU" b="1" dirty="0">
              <a:solidFill>
                <a:srgbClr val="C00000"/>
              </a:solidFill>
            </a:endParaRPr>
          </a:p>
          <a:p>
            <a:pPr>
              <a:buNone/>
            </a:pPr>
            <a:r>
              <a:rPr lang="ru-RU" b="1" dirty="0">
                <a:solidFill>
                  <a:srgbClr val="C00000"/>
                </a:solidFill>
              </a:rPr>
              <a:t>Люди столкнулись с необходимостью очистки воздуха</a:t>
            </a:r>
          </a:p>
        </p:txBody>
      </p:sp>
      <p:sp>
        <p:nvSpPr>
          <p:cNvPr id="7" name="Скругленный прямоугольник 9">
            <a:extLst>
              <a:ext uri="{FF2B5EF4-FFF2-40B4-BE49-F238E27FC236}">
                <a16:creationId xmlns:a16="http://schemas.microsoft.com/office/drawing/2014/main" id="{BDFE290E-4A6A-4A7B-8586-DFC886021D76}"/>
              </a:ext>
            </a:extLst>
          </p:cNvPr>
          <p:cNvSpPr/>
          <p:nvPr/>
        </p:nvSpPr>
        <p:spPr>
          <a:xfrm>
            <a:off x="3519028" y="1448780"/>
            <a:ext cx="3250740" cy="522058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r>
              <a:rPr lang="ru-RU" sz="2400" b="1" dirty="0"/>
              <a:t>Условия</a:t>
            </a:r>
          </a:p>
          <a:p>
            <a:pPr>
              <a:buFont typeface="Arial" pitchFamily="34" charset="0"/>
              <a:buChar char="•"/>
            </a:pPr>
            <a:r>
              <a:rPr lang="ru-RU" dirty="0"/>
              <a:t>Токио</a:t>
            </a:r>
          </a:p>
          <a:p>
            <a:pPr>
              <a:buFont typeface="Arial" pitchFamily="34" charset="0"/>
              <a:buChar char="•"/>
            </a:pPr>
            <a:r>
              <a:rPr lang="ru-RU" dirty="0"/>
              <a:t>Санкт-Петербург</a:t>
            </a:r>
          </a:p>
          <a:p>
            <a:pPr>
              <a:buFont typeface="Arial" pitchFamily="34" charset="0"/>
              <a:buChar char="•"/>
            </a:pPr>
            <a:r>
              <a:rPr lang="ru-RU" dirty="0"/>
              <a:t>Лондон</a:t>
            </a:r>
          </a:p>
          <a:p>
            <a:pPr>
              <a:buFont typeface="Arial" pitchFamily="34" charset="0"/>
              <a:buChar char="•"/>
            </a:pPr>
            <a:r>
              <a:rPr lang="ru-RU" dirty="0"/>
              <a:t>Чернобыль</a:t>
            </a:r>
          </a:p>
          <a:p>
            <a:pPr>
              <a:buFont typeface="Arial" pitchFamily="34" charset="0"/>
              <a:buChar char="•"/>
            </a:pPr>
            <a:r>
              <a:rPr lang="ru-RU" dirty="0"/>
              <a:t>Подводная лодка /Самолет</a:t>
            </a:r>
          </a:p>
          <a:p>
            <a:pPr>
              <a:buFont typeface="Arial" pitchFamily="34" charset="0"/>
              <a:buChar char="•"/>
            </a:pPr>
            <a:r>
              <a:rPr lang="ru-RU" dirty="0"/>
              <a:t> Метрополитен</a:t>
            </a:r>
          </a:p>
          <a:p>
            <a:pPr>
              <a:buFont typeface="Arial" pitchFamily="34" charset="0"/>
              <a:buChar char="•"/>
            </a:pPr>
            <a:r>
              <a:rPr lang="ru-RU" dirty="0"/>
              <a:t> Заготовка продуктов</a:t>
            </a:r>
          </a:p>
          <a:p>
            <a:pPr>
              <a:buFont typeface="Arial" pitchFamily="34" charset="0"/>
              <a:buChar char="•"/>
            </a:pPr>
            <a:r>
              <a:rPr lang="ru-RU" dirty="0"/>
              <a:t> Лаборатория по созданию микросхем</a:t>
            </a:r>
          </a:p>
          <a:p>
            <a:pPr>
              <a:buFont typeface="Arial" pitchFamily="34" charset="0"/>
              <a:buChar char="•"/>
            </a:pPr>
            <a:r>
              <a:rPr lang="ru-RU" dirty="0"/>
              <a:t> Облака 9 мая</a:t>
            </a:r>
          </a:p>
          <a:p>
            <a:pPr>
              <a:buFont typeface="Arial" pitchFamily="34" charset="0"/>
              <a:buChar char="•"/>
            </a:pPr>
            <a:r>
              <a:rPr lang="ru-RU" dirty="0"/>
              <a:t>Металлургический завод</a:t>
            </a:r>
          </a:p>
          <a:p>
            <a:pPr>
              <a:buFont typeface="Arial" pitchFamily="34" charset="0"/>
              <a:buChar char="•"/>
            </a:pPr>
            <a:r>
              <a:rPr lang="ru-RU" dirty="0"/>
              <a:t> Пожар в лесах</a:t>
            </a:r>
          </a:p>
          <a:p>
            <a:pPr>
              <a:buFont typeface="Arial" pitchFamily="34" charset="0"/>
              <a:buChar char="•"/>
            </a:pPr>
            <a:r>
              <a:rPr lang="ru-RU" dirty="0"/>
              <a:t>Свалка / </a:t>
            </a:r>
            <a:r>
              <a:rPr lang="en-US" dirty="0"/>
              <a:t>WC</a:t>
            </a:r>
            <a:endParaRPr lang="ru-RU" dirty="0"/>
          </a:p>
        </p:txBody>
      </p:sp>
      <p:sp>
        <p:nvSpPr>
          <p:cNvPr id="8" name="Скругленный прямоугольник 11">
            <a:extLst>
              <a:ext uri="{FF2B5EF4-FFF2-40B4-BE49-F238E27FC236}">
                <a16:creationId xmlns:a16="http://schemas.microsoft.com/office/drawing/2014/main" id="{D7D401B4-4E2B-41C4-A527-75F286671DE9}"/>
              </a:ext>
            </a:extLst>
          </p:cNvPr>
          <p:cNvSpPr/>
          <p:nvPr/>
        </p:nvSpPr>
        <p:spPr>
          <a:xfrm>
            <a:off x="7176047" y="1412776"/>
            <a:ext cx="4341385" cy="525658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r>
              <a:rPr lang="ru-RU" sz="2400" b="1" dirty="0"/>
              <a:t>Фокус внимания</a:t>
            </a:r>
          </a:p>
          <a:p>
            <a:pPr>
              <a:buFont typeface="Arial" pitchFamily="34" charset="0"/>
              <a:buChar char="•"/>
            </a:pPr>
            <a:r>
              <a:rPr lang="ru-RU" sz="1600" dirty="0"/>
              <a:t> В чем суть  конфликта/проблемы?</a:t>
            </a:r>
          </a:p>
          <a:p>
            <a:pPr>
              <a:buFont typeface="Arial" pitchFamily="34" charset="0"/>
              <a:buChar char="•"/>
            </a:pPr>
            <a:r>
              <a:rPr lang="ru-RU" sz="1600" dirty="0"/>
              <a:t> Где это происходит?</a:t>
            </a:r>
          </a:p>
          <a:p>
            <a:pPr>
              <a:buFont typeface="Arial" pitchFamily="34" charset="0"/>
              <a:buChar char="•"/>
            </a:pPr>
            <a:r>
              <a:rPr lang="ru-RU" sz="1600" dirty="0"/>
              <a:t> Есть ли аналоги в мире?</a:t>
            </a:r>
          </a:p>
          <a:p>
            <a:pPr>
              <a:buFont typeface="Arial" pitchFamily="34" charset="0"/>
              <a:buChar char="•"/>
            </a:pPr>
            <a:r>
              <a:rPr lang="ru-RU" sz="1600" dirty="0"/>
              <a:t> Причина этого?</a:t>
            </a:r>
          </a:p>
          <a:p>
            <a:pPr>
              <a:buFont typeface="Arial" pitchFamily="34" charset="0"/>
              <a:buChar char="•"/>
            </a:pPr>
            <a:r>
              <a:rPr lang="ru-RU" sz="1600" dirty="0"/>
              <a:t> Последствия этого?</a:t>
            </a:r>
          </a:p>
          <a:p>
            <a:pPr>
              <a:buFont typeface="Arial" pitchFamily="34" charset="0"/>
              <a:buChar char="•"/>
            </a:pPr>
            <a:r>
              <a:rPr lang="ru-RU" sz="1600" dirty="0"/>
              <a:t> Как и что измерять?</a:t>
            </a:r>
          </a:p>
          <a:p>
            <a:pPr>
              <a:buFont typeface="Arial" pitchFamily="34" charset="0"/>
              <a:buChar char="•"/>
            </a:pPr>
            <a:r>
              <a:rPr lang="ru-RU" sz="1600" dirty="0"/>
              <a:t> Каково влияние условий на живой организм?</a:t>
            </a:r>
          </a:p>
          <a:p>
            <a:pPr>
              <a:buFont typeface="Arial" pitchFamily="34" charset="0"/>
              <a:buChar char="•"/>
            </a:pPr>
            <a:r>
              <a:rPr lang="ru-RU" sz="1600" dirty="0"/>
              <a:t> Какое влияние условий на технику?</a:t>
            </a:r>
          </a:p>
          <a:p>
            <a:pPr>
              <a:buFont typeface="Arial" pitchFamily="34" charset="0"/>
              <a:buChar char="•"/>
            </a:pPr>
            <a:r>
              <a:rPr lang="ru-RU" sz="1600" dirty="0"/>
              <a:t> Как улучшить решение проблемы?</a:t>
            </a:r>
          </a:p>
          <a:p>
            <a:pPr>
              <a:buFont typeface="Arial" pitchFamily="34" charset="0"/>
              <a:buChar char="•"/>
            </a:pPr>
            <a:r>
              <a:rPr lang="ru-RU" sz="1600" dirty="0"/>
              <a:t> Как решалась эта же проблема ранее?</a:t>
            </a:r>
          </a:p>
          <a:p>
            <a:pPr>
              <a:buFont typeface="Arial" pitchFamily="34" charset="0"/>
              <a:buChar char="•"/>
            </a:pPr>
            <a:r>
              <a:rPr lang="ru-RU" sz="1600" dirty="0"/>
              <a:t> Каковы экономические затраты на решение проблемы?</a:t>
            </a:r>
          </a:p>
          <a:p>
            <a:pPr>
              <a:buFont typeface="Arial" pitchFamily="34" charset="0"/>
              <a:buChar char="•"/>
            </a:pPr>
            <a:r>
              <a:rPr lang="ru-RU" sz="1600" dirty="0"/>
              <a:t>Существуют ли дизайнерские решения?</a:t>
            </a:r>
            <a:endParaRPr lang="ru-RU" sz="2000" dirty="0"/>
          </a:p>
        </p:txBody>
      </p:sp>
    </p:spTree>
    <p:extLst>
      <p:ext uri="{BB962C8B-B14F-4D97-AF65-F5344CB8AC3E}">
        <p14:creationId xmlns:p14="http://schemas.microsoft.com/office/powerpoint/2010/main" val="3068367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a:extLst>
              <a:ext uri="{FF2B5EF4-FFF2-40B4-BE49-F238E27FC236}">
                <a16:creationId xmlns:a16="http://schemas.microsoft.com/office/drawing/2014/main" id="{5393D09A-731F-45F5-A742-87BD93C5836B}"/>
              </a:ext>
            </a:extLst>
          </p:cNvPr>
          <p:cNvSpPr/>
          <p:nvPr/>
        </p:nvSpPr>
        <p:spPr>
          <a:xfrm>
            <a:off x="593558" y="186318"/>
            <a:ext cx="11325726" cy="904545"/>
          </a:xfrm>
          <a:prstGeom prst="rect">
            <a:avLst/>
          </a:prstGeom>
          <a:solidFill>
            <a:schemeClr val="tx2">
              <a:lumMod val="40000"/>
              <a:lumOff val="60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a:r>
              <a:rPr lang="ru-RU" sz="2400" dirty="0"/>
              <a:t>Формула создания кейса </a:t>
            </a:r>
            <a:r>
              <a:rPr lang="ru-RU" sz="2400" b="1" dirty="0">
                <a:solidFill>
                  <a:srgbClr val="FF0000"/>
                </a:solidFill>
              </a:rPr>
              <a:t>«От феномена»</a:t>
            </a:r>
          </a:p>
          <a:p>
            <a:pPr lvl="0" algn="ctr"/>
            <a:r>
              <a:rPr lang="ru-RU" sz="2000" b="1" dirty="0"/>
              <a:t>Феномен + краткое описание + предложение наблюдения + активизация формулирования учеником  проблемного вопроса = Кейс</a:t>
            </a:r>
          </a:p>
        </p:txBody>
      </p:sp>
      <p:sp>
        <p:nvSpPr>
          <p:cNvPr id="9" name="Заголовок 1">
            <a:extLst>
              <a:ext uri="{FF2B5EF4-FFF2-40B4-BE49-F238E27FC236}">
                <a16:creationId xmlns:a16="http://schemas.microsoft.com/office/drawing/2014/main" id="{A204B20D-003D-462A-AB1A-C1358E042DD4}"/>
              </a:ext>
            </a:extLst>
          </p:cNvPr>
          <p:cNvSpPr txBox="1">
            <a:spLocks/>
          </p:cNvSpPr>
          <p:nvPr/>
        </p:nvSpPr>
        <p:spPr>
          <a:xfrm>
            <a:off x="144379" y="1205080"/>
            <a:ext cx="8229600" cy="36704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r>
              <a:rPr lang="ru-RU" sz="2400" b="1" dirty="0">
                <a:solidFill>
                  <a:srgbClr val="C00000"/>
                </a:solidFill>
              </a:rPr>
              <a:t>Кейс «Шипучка»</a:t>
            </a:r>
          </a:p>
        </p:txBody>
      </p:sp>
      <p:sp>
        <p:nvSpPr>
          <p:cNvPr id="10" name="Прямоугольник 9">
            <a:extLst>
              <a:ext uri="{FF2B5EF4-FFF2-40B4-BE49-F238E27FC236}">
                <a16:creationId xmlns:a16="http://schemas.microsoft.com/office/drawing/2014/main" id="{D3AF4B23-301F-437D-B52B-3163894F6DD5}"/>
              </a:ext>
            </a:extLst>
          </p:cNvPr>
          <p:cNvSpPr/>
          <p:nvPr/>
        </p:nvSpPr>
        <p:spPr>
          <a:xfrm>
            <a:off x="3299157" y="1205080"/>
            <a:ext cx="8352928" cy="36704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buNone/>
            </a:pPr>
            <a:r>
              <a:rPr lang="ru-RU" b="1" dirty="0">
                <a:solidFill>
                  <a:srgbClr val="002060"/>
                </a:solidFill>
              </a:rPr>
              <a:t>Основной феномен – растворяющаяся в воде таблетка витаминов. </a:t>
            </a:r>
          </a:p>
        </p:txBody>
      </p:sp>
      <p:sp>
        <p:nvSpPr>
          <p:cNvPr id="11" name="Прямоугольник 10">
            <a:extLst>
              <a:ext uri="{FF2B5EF4-FFF2-40B4-BE49-F238E27FC236}">
                <a16:creationId xmlns:a16="http://schemas.microsoft.com/office/drawing/2014/main" id="{B6C42AD4-61DA-4729-92C4-8C60C3001416}"/>
              </a:ext>
            </a:extLst>
          </p:cNvPr>
          <p:cNvSpPr/>
          <p:nvPr/>
        </p:nvSpPr>
        <p:spPr>
          <a:xfrm>
            <a:off x="275039" y="1501677"/>
            <a:ext cx="2664296" cy="369332"/>
          </a:xfrm>
          <a:prstGeom prst="rect">
            <a:avLst/>
          </a:prstGeom>
        </p:spPr>
        <p:txBody>
          <a:bodyPr wrap="square">
            <a:spAutoFit/>
          </a:bodyPr>
          <a:lstStyle/>
          <a:p>
            <a:pPr lvl="0">
              <a:defRPr/>
            </a:pPr>
            <a:r>
              <a:rPr lang="ru-RU" b="1" dirty="0">
                <a:solidFill>
                  <a:prstClr val="black"/>
                </a:solidFill>
              </a:rPr>
              <a:t>Превращение в кейс</a:t>
            </a:r>
          </a:p>
        </p:txBody>
      </p:sp>
      <p:sp>
        <p:nvSpPr>
          <p:cNvPr id="12" name="Прямоугольник 11">
            <a:extLst>
              <a:ext uri="{FF2B5EF4-FFF2-40B4-BE49-F238E27FC236}">
                <a16:creationId xmlns:a16="http://schemas.microsoft.com/office/drawing/2014/main" id="{B63DA07A-1D62-4925-9B45-9A22FE28A79A}"/>
              </a:ext>
            </a:extLst>
          </p:cNvPr>
          <p:cNvSpPr/>
          <p:nvPr/>
        </p:nvSpPr>
        <p:spPr>
          <a:xfrm>
            <a:off x="1143853" y="2021306"/>
            <a:ext cx="5112568" cy="4401072"/>
          </a:xfrm>
          <a:prstGeom prst="rect">
            <a:avLst/>
          </a:prstGeom>
          <a:solidFill>
            <a:srgbClr val="FFCCCC"/>
          </a:solidFill>
        </p:spPr>
        <p:style>
          <a:lnRef idx="1">
            <a:schemeClr val="accent6"/>
          </a:lnRef>
          <a:fillRef idx="2">
            <a:schemeClr val="accent6"/>
          </a:fillRef>
          <a:effectRef idx="1">
            <a:schemeClr val="accent6"/>
          </a:effectRef>
          <a:fontRef idx="minor">
            <a:schemeClr val="dk1"/>
          </a:fontRef>
        </p:style>
        <p:txBody>
          <a:bodyPr rtlCol="0" anchor="ctr"/>
          <a:lstStyle/>
          <a:p>
            <a:pPr lvl="0">
              <a:defRPr/>
            </a:pPr>
            <a:r>
              <a:rPr lang="ru-RU" sz="1600" dirty="0"/>
              <a:t>В начале шестидесятых годов 20 века в фармацевтической компании UPSA доктором Жаном </a:t>
            </a:r>
            <a:r>
              <a:rPr lang="ru-RU" sz="1600" dirty="0" err="1"/>
              <a:t>Брю</a:t>
            </a:r>
            <a:r>
              <a:rPr lang="ru-RU" sz="1600" dirty="0"/>
              <a:t> была создана первая шипучая таблетка аспирина с витамином С. </a:t>
            </a:r>
            <a:br>
              <a:rPr lang="ru-RU" sz="1600" dirty="0"/>
            </a:br>
            <a:r>
              <a:rPr lang="ru-RU" sz="1600" dirty="0"/>
              <a:t>С тех пор "шипучая" технология стала одной из наиболее современных и перспективных в фармацевтике, обеспечивая максимальную безопасность, быстродействие и повышенную эффективность лекарственных препаратов. </a:t>
            </a:r>
          </a:p>
          <a:p>
            <a:pPr lvl="0">
              <a:defRPr/>
            </a:pPr>
            <a:endParaRPr lang="ru-RU" sz="1600" b="1" dirty="0">
              <a:solidFill>
                <a:schemeClr val="tx1"/>
              </a:solidFill>
            </a:endParaRPr>
          </a:p>
          <a:p>
            <a:pPr marL="342900" lvl="0" indent="-342900">
              <a:buFont typeface="+mj-lt"/>
              <a:buAutoNum type="arabicPeriod"/>
              <a:defRPr/>
            </a:pPr>
            <a:r>
              <a:rPr lang="ru-RU" sz="1600" b="1" dirty="0">
                <a:solidFill>
                  <a:srgbClr val="002060"/>
                </a:solidFill>
              </a:rPr>
              <a:t>В течении 3 минут, зафиксируйте процессы, которые вы видите, когда кидаете таблетку в воду.</a:t>
            </a:r>
          </a:p>
          <a:p>
            <a:pPr marL="342900" lvl="0" indent="-342900">
              <a:buFont typeface="+mj-lt"/>
              <a:buAutoNum type="arabicPeriod"/>
              <a:defRPr/>
            </a:pPr>
            <a:r>
              <a:rPr lang="ru-RU" sz="1600" b="1" dirty="0">
                <a:solidFill>
                  <a:srgbClr val="002060"/>
                </a:solidFill>
              </a:rPr>
              <a:t>Какие вопросы можно сформулировать, чтобы прояснить понимание тех процессов, которые Вы наблюдаете? Это могут быть любые предметные области.</a:t>
            </a:r>
          </a:p>
          <a:p>
            <a:pPr lvl="0">
              <a:defRPr/>
            </a:pPr>
            <a:endParaRPr lang="ru-RU" sz="1600" b="1" dirty="0">
              <a:solidFill>
                <a:schemeClr val="tx1"/>
              </a:solidFill>
            </a:endParaRPr>
          </a:p>
        </p:txBody>
      </p:sp>
      <p:pic>
        <p:nvPicPr>
          <p:cNvPr id="13" name="Picture 2" descr="http://timdizayn.ru/uploads/posts/2011-12/thumbs/1324966447_tj7upyarsdpmgbf.jpeg">
            <a:extLst>
              <a:ext uri="{FF2B5EF4-FFF2-40B4-BE49-F238E27FC236}">
                <a16:creationId xmlns:a16="http://schemas.microsoft.com/office/drawing/2014/main" id="{C37D4399-3385-4EFC-8F52-354B0211FAA1}"/>
              </a:ext>
            </a:extLst>
          </p:cNvPr>
          <p:cNvPicPr>
            <a:picLocks noChangeAspect="1" noChangeArrowheads="1"/>
          </p:cNvPicPr>
          <p:nvPr/>
        </p:nvPicPr>
        <p:blipFill>
          <a:blip r:embed="rId2" cstate="print"/>
          <a:srcRect/>
          <a:stretch>
            <a:fillRect/>
          </a:stretch>
        </p:blipFill>
        <p:spPr bwMode="auto">
          <a:xfrm>
            <a:off x="7256331" y="1738699"/>
            <a:ext cx="3588132" cy="4805534"/>
          </a:xfrm>
          <a:prstGeom prst="rect">
            <a:avLst/>
          </a:prstGeom>
          <a:noFill/>
        </p:spPr>
      </p:pic>
    </p:spTree>
    <p:extLst>
      <p:ext uri="{BB962C8B-B14F-4D97-AF65-F5344CB8AC3E}">
        <p14:creationId xmlns:p14="http://schemas.microsoft.com/office/powerpoint/2010/main" val="40845108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a:extLst>
              <a:ext uri="{FF2B5EF4-FFF2-40B4-BE49-F238E27FC236}">
                <a16:creationId xmlns:a16="http://schemas.microsoft.com/office/drawing/2014/main" id="{309C9E8E-5E76-4287-88A7-53E622487D73}"/>
              </a:ext>
            </a:extLst>
          </p:cNvPr>
          <p:cNvSpPr>
            <a:spLocks noGrp="1"/>
          </p:cNvSpPr>
          <p:nvPr>
            <p:ph type="ctrTitle"/>
          </p:nvPr>
        </p:nvSpPr>
        <p:spPr>
          <a:xfrm>
            <a:off x="1700212" y="416510"/>
            <a:ext cx="8791575" cy="481848"/>
          </a:xfrm>
        </p:spPr>
        <p:txBody>
          <a:bodyPr>
            <a:normAutofit/>
          </a:bodyPr>
          <a:lstStyle/>
          <a:p>
            <a:r>
              <a:rPr lang="ru-RU" sz="2000" dirty="0">
                <a:solidFill>
                  <a:schemeClr val="bg1"/>
                </a:solidFill>
              </a:rPr>
              <a:t>Ожидаемые решения</a:t>
            </a:r>
          </a:p>
        </p:txBody>
      </p:sp>
      <p:sp>
        <p:nvSpPr>
          <p:cNvPr id="7" name="Прямоугольник 6">
            <a:extLst>
              <a:ext uri="{FF2B5EF4-FFF2-40B4-BE49-F238E27FC236}">
                <a16:creationId xmlns:a16="http://schemas.microsoft.com/office/drawing/2014/main" id="{DD9CF96E-65F2-4FE3-81CB-C7720F802E31}"/>
              </a:ext>
            </a:extLst>
          </p:cNvPr>
          <p:cNvSpPr/>
          <p:nvPr/>
        </p:nvSpPr>
        <p:spPr>
          <a:xfrm>
            <a:off x="556319" y="1094112"/>
            <a:ext cx="11427133" cy="476125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marL="342900" lvl="0" indent="-342900">
              <a:buFont typeface="+mj-lt"/>
              <a:buAutoNum type="arabicPeriod"/>
              <a:defRPr/>
            </a:pPr>
            <a:r>
              <a:rPr lang="ru-RU" dirty="0">
                <a:solidFill>
                  <a:schemeClr val="bg1"/>
                </a:solidFill>
              </a:rPr>
              <a:t>Таблетка тонет сначала, а потом всплывает. Почему так происходит?</a:t>
            </a:r>
          </a:p>
          <a:p>
            <a:pPr marL="342900" lvl="0" indent="-342900">
              <a:buFont typeface="+mj-lt"/>
              <a:buAutoNum type="arabicPeriod"/>
              <a:defRPr/>
            </a:pPr>
            <a:r>
              <a:rPr lang="ru-RU" dirty="0">
                <a:solidFill>
                  <a:schemeClr val="bg1"/>
                </a:solidFill>
              </a:rPr>
              <a:t>Что это за пузырьки и откуда они берутся?</a:t>
            </a:r>
          </a:p>
          <a:p>
            <a:pPr marL="342900" lvl="0" indent="-342900">
              <a:buFont typeface="+mj-lt"/>
              <a:buAutoNum type="arabicPeriod"/>
              <a:defRPr/>
            </a:pPr>
            <a:r>
              <a:rPr lang="ru-RU" dirty="0">
                <a:solidFill>
                  <a:schemeClr val="bg1"/>
                </a:solidFill>
              </a:rPr>
              <a:t>Из-за чего вода меняет цвет?</a:t>
            </a:r>
          </a:p>
          <a:p>
            <a:pPr marL="342900" lvl="0" indent="-342900">
              <a:buFont typeface="+mj-lt"/>
              <a:buAutoNum type="arabicPeriod"/>
              <a:defRPr/>
            </a:pPr>
            <a:r>
              <a:rPr lang="ru-RU" dirty="0">
                <a:solidFill>
                  <a:schemeClr val="bg1"/>
                </a:solidFill>
              </a:rPr>
              <a:t>Зачем выдумали шипучие таблетки?</a:t>
            </a:r>
          </a:p>
          <a:p>
            <a:pPr marL="342900" lvl="0" indent="-342900">
              <a:buFont typeface="+mj-lt"/>
              <a:buAutoNum type="arabicPeriod"/>
              <a:defRPr/>
            </a:pPr>
            <a:r>
              <a:rPr lang="ru-RU" dirty="0">
                <a:solidFill>
                  <a:schemeClr val="bg1"/>
                </a:solidFill>
              </a:rPr>
              <a:t>От чего она помогает?</a:t>
            </a:r>
          </a:p>
          <a:p>
            <a:pPr marL="342900" lvl="0" indent="-342900">
              <a:buFont typeface="+mj-lt"/>
              <a:buAutoNum type="arabicPeriod"/>
              <a:defRPr/>
            </a:pPr>
            <a:r>
              <a:rPr lang="ru-RU" dirty="0">
                <a:solidFill>
                  <a:schemeClr val="bg1"/>
                </a:solidFill>
              </a:rPr>
              <a:t>Почему нельзя сразу продавать раствор?</a:t>
            </a:r>
          </a:p>
          <a:p>
            <a:pPr marL="342900" lvl="0" indent="-342900">
              <a:buFont typeface="+mj-lt"/>
              <a:buAutoNum type="arabicPeriod"/>
              <a:defRPr/>
            </a:pPr>
            <a:r>
              <a:rPr lang="ru-RU" dirty="0">
                <a:solidFill>
                  <a:schemeClr val="bg1"/>
                </a:solidFill>
              </a:rPr>
              <a:t>Какая сила тянет таблетку вверх?</a:t>
            </a:r>
          </a:p>
          <a:p>
            <a:pPr marL="342900" lvl="0" indent="-342900">
              <a:buFont typeface="+mj-lt"/>
              <a:buAutoNum type="arabicPeriod"/>
              <a:defRPr/>
            </a:pPr>
            <a:r>
              <a:rPr lang="ru-RU" dirty="0">
                <a:solidFill>
                  <a:schemeClr val="bg1"/>
                </a:solidFill>
              </a:rPr>
              <a:t>Бабушка говорит, что американские таблетки помогают только американцам, правда ли это?</a:t>
            </a:r>
          </a:p>
          <a:p>
            <a:pPr marL="342900" lvl="0" indent="-342900">
              <a:buFont typeface="+mj-lt"/>
              <a:buAutoNum type="arabicPeriod"/>
              <a:defRPr/>
            </a:pPr>
            <a:r>
              <a:rPr lang="ru-RU" dirty="0">
                <a:solidFill>
                  <a:schemeClr val="bg1"/>
                </a:solidFill>
              </a:rPr>
              <a:t>Почему пузырьки облепили таблетку?</a:t>
            </a:r>
          </a:p>
          <a:p>
            <a:pPr marL="342900" lvl="0" indent="-342900">
              <a:buFont typeface="+mj-lt"/>
              <a:buAutoNum type="arabicPeriod"/>
              <a:defRPr/>
            </a:pPr>
            <a:r>
              <a:rPr lang="ru-RU" dirty="0">
                <a:solidFill>
                  <a:schemeClr val="bg1"/>
                </a:solidFill>
              </a:rPr>
              <a:t>Чем шипучая таблетка эффективнее «обычной»?</a:t>
            </a:r>
          </a:p>
          <a:p>
            <a:pPr marL="342900" lvl="0" indent="-342900">
              <a:buFont typeface="+mj-lt"/>
              <a:buAutoNum type="arabicPeriod"/>
              <a:defRPr/>
            </a:pPr>
            <a:r>
              <a:rPr lang="ru-RU" dirty="0">
                <a:solidFill>
                  <a:schemeClr val="bg1"/>
                </a:solidFill>
              </a:rPr>
              <a:t>Где их производят?</a:t>
            </a:r>
          </a:p>
          <a:p>
            <a:pPr marL="342900" lvl="0" indent="-342900">
              <a:buFont typeface="+mj-lt"/>
              <a:buAutoNum type="arabicPeriod"/>
              <a:defRPr/>
            </a:pPr>
            <a:r>
              <a:rPr lang="ru-RU" dirty="0">
                <a:solidFill>
                  <a:schemeClr val="bg1"/>
                </a:solidFill>
              </a:rPr>
              <a:t>Почему таблетка в какой-то момент начинает растворяться медленнее?</a:t>
            </a:r>
          </a:p>
          <a:p>
            <a:pPr marL="342900" lvl="0" indent="-342900">
              <a:buFont typeface="+mj-lt"/>
              <a:buAutoNum type="arabicPeriod"/>
              <a:defRPr/>
            </a:pPr>
            <a:r>
              <a:rPr lang="ru-RU" dirty="0">
                <a:solidFill>
                  <a:schemeClr val="bg1"/>
                </a:solidFill>
              </a:rPr>
              <a:t>Почему в конце таблетка перестает шипеть?</a:t>
            </a:r>
          </a:p>
          <a:p>
            <a:pPr marL="342900" lvl="0" indent="-342900">
              <a:buFont typeface="+mj-lt"/>
              <a:buAutoNum type="arabicPeriod"/>
              <a:defRPr/>
            </a:pPr>
            <a:r>
              <a:rPr lang="ru-RU" dirty="0">
                <a:solidFill>
                  <a:schemeClr val="bg1"/>
                </a:solidFill>
              </a:rPr>
              <a:t>А если в воду сначала подсластить, таблетка так же будет растворяться?</a:t>
            </a:r>
          </a:p>
        </p:txBody>
      </p:sp>
    </p:spTree>
    <p:extLst>
      <p:ext uri="{BB962C8B-B14F-4D97-AF65-F5344CB8AC3E}">
        <p14:creationId xmlns:p14="http://schemas.microsoft.com/office/powerpoint/2010/main" val="40360589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5">
            <a:extLst>
              <a:ext uri="{FF2B5EF4-FFF2-40B4-BE49-F238E27FC236}">
                <a16:creationId xmlns:a16="http://schemas.microsoft.com/office/drawing/2014/main" id="{F927A6A3-599D-4267-B3B7-0225F6206824}"/>
              </a:ext>
            </a:extLst>
          </p:cNvPr>
          <p:cNvSpPr/>
          <p:nvPr/>
        </p:nvSpPr>
        <p:spPr>
          <a:xfrm>
            <a:off x="1003476" y="836712"/>
            <a:ext cx="1872208" cy="259228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buNone/>
            </a:pPr>
            <a:r>
              <a:rPr lang="ru-RU" sz="2400" b="1" dirty="0"/>
              <a:t>Феномен</a:t>
            </a:r>
          </a:p>
          <a:p>
            <a:pPr>
              <a:buNone/>
            </a:pPr>
            <a:endParaRPr lang="ru-RU" sz="2000" dirty="0"/>
          </a:p>
          <a:p>
            <a:pPr>
              <a:buNone/>
            </a:pPr>
            <a:r>
              <a:rPr lang="ru-RU" sz="2000" dirty="0"/>
              <a:t>Попкорн</a:t>
            </a:r>
          </a:p>
        </p:txBody>
      </p:sp>
      <p:sp>
        <p:nvSpPr>
          <p:cNvPr id="9" name="Скругленный прямоугольник 9">
            <a:extLst>
              <a:ext uri="{FF2B5EF4-FFF2-40B4-BE49-F238E27FC236}">
                <a16:creationId xmlns:a16="http://schemas.microsoft.com/office/drawing/2014/main" id="{3FFC563C-F34B-41F8-A77D-A2C4CD851B68}"/>
              </a:ext>
            </a:extLst>
          </p:cNvPr>
          <p:cNvSpPr/>
          <p:nvPr/>
        </p:nvSpPr>
        <p:spPr>
          <a:xfrm>
            <a:off x="3529263" y="836712"/>
            <a:ext cx="4225461" cy="5400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sz="1600" b="1" dirty="0"/>
              <a:t>Краткое описание</a:t>
            </a:r>
          </a:p>
          <a:p>
            <a:r>
              <a:rPr lang="ru-RU" sz="1600" b="1" dirty="0" err="1"/>
              <a:t>Попко́рн</a:t>
            </a:r>
            <a:r>
              <a:rPr lang="ru-RU" sz="1600" dirty="0"/>
              <a:t> (воздушная кукуруза,</a:t>
            </a:r>
            <a:r>
              <a:rPr lang="ru-RU" sz="1600" dirty="0">
                <a:solidFill>
                  <a:schemeClr val="bg2">
                    <a:lumMod val="75000"/>
                  </a:schemeClr>
                </a:solidFill>
              </a:rPr>
              <a:t> </a:t>
            </a:r>
            <a:r>
              <a:rPr lang="ru-RU" sz="1600" dirty="0">
                <a:solidFill>
                  <a:schemeClr val="bg2">
                    <a:lumMod val="75000"/>
                  </a:schemeClr>
                </a:solidFill>
                <a:hlinkClick r:id="rId2" tooltip="Английский язык">
                  <a:extLst>
                    <a:ext uri="{A12FA001-AC4F-418D-AE19-62706E023703}">
                      <ahyp:hlinkClr xmlns:ahyp="http://schemas.microsoft.com/office/drawing/2018/hyperlinkcolor" xmlns="" val="tx"/>
                    </a:ext>
                  </a:extLst>
                </a:hlinkClick>
              </a:rPr>
              <a:t>англ.</a:t>
            </a:r>
            <a:r>
              <a:rPr lang="ru-RU" sz="1600" dirty="0">
                <a:solidFill>
                  <a:schemeClr val="bg2">
                    <a:lumMod val="75000"/>
                  </a:schemeClr>
                </a:solidFill>
              </a:rPr>
              <a:t> </a:t>
            </a:r>
            <a:r>
              <a:rPr lang="ru-RU" sz="1600" i="1" dirty="0" err="1"/>
              <a:t>popcorn</a:t>
            </a:r>
            <a:r>
              <a:rPr lang="ru-RU" sz="1600" dirty="0"/>
              <a:t>) — пища, представляющая собой зёрна</a:t>
            </a:r>
            <a:r>
              <a:rPr lang="ru-RU" sz="1600" dirty="0">
                <a:solidFill>
                  <a:schemeClr val="bg2">
                    <a:lumMod val="75000"/>
                  </a:schemeClr>
                </a:solidFill>
              </a:rPr>
              <a:t> </a:t>
            </a:r>
            <a:r>
              <a:rPr lang="ru-RU" sz="1600" dirty="0">
                <a:solidFill>
                  <a:schemeClr val="bg2">
                    <a:lumMod val="75000"/>
                  </a:schemeClr>
                </a:solidFill>
                <a:hlinkClick r:id="rId3" tooltip="Кукуруза">
                  <a:extLst>
                    <a:ext uri="{A12FA001-AC4F-418D-AE19-62706E023703}">
                      <ahyp:hlinkClr xmlns:ahyp="http://schemas.microsoft.com/office/drawing/2018/hyperlinkcolor" xmlns="" val="tx"/>
                    </a:ext>
                  </a:extLst>
                </a:hlinkClick>
              </a:rPr>
              <a:t>кукурузы</a:t>
            </a:r>
            <a:r>
              <a:rPr lang="ru-RU" sz="1600" dirty="0"/>
              <a:t>, разорванные изнутри при нагревании. </a:t>
            </a:r>
          </a:p>
          <a:p>
            <a:r>
              <a:rPr lang="ru-RU" sz="1600" dirty="0"/>
              <a:t>Попкорн изготовлялся тысячелетиями древними индейцами Америки, которые обнаружили разновидность</a:t>
            </a:r>
            <a:r>
              <a:rPr lang="ru-RU" sz="1600" dirty="0">
                <a:solidFill>
                  <a:schemeClr val="bg2">
                    <a:lumMod val="75000"/>
                  </a:schemeClr>
                </a:solidFill>
              </a:rPr>
              <a:t> </a:t>
            </a:r>
            <a:r>
              <a:rPr lang="ru-RU" sz="1600" dirty="0">
                <a:solidFill>
                  <a:schemeClr val="bg2">
                    <a:lumMod val="75000"/>
                  </a:schemeClr>
                </a:solidFill>
                <a:hlinkClick r:id="rId4" tooltip="Маис">
                  <a:extLst>
                    <a:ext uri="{A12FA001-AC4F-418D-AE19-62706E023703}">
                      <ahyp:hlinkClr xmlns:ahyp="http://schemas.microsoft.com/office/drawing/2018/hyperlinkcolor" xmlns="" val="tx"/>
                    </a:ext>
                  </a:extLst>
                </a:hlinkClick>
              </a:rPr>
              <a:t>маиса</a:t>
            </a:r>
            <a:r>
              <a:rPr lang="ru-RU" sz="1600" dirty="0"/>
              <a:t>, способного к вздутию при нагревании. </a:t>
            </a:r>
          </a:p>
          <a:p>
            <a:r>
              <a:rPr lang="ru-RU" sz="1600" dirty="0"/>
              <a:t>В 1885 году Чарльз </a:t>
            </a:r>
            <a:r>
              <a:rPr lang="ru-RU" sz="1600" dirty="0" err="1"/>
              <a:t>Криторз</a:t>
            </a:r>
            <a:r>
              <a:rPr lang="ru-RU" sz="1600" dirty="0"/>
              <a:t> (</a:t>
            </a:r>
            <a:r>
              <a:rPr lang="ru-RU" sz="1600" i="1" dirty="0" err="1"/>
              <a:t>Charles</a:t>
            </a:r>
            <a:r>
              <a:rPr lang="ru-RU" sz="1600" i="1" dirty="0"/>
              <a:t> </a:t>
            </a:r>
            <a:r>
              <a:rPr lang="ru-RU" sz="1600" i="1" dirty="0" err="1"/>
              <a:t>Cretors</a:t>
            </a:r>
            <a:r>
              <a:rPr lang="ru-RU" sz="1600" dirty="0"/>
              <a:t>) начал в</a:t>
            </a:r>
            <a:r>
              <a:rPr lang="ru-RU" sz="1600" dirty="0">
                <a:solidFill>
                  <a:schemeClr val="bg2">
                    <a:lumMod val="75000"/>
                  </a:schemeClr>
                </a:solidFill>
              </a:rPr>
              <a:t> </a:t>
            </a:r>
            <a:r>
              <a:rPr lang="ru-RU" sz="1600" dirty="0">
                <a:solidFill>
                  <a:schemeClr val="bg2">
                    <a:lumMod val="75000"/>
                  </a:schemeClr>
                </a:solidFill>
                <a:hlinkClick r:id="rId5" tooltip="Чикаго">
                  <a:extLst>
                    <a:ext uri="{A12FA001-AC4F-418D-AE19-62706E023703}">
                      <ahyp:hlinkClr xmlns:ahyp="http://schemas.microsoft.com/office/drawing/2018/hyperlinkcolor" xmlns="" val="tx"/>
                    </a:ext>
                  </a:extLst>
                </a:hlinkClick>
              </a:rPr>
              <a:t>Чикаго</a:t>
            </a:r>
            <a:r>
              <a:rPr lang="ru-RU" sz="1600" dirty="0">
                <a:solidFill>
                  <a:schemeClr val="bg2">
                    <a:lumMod val="75000"/>
                  </a:schemeClr>
                </a:solidFill>
              </a:rPr>
              <a:t> </a:t>
            </a:r>
            <a:r>
              <a:rPr lang="ru-RU" sz="1600" dirty="0"/>
              <a:t>внедрение первой компактной и мобильной машины для производства попкорна. </a:t>
            </a:r>
          </a:p>
          <a:p>
            <a:r>
              <a:rPr lang="ru-RU" sz="1600" dirty="0"/>
              <a:t>В 1984 году был изобретён попкорн для </a:t>
            </a:r>
            <a:r>
              <a:rPr lang="ru-RU" sz="1600" dirty="0">
                <a:solidFill>
                  <a:schemeClr val="bg2">
                    <a:lumMod val="75000"/>
                  </a:schemeClr>
                </a:solidFill>
                <a:hlinkClick r:id="rId6" tooltip="Микроволновая печь">
                  <a:extLst>
                    <a:ext uri="{A12FA001-AC4F-418D-AE19-62706E023703}">
                      <ahyp:hlinkClr xmlns:ahyp="http://schemas.microsoft.com/office/drawing/2018/hyperlinkcolor" xmlns="" val="tx"/>
                    </a:ext>
                  </a:extLst>
                </a:hlinkClick>
              </a:rPr>
              <a:t>микроволновых печей</a:t>
            </a:r>
            <a:r>
              <a:rPr lang="ru-RU" sz="1600" dirty="0">
                <a:solidFill>
                  <a:schemeClr val="bg2">
                    <a:lumMod val="75000"/>
                  </a:schemeClr>
                </a:solidFill>
              </a:rPr>
              <a:t>.</a:t>
            </a:r>
          </a:p>
          <a:p>
            <a:r>
              <a:rPr lang="ru-RU" sz="1600" dirty="0"/>
              <a:t>В Северной Америке и Европе попкорн является традиционной закуской в кинотеатрах, и продаётся там начиная с 1912 года.</a:t>
            </a:r>
            <a:endParaRPr lang="ru-RU" sz="1600" b="1" dirty="0"/>
          </a:p>
        </p:txBody>
      </p:sp>
      <p:sp>
        <p:nvSpPr>
          <p:cNvPr id="10" name="Скругленный прямоугольник 11">
            <a:extLst>
              <a:ext uri="{FF2B5EF4-FFF2-40B4-BE49-F238E27FC236}">
                <a16:creationId xmlns:a16="http://schemas.microsoft.com/office/drawing/2014/main" id="{0B3E5E19-C6B1-4AF8-ADF5-32702C7F230F}"/>
              </a:ext>
            </a:extLst>
          </p:cNvPr>
          <p:cNvSpPr/>
          <p:nvPr/>
        </p:nvSpPr>
        <p:spPr>
          <a:xfrm>
            <a:off x="8047102" y="836712"/>
            <a:ext cx="3528392" cy="2592288"/>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r>
              <a:rPr lang="ru-RU" sz="2000" b="1" dirty="0"/>
              <a:t>Условия наблюдения</a:t>
            </a:r>
          </a:p>
          <a:p>
            <a:pPr marL="342900" indent="-342900">
              <a:buAutoNum type="arabicPeriod"/>
            </a:pPr>
            <a:r>
              <a:rPr lang="ru-RU" dirty="0"/>
              <a:t>Пронаблюдайте за нагреванием попкорна</a:t>
            </a:r>
          </a:p>
          <a:p>
            <a:pPr marL="342900" indent="-342900" algn="just">
              <a:buAutoNum type="arabicPeriod"/>
            </a:pPr>
            <a:r>
              <a:rPr lang="ru-RU" dirty="0"/>
              <a:t>Какие процессы вы наблюдаете?</a:t>
            </a:r>
          </a:p>
        </p:txBody>
      </p:sp>
      <p:sp>
        <p:nvSpPr>
          <p:cNvPr id="11" name="Скругленный прямоугольник 6">
            <a:extLst>
              <a:ext uri="{FF2B5EF4-FFF2-40B4-BE49-F238E27FC236}">
                <a16:creationId xmlns:a16="http://schemas.microsoft.com/office/drawing/2014/main" id="{A9EBBEF2-99BC-4BAC-84D9-B72DBBA2CA8A}"/>
              </a:ext>
            </a:extLst>
          </p:cNvPr>
          <p:cNvSpPr/>
          <p:nvPr/>
        </p:nvSpPr>
        <p:spPr>
          <a:xfrm>
            <a:off x="8088052" y="3764432"/>
            <a:ext cx="3672408" cy="259228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just"/>
            <a:endParaRPr lang="ru-RU" sz="2800" b="1" dirty="0">
              <a:solidFill>
                <a:schemeClr val="bg1"/>
              </a:solidFill>
            </a:endParaRPr>
          </a:p>
          <a:p>
            <a:pPr algn="just"/>
            <a:r>
              <a:rPr lang="ru-RU" sz="2000" b="1" dirty="0">
                <a:solidFill>
                  <a:schemeClr val="bg1"/>
                </a:solidFill>
              </a:rPr>
              <a:t>Активизация вопросов</a:t>
            </a:r>
          </a:p>
          <a:p>
            <a:pPr lvl="0"/>
            <a:r>
              <a:rPr lang="ru-RU" sz="1600" dirty="0">
                <a:solidFill>
                  <a:schemeClr val="bg1"/>
                </a:solidFill>
              </a:rPr>
              <a:t>Какие вопросы можно сформулировать вопросы, чтобы прояснить понимание тех процессов, которые Вы наблюдаете? Это могут быть любые предметные области</a:t>
            </a:r>
            <a:r>
              <a:rPr lang="ru-RU" sz="1400" dirty="0">
                <a:solidFill>
                  <a:schemeClr val="bg1"/>
                </a:solidFill>
              </a:rPr>
              <a:t>.</a:t>
            </a:r>
          </a:p>
          <a:p>
            <a:pPr algn="just"/>
            <a:endParaRPr lang="ru-RU" sz="1100" b="1" dirty="0">
              <a:solidFill>
                <a:schemeClr val="bg1"/>
              </a:solidFill>
            </a:endParaRPr>
          </a:p>
          <a:p>
            <a:pPr algn="just"/>
            <a:endParaRPr lang="ru-RU" sz="3200" b="1" dirty="0">
              <a:solidFill>
                <a:schemeClr val="bg1"/>
              </a:solidFill>
            </a:endParaRPr>
          </a:p>
        </p:txBody>
      </p:sp>
      <p:pic>
        <p:nvPicPr>
          <p:cNvPr id="12" name="Picture 2" descr="http://copypast.ru/foto9/2464/popkorn_11.jpg">
            <a:extLst>
              <a:ext uri="{FF2B5EF4-FFF2-40B4-BE49-F238E27FC236}">
                <a16:creationId xmlns:a16="http://schemas.microsoft.com/office/drawing/2014/main" id="{4C8B3EAB-726C-4BE5-8344-A85DCB053189}"/>
              </a:ext>
            </a:extLst>
          </p:cNvPr>
          <p:cNvPicPr>
            <a:picLocks noChangeAspect="1" noChangeArrowheads="1"/>
          </p:cNvPicPr>
          <p:nvPr/>
        </p:nvPicPr>
        <p:blipFill>
          <a:blip r:embed="rId7" cstate="print">
            <a:extLst>
              <a:ext uri="{BEBA8EAE-BF5A-486C-A8C5-ECC9F3942E4B}">
                <a14:imgProps xmlns:a14="http://schemas.microsoft.com/office/drawing/2010/main">
                  <a14:imgLayer r:embed="rId8">
                    <a14:imgEffect>
                      <a14:saturation sat="200000"/>
                    </a14:imgEffect>
                  </a14:imgLayer>
                </a14:imgProps>
              </a:ext>
            </a:extLst>
          </a:blip>
          <a:srcRect/>
          <a:stretch>
            <a:fillRect/>
          </a:stretch>
        </p:blipFill>
        <p:spPr bwMode="auto">
          <a:xfrm>
            <a:off x="1021812" y="3884039"/>
            <a:ext cx="1970584" cy="2670142"/>
          </a:xfrm>
          <a:prstGeom prst="rect">
            <a:avLst/>
          </a:prstGeom>
          <a:noFill/>
        </p:spPr>
      </p:pic>
    </p:spTree>
    <p:extLst>
      <p:ext uri="{BB962C8B-B14F-4D97-AF65-F5344CB8AC3E}">
        <p14:creationId xmlns:p14="http://schemas.microsoft.com/office/powerpoint/2010/main" val="121155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a:extLst>
              <a:ext uri="{FF2B5EF4-FFF2-40B4-BE49-F238E27FC236}">
                <a16:creationId xmlns:a16="http://schemas.microsoft.com/office/drawing/2014/main" id="{23B07850-4DE8-4EA4-98DC-52D8311DD51C}"/>
              </a:ext>
            </a:extLst>
          </p:cNvPr>
          <p:cNvSpPr txBox="1">
            <a:spLocks/>
          </p:cNvSpPr>
          <p:nvPr/>
        </p:nvSpPr>
        <p:spPr>
          <a:xfrm>
            <a:off x="2846202" y="6061647"/>
            <a:ext cx="8229600" cy="634082"/>
          </a:xfrm>
          <a:prstGeom prst="rect">
            <a:avLst/>
          </a:prstGeom>
        </p:spPr>
        <p:txBody>
          <a:bodyPr vert="horz" lIns="91440" tIns="45720" rIns="91440" bIns="45720" rtlCol="0" anchor="b">
            <a:normAutofit fontScale="90000" lnSpcReduction="10000"/>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r>
              <a:rPr lang="ru-RU" dirty="0">
                <a:solidFill>
                  <a:schemeClr val="accent3"/>
                </a:solidFill>
              </a:rPr>
              <a:t>На что обратить внимание?</a:t>
            </a:r>
          </a:p>
        </p:txBody>
      </p:sp>
      <p:sp>
        <p:nvSpPr>
          <p:cNvPr id="7" name="Содержимое 2">
            <a:extLst>
              <a:ext uri="{FF2B5EF4-FFF2-40B4-BE49-F238E27FC236}">
                <a16:creationId xmlns:a16="http://schemas.microsoft.com/office/drawing/2014/main" id="{139EA7D6-BE3C-4DEC-A6BE-F84A0522911B}"/>
              </a:ext>
            </a:extLst>
          </p:cNvPr>
          <p:cNvSpPr txBox="1">
            <a:spLocks/>
          </p:cNvSpPr>
          <p:nvPr/>
        </p:nvSpPr>
        <p:spPr>
          <a:xfrm>
            <a:off x="1155033" y="451338"/>
            <a:ext cx="10635914" cy="5145435"/>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marL="514350" indent="-514350">
              <a:buFont typeface="Arial" panose="020B0604020202020204" pitchFamily="34" charset="0"/>
              <a:buAutoNum type="arabicPeriod"/>
            </a:pPr>
            <a:r>
              <a:rPr lang="ru-RU" sz="1900" dirty="0">
                <a:solidFill>
                  <a:schemeClr val="bg1"/>
                </a:solidFill>
              </a:rPr>
              <a:t>Индивидуальный подход - максимальное предоставление свободы в обучении (возможность выбора своего учителя, предмета, типа задач и способа их выполнения). ФГОС</a:t>
            </a:r>
          </a:p>
          <a:p>
            <a:pPr marL="514350" indent="-514350">
              <a:buFont typeface="+mj-lt"/>
              <a:buAutoNum type="arabicPeriod"/>
            </a:pPr>
            <a:r>
              <a:rPr lang="ru-RU" sz="1900" dirty="0">
                <a:solidFill>
                  <a:schemeClr val="bg1"/>
                </a:solidFill>
              </a:rPr>
              <a:t>Обеспечение кейса достаточным количеством наглядных материалов, которые касаются задач - статьи, видео-, предметы, функции которых анализируются.</a:t>
            </a:r>
          </a:p>
          <a:p>
            <a:pPr marL="514350" indent="-514350">
              <a:buFont typeface="+mj-lt"/>
              <a:buAutoNum type="arabicPeriod"/>
            </a:pPr>
            <a:r>
              <a:rPr lang="ru-RU" sz="1900" dirty="0">
                <a:solidFill>
                  <a:schemeClr val="bg1"/>
                </a:solidFill>
              </a:rPr>
              <a:t>Давать только нужный теоретический минимум материала, концентрироваться лишь на основных положениях</a:t>
            </a:r>
            <a:r>
              <a:rPr lang="en-US" sz="1900" dirty="0">
                <a:solidFill>
                  <a:schemeClr val="bg1"/>
                </a:solidFill>
              </a:rPr>
              <a:t> (</a:t>
            </a:r>
            <a:r>
              <a:rPr lang="ru-RU" sz="1900" dirty="0">
                <a:solidFill>
                  <a:schemeClr val="bg1"/>
                </a:solidFill>
              </a:rPr>
              <a:t>излишки информации давать по ссылкам</a:t>
            </a:r>
            <a:r>
              <a:rPr lang="en-US" sz="1900" dirty="0">
                <a:solidFill>
                  <a:schemeClr val="bg1"/>
                </a:solidFill>
              </a:rPr>
              <a:t>)</a:t>
            </a:r>
            <a:r>
              <a:rPr lang="ru-RU" sz="1900" dirty="0">
                <a:solidFill>
                  <a:schemeClr val="bg1"/>
                </a:solidFill>
              </a:rPr>
              <a:t>.</a:t>
            </a:r>
          </a:p>
          <a:p>
            <a:pPr marL="514350" indent="-514350">
              <a:buFont typeface="+mj-lt"/>
              <a:buAutoNum type="arabicPeriod"/>
            </a:pPr>
            <a:r>
              <a:rPr lang="ru-RU" sz="1900" dirty="0">
                <a:solidFill>
                  <a:schemeClr val="bg1"/>
                </a:solidFill>
              </a:rPr>
              <a:t>У ребенка 1-6 классов не может быть больше одной неизвестной переменной в кейсе. Это связано с особенностями развития мышления. Только последовательные вопросы. </a:t>
            </a:r>
          </a:p>
          <a:p>
            <a:pPr marL="514350" indent="-514350">
              <a:buFont typeface="+mj-lt"/>
              <a:buAutoNum type="arabicPeriod"/>
            </a:pPr>
            <a:r>
              <a:rPr lang="ru-RU" sz="1900" dirty="0">
                <a:solidFill>
                  <a:schemeClr val="bg1"/>
                </a:solidFill>
              </a:rPr>
              <a:t>Акцентирование особого внимания на развитии сильных сторон ученика.</a:t>
            </a:r>
          </a:p>
          <a:p>
            <a:pPr marL="514350" indent="-514350">
              <a:buFont typeface="+mj-lt"/>
              <a:buAutoNum type="arabicPeriod"/>
            </a:pPr>
            <a:r>
              <a:rPr lang="ru-RU" sz="1900" dirty="0">
                <a:solidFill>
                  <a:schemeClr val="bg1"/>
                </a:solidFill>
              </a:rPr>
              <a:t>Прежде чем дать кейс детям, попробуйте решить его сами.</a:t>
            </a:r>
          </a:p>
          <a:p>
            <a:endParaRPr lang="ru-RU" dirty="0">
              <a:solidFill>
                <a:schemeClr val="bg1"/>
              </a:solidFill>
            </a:endParaRPr>
          </a:p>
        </p:txBody>
      </p:sp>
    </p:spTree>
    <p:extLst>
      <p:ext uri="{BB962C8B-B14F-4D97-AF65-F5344CB8AC3E}">
        <p14:creationId xmlns:p14="http://schemas.microsoft.com/office/powerpoint/2010/main" val="4891321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a:extLst>
              <a:ext uri="{FF2B5EF4-FFF2-40B4-BE49-F238E27FC236}">
                <a16:creationId xmlns:a16="http://schemas.microsoft.com/office/drawing/2014/main" id="{AF8AA423-FC72-4ABE-BA58-ADD3E43F4DFA}"/>
              </a:ext>
            </a:extLst>
          </p:cNvPr>
          <p:cNvSpPr txBox="1">
            <a:spLocks/>
          </p:cNvSpPr>
          <p:nvPr/>
        </p:nvSpPr>
        <p:spPr>
          <a:xfrm>
            <a:off x="2422358" y="242554"/>
            <a:ext cx="8229600" cy="52746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r>
              <a:rPr lang="ru-RU" sz="2400" b="1" dirty="0">
                <a:solidFill>
                  <a:srgbClr val="C00000"/>
                </a:solidFill>
                <a:latin typeface="Arial" panose="020B0604020202020204" pitchFamily="34" charset="0"/>
                <a:cs typeface="Arial" panose="020B0604020202020204" pitchFamily="34" charset="0"/>
              </a:rPr>
              <a:t>Пример кейса по русскому языку</a:t>
            </a:r>
          </a:p>
        </p:txBody>
      </p:sp>
      <p:sp>
        <p:nvSpPr>
          <p:cNvPr id="10" name="Объект 2">
            <a:extLst>
              <a:ext uri="{FF2B5EF4-FFF2-40B4-BE49-F238E27FC236}">
                <a16:creationId xmlns:a16="http://schemas.microsoft.com/office/drawing/2014/main" id="{5550FBD3-D6EA-4720-B419-23151327ACF4}"/>
              </a:ext>
            </a:extLst>
          </p:cNvPr>
          <p:cNvSpPr txBox="1">
            <a:spLocks/>
          </p:cNvSpPr>
          <p:nvPr/>
        </p:nvSpPr>
        <p:spPr>
          <a:xfrm>
            <a:off x="2173705" y="1220997"/>
            <a:ext cx="9023684" cy="5112568"/>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r>
              <a:rPr lang="ru-RU" sz="1400" dirty="0">
                <a:solidFill>
                  <a:schemeClr val="bg1"/>
                </a:solidFill>
                <a:latin typeface="Arial" panose="020B0604020202020204" pitchFamily="34" charset="0"/>
                <a:cs typeface="Arial" panose="020B0604020202020204" pitchFamily="34" charset="0"/>
              </a:rPr>
              <a:t>1. На картине «Московский дворик», написанной в 1878 году, Василий Дмитриевич Поленов изобразил типичный уголок старой Москвы – церковь Спаса на Песках, находившейся в одном из переулков близ старинной улицы Арбат.</a:t>
            </a:r>
          </a:p>
          <a:p>
            <a:r>
              <a:rPr lang="ru-RU" sz="1400" dirty="0">
                <a:solidFill>
                  <a:schemeClr val="bg1"/>
                </a:solidFill>
                <a:latin typeface="Arial" panose="020B0604020202020204" pitchFamily="34" charset="0"/>
                <a:cs typeface="Arial" panose="020B0604020202020204" pitchFamily="34" charset="0"/>
              </a:rPr>
              <a:t> </a:t>
            </a:r>
          </a:p>
          <a:p>
            <a:endParaRPr lang="ru-RU" sz="1400" dirty="0">
              <a:solidFill>
                <a:schemeClr val="bg1"/>
              </a:solidFill>
              <a:latin typeface="Arial" panose="020B0604020202020204" pitchFamily="34" charset="0"/>
              <a:cs typeface="Arial" panose="020B0604020202020204" pitchFamily="34" charset="0"/>
            </a:endParaRPr>
          </a:p>
          <a:p>
            <a:endParaRPr lang="ru-RU" sz="1400" dirty="0">
              <a:solidFill>
                <a:schemeClr val="bg1"/>
              </a:solidFill>
              <a:latin typeface="Arial" panose="020B0604020202020204" pitchFamily="34" charset="0"/>
              <a:cs typeface="Arial" panose="020B0604020202020204" pitchFamily="34" charset="0"/>
            </a:endParaRPr>
          </a:p>
          <a:p>
            <a:endParaRPr lang="ru-RU" sz="1400" dirty="0">
              <a:solidFill>
                <a:schemeClr val="bg1"/>
              </a:solidFill>
              <a:latin typeface="Arial" panose="020B0604020202020204" pitchFamily="34" charset="0"/>
              <a:cs typeface="Arial" panose="020B0604020202020204" pitchFamily="34" charset="0"/>
            </a:endParaRPr>
          </a:p>
          <a:p>
            <a:endParaRPr lang="ru-RU" sz="1400" dirty="0">
              <a:solidFill>
                <a:schemeClr val="bg1"/>
              </a:solidFill>
              <a:latin typeface="Arial" panose="020B0604020202020204" pitchFamily="34" charset="0"/>
              <a:cs typeface="Arial" panose="020B0604020202020204" pitchFamily="34" charset="0"/>
            </a:endParaRPr>
          </a:p>
          <a:p>
            <a:endParaRPr lang="ru-RU" sz="1400" dirty="0">
              <a:solidFill>
                <a:schemeClr val="bg1"/>
              </a:solidFill>
              <a:latin typeface="Arial" panose="020B0604020202020204" pitchFamily="34" charset="0"/>
              <a:cs typeface="Arial" panose="020B0604020202020204" pitchFamily="34" charset="0"/>
            </a:endParaRPr>
          </a:p>
          <a:p>
            <a:endParaRPr lang="ru-RU" sz="1400" dirty="0">
              <a:solidFill>
                <a:schemeClr val="bg1"/>
              </a:solidFill>
              <a:latin typeface="Arial" panose="020B0604020202020204" pitchFamily="34" charset="0"/>
              <a:cs typeface="Arial" panose="020B0604020202020204" pitchFamily="34" charset="0"/>
            </a:endParaRPr>
          </a:p>
          <a:p>
            <a:endParaRPr lang="ru-RU" sz="1400" dirty="0">
              <a:solidFill>
                <a:schemeClr val="bg1"/>
              </a:solidFill>
              <a:latin typeface="Arial" panose="020B0604020202020204" pitchFamily="34" charset="0"/>
              <a:cs typeface="Arial" panose="020B0604020202020204" pitchFamily="34" charset="0"/>
            </a:endParaRPr>
          </a:p>
          <a:p>
            <a:r>
              <a:rPr lang="ru-RU" sz="1400" dirty="0">
                <a:solidFill>
                  <a:schemeClr val="bg1"/>
                </a:solidFill>
                <a:latin typeface="Arial" panose="020B0604020202020204" pitchFamily="34" charset="0"/>
                <a:cs typeface="Arial" panose="020B0604020202020204" pitchFamily="34" charset="0"/>
              </a:rPr>
              <a:t>Эта церковь стоит и поныне, окруженная теперь совсем иной городской средой. Найдите это место и сфотографируйте. Как сейчас могла бы выглядеть эта картина? Опишите ее.</a:t>
            </a:r>
          </a:p>
        </p:txBody>
      </p:sp>
      <p:pic>
        <p:nvPicPr>
          <p:cNvPr id="11" name="Picture 2">
            <a:extLst>
              <a:ext uri="{FF2B5EF4-FFF2-40B4-BE49-F238E27FC236}">
                <a16:creationId xmlns:a16="http://schemas.microsoft.com/office/drawing/2014/main" id="{E5905FF1-B3BB-418A-BDF7-FDE983A697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6189" y="2224159"/>
            <a:ext cx="3662536" cy="2666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10962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Заголовок 1">
            <a:extLst>
              <a:ext uri="{FF2B5EF4-FFF2-40B4-BE49-F238E27FC236}">
                <a16:creationId xmlns:a16="http://schemas.microsoft.com/office/drawing/2014/main" id="{AF8AA423-FC72-4ABE-BA58-ADD3E43F4DFA}"/>
              </a:ext>
            </a:extLst>
          </p:cNvPr>
          <p:cNvSpPr txBox="1">
            <a:spLocks/>
          </p:cNvSpPr>
          <p:nvPr/>
        </p:nvSpPr>
        <p:spPr>
          <a:xfrm>
            <a:off x="2630905" y="645040"/>
            <a:ext cx="8229600" cy="527467"/>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r>
              <a:rPr lang="ru-RU" sz="2400" b="1" dirty="0">
                <a:solidFill>
                  <a:srgbClr val="C00000"/>
                </a:solidFill>
                <a:latin typeface="Arial" panose="020B0604020202020204" pitchFamily="34" charset="0"/>
                <a:cs typeface="Arial" panose="020B0604020202020204" pitchFamily="34" charset="0"/>
              </a:rPr>
              <a:t>Пример кейса по русскому языку</a:t>
            </a:r>
          </a:p>
        </p:txBody>
      </p:sp>
      <p:sp>
        <p:nvSpPr>
          <p:cNvPr id="5" name="Объект 2">
            <a:extLst>
              <a:ext uri="{FF2B5EF4-FFF2-40B4-BE49-F238E27FC236}">
                <a16:creationId xmlns:a16="http://schemas.microsoft.com/office/drawing/2014/main" id="{0A2B8717-840E-49B2-8D5F-2A5A6139F1A6}"/>
              </a:ext>
            </a:extLst>
          </p:cNvPr>
          <p:cNvSpPr txBox="1">
            <a:spLocks/>
          </p:cNvSpPr>
          <p:nvPr/>
        </p:nvSpPr>
        <p:spPr>
          <a:xfrm>
            <a:off x="2097505" y="1750022"/>
            <a:ext cx="9296400" cy="4857403"/>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marL="285750" indent="-285750">
              <a:buFont typeface="Arial" panose="020B0604020202020204" pitchFamily="34" charset="0"/>
              <a:buChar char="•"/>
            </a:pPr>
            <a:r>
              <a:rPr lang="ru-RU" sz="1400" dirty="0">
                <a:solidFill>
                  <a:schemeClr val="bg1"/>
                </a:solidFill>
                <a:latin typeface="Arial" panose="020B0604020202020204" pitchFamily="34" charset="0"/>
                <a:cs typeface="Arial" panose="020B0604020202020204" pitchFamily="34" charset="0"/>
              </a:rPr>
              <a:t>Представьте себе, что Вы проводите экскурсию в Третьяковской галерее, в зале, где представлены картины В.Д. Поленова. Что вы расскажите о картине «Московский дворик»? Напишите небольшой текст этого фрагмента экскурсии.</a:t>
            </a:r>
          </a:p>
          <a:p>
            <a:pPr marL="285750" indent="-285750">
              <a:buFont typeface="Arial" panose="020B0604020202020204" pitchFamily="34" charset="0"/>
              <a:buChar char="•"/>
            </a:pPr>
            <a:r>
              <a:rPr lang="ru-RU" sz="1400" dirty="0">
                <a:solidFill>
                  <a:schemeClr val="bg1"/>
                </a:solidFill>
                <a:latin typeface="Arial" panose="020B0604020202020204" pitchFamily="34" charset="0"/>
                <a:cs typeface="Arial" panose="020B0604020202020204" pitchFamily="34" charset="0"/>
              </a:rPr>
              <a:t>Найдите тексты лирических стихотворений, в которых лес описан в разные сезоны. Выпишите фрагменты. Сделайте вывод, какие средства художественной выразительности авторы чаще всего используют для описания природы.</a:t>
            </a:r>
          </a:p>
          <a:p>
            <a:pPr marL="285750" indent="-285750">
              <a:buFont typeface="Arial" panose="020B0604020202020204" pitchFamily="34" charset="0"/>
              <a:buChar char="•"/>
            </a:pPr>
            <a:r>
              <a:rPr lang="ru-RU" sz="1400" dirty="0">
                <a:solidFill>
                  <a:schemeClr val="bg1"/>
                </a:solidFill>
                <a:latin typeface="Arial" panose="020B0604020202020204" pitchFamily="34" charset="0"/>
                <a:cs typeface="Arial" panose="020B0604020202020204" pitchFamily="34" charset="0"/>
              </a:rPr>
              <a:t>Сфотографируйте экспонаты экспозиции каждого помещения музея, создайте красочный буклет-путеводитель по музею с комментариями для посетителей-экскурсантов.</a:t>
            </a:r>
          </a:p>
          <a:p>
            <a:pPr marL="285750" indent="-285750">
              <a:buFont typeface="Arial" panose="020B0604020202020204" pitchFamily="34" charset="0"/>
              <a:buChar char="•"/>
            </a:pPr>
            <a:r>
              <a:rPr lang="ru-RU" sz="1400" dirty="0">
                <a:solidFill>
                  <a:schemeClr val="bg1"/>
                </a:solidFill>
                <a:latin typeface="Arial" panose="020B0604020202020204" pitchFamily="34" charset="0"/>
                <a:cs typeface="Arial" panose="020B0604020202020204" pitchFamily="34" charset="0"/>
              </a:rPr>
              <a:t>Если бы вам было необходимо написать продолжение пьесы Н.В. Гоголя «Ревизор», то что бы там оказалось? Напишите финальное явление вашей пьесы.</a:t>
            </a:r>
          </a:p>
        </p:txBody>
      </p:sp>
    </p:spTree>
    <p:extLst>
      <p:ext uri="{BB962C8B-B14F-4D97-AF65-F5344CB8AC3E}">
        <p14:creationId xmlns:p14="http://schemas.microsoft.com/office/powerpoint/2010/main" val="34597370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9750E3A5-AA17-418D-B7CF-C529D83E177E}"/>
              </a:ext>
            </a:extLst>
          </p:cNvPr>
          <p:cNvSpPr txBox="1">
            <a:spLocks/>
          </p:cNvSpPr>
          <p:nvPr/>
        </p:nvSpPr>
        <p:spPr>
          <a:xfrm>
            <a:off x="1981199" y="64168"/>
            <a:ext cx="9729537" cy="86627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r>
              <a:rPr lang="ru-RU" sz="2000" b="1" dirty="0">
                <a:solidFill>
                  <a:srgbClr val="C00000"/>
                </a:solidFill>
                <a:latin typeface="Arial" pitchFamily="34" charset="0"/>
                <a:cs typeface="Arial" pitchFamily="34" charset="0"/>
              </a:rPr>
              <a:t>Карта оценки учителем навыков работы с кейсом (вариант)</a:t>
            </a:r>
          </a:p>
        </p:txBody>
      </p:sp>
      <p:sp>
        <p:nvSpPr>
          <p:cNvPr id="6" name="Объект 2">
            <a:extLst>
              <a:ext uri="{FF2B5EF4-FFF2-40B4-BE49-F238E27FC236}">
                <a16:creationId xmlns:a16="http://schemas.microsoft.com/office/drawing/2014/main" id="{9F43EF2D-96BD-4C8F-B042-327743793D69}"/>
              </a:ext>
            </a:extLst>
          </p:cNvPr>
          <p:cNvSpPr txBox="1">
            <a:spLocks/>
          </p:cNvSpPr>
          <p:nvPr/>
        </p:nvSpPr>
        <p:spPr>
          <a:xfrm>
            <a:off x="2117558" y="1284439"/>
            <a:ext cx="9165195" cy="4713387"/>
          </a:xfrm>
          <a:prstGeom prst="rect">
            <a:avLst/>
          </a:prstGeom>
        </p:spPr>
        <p:txBody>
          <a:bodyPr vert="horz" lIns="91440" tIns="45720" rIns="91440" bIns="45720" rtlCol="0">
            <a:normAutofit fontScale="70000" lnSpcReduction="20000"/>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r>
              <a:rPr lang="ru-RU" dirty="0">
                <a:solidFill>
                  <a:schemeClr val="bg1"/>
                </a:solidFill>
                <a:latin typeface="Arial" pitchFamily="34" charset="0"/>
                <a:cs typeface="Arial" pitchFamily="34" charset="0"/>
              </a:rPr>
              <a:t>Ф.И. учащегося</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Выделение и формулирование главной мысли (идеи)</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Составление планов различных видов</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Описание фактов, явлений, событий, деталей</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Работа с ключевыми понятиями, темами, проблемами</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Логика изложения</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Анализ данных</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Навык определения и разработки проблемы</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Выступление перед аудиторией</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Составление конспекта темы, отчета, рецензии и т.д.</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Владение различными способами само и взаимоконтроля</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Умение вести полемику, участвовать в дискуссии</a:t>
            </a:r>
          </a:p>
          <a:p>
            <a:pPr marL="342900" indent="-342900">
              <a:buFont typeface="Arial" panose="020B0604020202020204" pitchFamily="34" charset="0"/>
              <a:buChar char="•"/>
            </a:pPr>
            <a:r>
              <a:rPr lang="ru-RU" dirty="0">
                <a:solidFill>
                  <a:schemeClr val="bg1"/>
                </a:solidFill>
                <a:latin typeface="Arial" pitchFamily="34" charset="0"/>
                <a:cs typeface="Arial" pitchFamily="34" charset="0"/>
              </a:rPr>
              <a:t>Умение решать проблемные учебные задачи</a:t>
            </a:r>
          </a:p>
        </p:txBody>
      </p:sp>
    </p:spTree>
    <p:extLst>
      <p:ext uri="{BB962C8B-B14F-4D97-AF65-F5344CB8AC3E}">
        <p14:creationId xmlns:p14="http://schemas.microsoft.com/office/powerpoint/2010/main" val="11587724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0A3F39DF-2AB3-4AA5-82AF-13EB4CE3E708}"/>
              </a:ext>
            </a:extLst>
          </p:cNvPr>
          <p:cNvSpPr txBox="1">
            <a:spLocks/>
          </p:cNvSpPr>
          <p:nvPr/>
        </p:nvSpPr>
        <p:spPr>
          <a:xfrm>
            <a:off x="1403684" y="141439"/>
            <a:ext cx="10242883" cy="718735"/>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pPr algn="ctr"/>
            <a:r>
              <a:rPr lang="ru-RU" sz="2400" b="1">
                <a:solidFill>
                  <a:srgbClr val="FF0000"/>
                </a:solidFill>
                <a:latin typeface="Arial" pitchFamily="34" charset="0"/>
                <a:cs typeface="Arial" pitchFamily="34" charset="0"/>
              </a:rPr>
              <a:t>Работа учителя с картой оценки</a:t>
            </a:r>
            <a:endParaRPr lang="ru-RU" sz="2400" b="1" dirty="0">
              <a:solidFill>
                <a:srgbClr val="FF0000"/>
              </a:solidFill>
              <a:latin typeface="Arial" pitchFamily="34" charset="0"/>
              <a:cs typeface="Arial" pitchFamily="34" charset="0"/>
            </a:endParaRPr>
          </a:p>
        </p:txBody>
      </p:sp>
      <p:sp>
        <p:nvSpPr>
          <p:cNvPr id="7" name="Объект 2">
            <a:extLst>
              <a:ext uri="{FF2B5EF4-FFF2-40B4-BE49-F238E27FC236}">
                <a16:creationId xmlns:a16="http://schemas.microsoft.com/office/drawing/2014/main" id="{65A6D973-02D9-4596-80FA-41EA5640A74E}"/>
              </a:ext>
            </a:extLst>
          </p:cNvPr>
          <p:cNvSpPr txBox="1">
            <a:spLocks/>
          </p:cNvSpPr>
          <p:nvPr/>
        </p:nvSpPr>
        <p:spPr>
          <a:xfrm>
            <a:off x="2671011" y="1166018"/>
            <a:ext cx="8229600" cy="4525963"/>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F0000"/>
                </a:solidFill>
                <a:latin typeface="Arial" pitchFamily="34" charset="0"/>
                <a:cs typeface="Arial" pitchFamily="34" charset="0"/>
              </a:rPr>
              <a:t>К</a:t>
            </a:r>
            <a:r>
              <a:rPr lang="ru-RU" b="1" dirty="0">
                <a:latin typeface="Arial" pitchFamily="34" charset="0"/>
                <a:cs typeface="Arial" pitchFamily="34" charset="0"/>
              </a:rPr>
              <a:t> </a:t>
            </a:r>
            <a:r>
              <a:rPr lang="ru-RU" sz="1800" b="1" dirty="0">
                <a:latin typeface="Arial" pitchFamily="34" charset="0"/>
                <a:cs typeface="Arial" pitchFamily="34" charset="0"/>
              </a:rPr>
              <a:t> </a:t>
            </a:r>
            <a:r>
              <a:rPr lang="ru-RU" sz="1800" dirty="0">
                <a:solidFill>
                  <a:schemeClr val="bg1"/>
                </a:solidFill>
                <a:latin typeface="Arial" pitchFamily="34" charset="0"/>
                <a:cs typeface="Arial" pitchFamily="34" charset="0"/>
              </a:rPr>
              <a:t>(красный) – устойчивое владение навыком; </a:t>
            </a:r>
          </a:p>
          <a:p>
            <a:r>
              <a:rPr lang="ru-RU" b="1" dirty="0">
                <a:solidFill>
                  <a:srgbClr val="FFFF00"/>
                </a:solidFill>
                <a:latin typeface="Arial" pitchFamily="34" charset="0"/>
                <a:cs typeface="Arial" pitchFamily="34" charset="0"/>
              </a:rPr>
              <a:t>Ж</a:t>
            </a:r>
            <a:r>
              <a:rPr lang="ru-RU" sz="1800" b="1" dirty="0">
                <a:latin typeface="Arial" pitchFamily="34" charset="0"/>
                <a:cs typeface="Arial" pitchFamily="34" charset="0"/>
              </a:rPr>
              <a:t> </a:t>
            </a:r>
            <a:r>
              <a:rPr lang="ru-RU" sz="1800" dirty="0">
                <a:solidFill>
                  <a:schemeClr val="bg1"/>
                </a:solidFill>
                <a:latin typeface="Arial" pitchFamily="34" charset="0"/>
                <a:cs typeface="Arial" pitchFamily="34" charset="0"/>
              </a:rPr>
              <a:t>(желтый) – навык в значительной степени сформирован; </a:t>
            </a:r>
          </a:p>
          <a:p>
            <a:r>
              <a:rPr lang="ru-RU" b="1" dirty="0">
                <a:solidFill>
                  <a:srgbClr val="00B050"/>
                </a:solidFill>
                <a:latin typeface="Arial" pitchFamily="34" charset="0"/>
                <a:cs typeface="Arial" pitchFamily="34" charset="0"/>
              </a:rPr>
              <a:t>З</a:t>
            </a:r>
            <a:r>
              <a:rPr lang="ru-RU" sz="1800" b="1" dirty="0">
                <a:solidFill>
                  <a:srgbClr val="00B050"/>
                </a:solidFill>
                <a:latin typeface="Arial" pitchFamily="34" charset="0"/>
                <a:cs typeface="Arial" pitchFamily="34" charset="0"/>
              </a:rPr>
              <a:t>  </a:t>
            </a:r>
            <a:r>
              <a:rPr lang="ru-RU" sz="1800" dirty="0">
                <a:solidFill>
                  <a:schemeClr val="bg1"/>
                </a:solidFill>
                <a:latin typeface="Arial" pitchFamily="34" charset="0"/>
                <a:cs typeface="Arial" pitchFamily="34" charset="0"/>
              </a:rPr>
              <a:t>(зеленый) – навык сформирован частично; </a:t>
            </a:r>
          </a:p>
          <a:p>
            <a:r>
              <a:rPr lang="ru-RU" b="1" dirty="0">
                <a:solidFill>
                  <a:srgbClr val="0070C0"/>
                </a:solidFill>
                <a:latin typeface="Arial" pitchFamily="34" charset="0"/>
                <a:cs typeface="Arial" pitchFamily="34" charset="0"/>
              </a:rPr>
              <a:t>С</a:t>
            </a:r>
            <a:r>
              <a:rPr lang="ru-RU" sz="1800" dirty="0">
                <a:solidFill>
                  <a:srgbClr val="0070C0"/>
                </a:solidFill>
                <a:latin typeface="Arial" pitchFamily="34" charset="0"/>
                <a:cs typeface="Arial" pitchFamily="34" charset="0"/>
              </a:rPr>
              <a:t>  </a:t>
            </a:r>
            <a:r>
              <a:rPr lang="ru-RU" sz="1800" dirty="0">
                <a:solidFill>
                  <a:schemeClr val="bg1"/>
                </a:solidFill>
                <a:latin typeface="Arial" pitchFamily="34" charset="0"/>
                <a:cs typeface="Arial" pitchFamily="34" charset="0"/>
              </a:rPr>
              <a:t>(синий) – навык практически не сформирован. </a:t>
            </a:r>
          </a:p>
          <a:p>
            <a:endParaRPr lang="ru-RU" sz="1800" dirty="0">
              <a:solidFill>
                <a:schemeClr val="bg1"/>
              </a:solidFill>
              <a:latin typeface="Arial" pitchFamily="34" charset="0"/>
              <a:cs typeface="Arial" pitchFamily="34" charset="0"/>
            </a:endParaRPr>
          </a:p>
          <a:p>
            <a:r>
              <a:rPr lang="ru-RU" sz="1800" dirty="0">
                <a:solidFill>
                  <a:schemeClr val="bg1"/>
                </a:solidFill>
                <a:latin typeface="Arial" pitchFamily="34" charset="0"/>
                <a:cs typeface="Arial" pitchFamily="34" charset="0"/>
              </a:rPr>
              <a:t>В течение полугодия (года) выявляются «западающие» навыки, и для их корректировки подбираются дополнительные индивидуальные задания для отдельных учащихся.</a:t>
            </a:r>
          </a:p>
        </p:txBody>
      </p:sp>
    </p:spTree>
    <p:extLst>
      <p:ext uri="{BB962C8B-B14F-4D97-AF65-F5344CB8AC3E}">
        <p14:creationId xmlns:p14="http://schemas.microsoft.com/office/powerpoint/2010/main" val="14267714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a:extLst>
              <a:ext uri="{FF2B5EF4-FFF2-40B4-BE49-F238E27FC236}">
                <a16:creationId xmlns:a16="http://schemas.microsoft.com/office/drawing/2014/main" id="{0A3F39DF-2AB3-4AA5-82AF-13EB4CE3E708}"/>
              </a:ext>
            </a:extLst>
          </p:cNvPr>
          <p:cNvSpPr txBox="1">
            <a:spLocks/>
          </p:cNvSpPr>
          <p:nvPr/>
        </p:nvSpPr>
        <p:spPr>
          <a:xfrm>
            <a:off x="1403684" y="141439"/>
            <a:ext cx="10242883" cy="718735"/>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4800" kern="1200" cap="all" baseline="0">
                <a:solidFill>
                  <a:schemeClr val="tx1"/>
                </a:solidFill>
                <a:latin typeface="+mj-lt"/>
                <a:ea typeface="+mj-ea"/>
                <a:cs typeface="+mj-cs"/>
              </a:defRPr>
            </a:lvl1pPr>
          </a:lstStyle>
          <a:p>
            <a:pPr algn="ctr"/>
            <a:r>
              <a:rPr lang="ru-RU" sz="2400" b="1">
                <a:solidFill>
                  <a:srgbClr val="FF0000"/>
                </a:solidFill>
                <a:latin typeface="Arial" pitchFamily="34" charset="0"/>
                <a:cs typeface="Arial" pitchFamily="34" charset="0"/>
              </a:rPr>
              <a:t>ПОЛЕЗНЫЕ МАТЕРИАЛЫ</a:t>
            </a:r>
            <a:endParaRPr lang="ru-RU" sz="2400" b="1" dirty="0">
              <a:solidFill>
                <a:srgbClr val="FF0000"/>
              </a:solidFill>
              <a:latin typeface="Arial" pitchFamily="34" charset="0"/>
              <a:cs typeface="Arial" pitchFamily="34" charset="0"/>
            </a:endParaRPr>
          </a:p>
        </p:txBody>
      </p:sp>
      <p:sp>
        <p:nvSpPr>
          <p:cNvPr id="7" name="Объект 2">
            <a:extLst>
              <a:ext uri="{FF2B5EF4-FFF2-40B4-BE49-F238E27FC236}">
                <a16:creationId xmlns:a16="http://schemas.microsoft.com/office/drawing/2014/main" id="{65A6D973-02D9-4596-80FA-41EA5640A74E}"/>
              </a:ext>
            </a:extLst>
          </p:cNvPr>
          <p:cNvSpPr txBox="1">
            <a:spLocks/>
          </p:cNvSpPr>
          <p:nvPr/>
        </p:nvSpPr>
        <p:spPr>
          <a:xfrm>
            <a:off x="2697388" y="1183603"/>
            <a:ext cx="8229600" cy="4525963"/>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r>
              <a:rPr lang="ru-RU" sz="1800" dirty="0">
                <a:solidFill>
                  <a:schemeClr val="bg1"/>
                </a:solidFill>
                <a:latin typeface="Arial" pitchFamily="34" charset="0"/>
                <a:cs typeface="Arial" pitchFamily="34" charset="0"/>
                <a:hlinkClick r:id="rId2" action="ppaction://hlinkfile"/>
              </a:rPr>
              <a:t>Тетрадь </a:t>
            </a:r>
            <a:r>
              <a:rPr lang="ru-RU" sz="1800" dirty="0" err="1">
                <a:solidFill>
                  <a:schemeClr val="bg1"/>
                </a:solidFill>
                <a:latin typeface="Arial" pitchFamily="34" charset="0"/>
                <a:cs typeface="Arial" pitchFamily="34" charset="0"/>
                <a:hlinkClick r:id="rId2" action="ppaction://hlinkfile"/>
              </a:rPr>
              <a:t>кейсовых</a:t>
            </a:r>
            <a:r>
              <a:rPr lang="ru-RU" sz="1800" dirty="0">
                <a:solidFill>
                  <a:schemeClr val="bg1"/>
                </a:solidFill>
                <a:latin typeface="Arial" pitchFamily="34" charset="0"/>
                <a:cs typeface="Arial" pitchFamily="34" charset="0"/>
                <a:hlinkClick r:id="rId2" action="ppaction://hlinkfile"/>
              </a:rPr>
              <a:t> практик ч.1</a:t>
            </a:r>
            <a:endParaRPr lang="ru-RU" sz="1800" dirty="0">
              <a:solidFill>
                <a:schemeClr val="bg1"/>
              </a:solidFill>
              <a:latin typeface="Arial" pitchFamily="34" charset="0"/>
              <a:cs typeface="Arial" pitchFamily="34" charset="0"/>
            </a:endParaRPr>
          </a:p>
          <a:p>
            <a:r>
              <a:rPr lang="ru-RU" sz="1800" dirty="0">
                <a:solidFill>
                  <a:schemeClr val="bg1"/>
                </a:solidFill>
                <a:latin typeface="Arial" pitchFamily="34" charset="0"/>
                <a:cs typeface="Arial" pitchFamily="34" charset="0"/>
                <a:hlinkClick r:id="rId3" action="ppaction://hlinkfile"/>
              </a:rPr>
              <a:t>Тетрадь </a:t>
            </a:r>
            <a:r>
              <a:rPr lang="ru-RU" sz="1800" dirty="0" err="1">
                <a:solidFill>
                  <a:schemeClr val="bg1"/>
                </a:solidFill>
                <a:latin typeface="Arial" pitchFamily="34" charset="0"/>
                <a:cs typeface="Arial" pitchFamily="34" charset="0"/>
                <a:hlinkClick r:id="rId3" action="ppaction://hlinkfile"/>
              </a:rPr>
              <a:t>кейсовых</a:t>
            </a:r>
            <a:r>
              <a:rPr lang="ru-RU" sz="1800" dirty="0">
                <a:solidFill>
                  <a:schemeClr val="bg1"/>
                </a:solidFill>
                <a:latin typeface="Arial" pitchFamily="34" charset="0"/>
                <a:cs typeface="Arial" pitchFamily="34" charset="0"/>
                <a:hlinkClick r:id="rId3" action="ppaction://hlinkfile"/>
              </a:rPr>
              <a:t> практик ч.2</a:t>
            </a:r>
            <a:endParaRPr lang="ru-RU" sz="1800" dirty="0">
              <a:solidFill>
                <a:schemeClr val="bg1"/>
              </a:solidFill>
              <a:latin typeface="Arial" pitchFamily="34" charset="0"/>
              <a:cs typeface="Arial" pitchFamily="34" charset="0"/>
            </a:endParaRPr>
          </a:p>
          <a:p>
            <a:r>
              <a:rPr lang="ru-RU" sz="1800" dirty="0">
                <a:solidFill>
                  <a:srgbClr val="C00000"/>
                </a:solidFill>
                <a:latin typeface="Arial" pitchFamily="34" charset="0"/>
                <a:cs typeface="Arial" pitchFamily="34" charset="0"/>
              </a:rPr>
              <a:t>.</a:t>
            </a:r>
          </a:p>
        </p:txBody>
      </p:sp>
    </p:spTree>
    <p:extLst>
      <p:ext uri="{BB962C8B-B14F-4D97-AF65-F5344CB8AC3E}">
        <p14:creationId xmlns:p14="http://schemas.microsoft.com/office/powerpoint/2010/main" val="37742512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OS1205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68551">
            <a:off x="3663255" y="450592"/>
            <a:ext cx="4239668" cy="5900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3" name="AutoShape 3"/>
          <p:cNvSpPr>
            <a:spLocks noChangeArrowheads="1"/>
          </p:cNvSpPr>
          <p:nvPr/>
        </p:nvSpPr>
        <p:spPr bwMode="auto">
          <a:xfrm rot="-124521">
            <a:off x="4284453" y="1191557"/>
            <a:ext cx="1972138" cy="3310395"/>
          </a:xfrm>
          <a:prstGeom prst="roundRect">
            <a:avLst>
              <a:gd name="adj" fmla="val 50000"/>
            </a:avLst>
          </a:prstGeom>
          <a:noFill/>
          <a:ln w="9525" algn="ctr">
            <a:noFill/>
            <a:round/>
            <a:headEnd/>
            <a:tailEnd/>
          </a:ln>
          <a:effectLst/>
        </p:spPr>
        <p:txBody>
          <a:bodyPr/>
          <a:lstStyle/>
          <a:p>
            <a:pPr>
              <a:defRPr/>
            </a:pPr>
            <a:endParaRPr kumimoji="1" lang="en-US" b="1" dirty="0">
              <a:solidFill>
                <a:srgbClr val="A50021"/>
              </a:solidFill>
              <a:effectLst>
                <a:outerShdw blurRad="38100" dist="38100" dir="2700000" algn="tl">
                  <a:srgbClr val="FFFFFF"/>
                </a:outerShdw>
              </a:effectLst>
            </a:endParaRPr>
          </a:p>
          <a:p>
            <a:pPr>
              <a:defRPr/>
            </a:pPr>
            <a:endParaRPr kumimoji="1" lang="en-US" b="1" dirty="0">
              <a:solidFill>
                <a:srgbClr val="A50021"/>
              </a:solidFill>
              <a:effectLst>
                <a:outerShdw blurRad="38100" dist="38100" dir="2700000" algn="tl">
                  <a:srgbClr val="FFFFFF"/>
                </a:outerShdw>
              </a:effectLst>
            </a:endParaRPr>
          </a:p>
          <a:p>
            <a:pPr>
              <a:defRPr/>
            </a:pPr>
            <a:endParaRPr kumimoji="1" lang="en-US" b="1" dirty="0">
              <a:solidFill>
                <a:srgbClr val="A50021"/>
              </a:solidFill>
              <a:effectLst>
                <a:outerShdw blurRad="38100" dist="38100" dir="2700000" algn="tl">
                  <a:srgbClr val="FFFFFF"/>
                </a:outerShdw>
              </a:effectLst>
            </a:endParaRPr>
          </a:p>
          <a:p>
            <a:pPr>
              <a:defRPr/>
            </a:pPr>
            <a:r>
              <a:rPr kumimoji="1" lang="ru-RU" b="1" dirty="0">
                <a:solidFill>
                  <a:srgbClr val="A50021"/>
                </a:solidFill>
                <a:effectLst>
                  <a:outerShdw blurRad="38100" dist="38100" dir="2700000" algn="tl">
                    <a:srgbClr val="FFFFFF"/>
                  </a:outerShdw>
                </a:effectLst>
              </a:rPr>
              <a:t>Проблема сегодняшнего дня: </a:t>
            </a:r>
          </a:p>
          <a:p>
            <a:pPr>
              <a:defRPr/>
            </a:pPr>
            <a:r>
              <a:rPr kumimoji="1" lang="ru-RU" b="1" dirty="0">
                <a:solidFill>
                  <a:srgbClr val="A50021"/>
                </a:solidFill>
                <a:effectLst>
                  <a:outerShdw blurRad="38100" dist="38100" dir="2700000" algn="tl">
                    <a:srgbClr val="FFFFFF"/>
                  </a:outerShdw>
                </a:effectLst>
              </a:rPr>
              <a:t>Мы стоим на верном пути. </a:t>
            </a:r>
          </a:p>
          <a:p>
            <a:pPr>
              <a:defRPr/>
            </a:pPr>
            <a:r>
              <a:rPr kumimoji="1" lang="ru-RU" b="1" dirty="0">
                <a:solidFill>
                  <a:srgbClr val="A50021"/>
                </a:solidFill>
                <a:effectLst>
                  <a:outerShdw blurRad="38100" dist="38100" dir="2700000" algn="tl">
                    <a:srgbClr val="FFFFFF"/>
                  </a:outerShdw>
                </a:effectLst>
              </a:rPr>
              <a:t>Мы стоим, а надо б идти…!!!</a:t>
            </a:r>
          </a:p>
        </p:txBody>
      </p:sp>
      <p:sp>
        <p:nvSpPr>
          <p:cNvPr id="4" name="Содержимое 2"/>
          <p:cNvSpPr txBox="1">
            <a:spLocks/>
          </p:cNvSpPr>
          <p:nvPr/>
        </p:nvSpPr>
        <p:spPr>
          <a:xfrm>
            <a:off x="6363892" y="3214690"/>
            <a:ext cx="3053953" cy="3309937"/>
          </a:xfrm>
          <a:prstGeom prst="rect">
            <a:avLst/>
          </a:prstGeom>
        </p:spPr>
        <p:txBody>
          <a:bodyPr/>
          <a:lstStyle/>
          <a:p>
            <a:pPr marL="342900" indent="-342900">
              <a:spcBef>
                <a:spcPct val="20000"/>
              </a:spcBef>
              <a:buClr>
                <a:schemeClr val="accent1"/>
              </a:buClr>
              <a:buSzPct val="75000"/>
              <a:buFont typeface="Wingdings" pitchFamily="2" charset="2"/>
              <a:buChar char="l"/>
              <a:defRPr/>
            </a:pPr>
            <a:endParaRPr kumimoji="1" lang="ru-RU" sz="2000" i="1" kern="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11877281"/>
      </p:ext>
    </p:extLst>
  </p:cSld>
  <p:clrMapOvr>
    <a:masterClrMapping/>
  </p:clrMapOvr>
  <p:transition spd="slow"/>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Контур">
  <a:themeElements>
    <a:clrScheme name="Контур">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Контур">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онтур">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TM04033919[[fn=Контур]]</Template>
  <TotalTime>6702</TotalTime>
  <Words>1976</Words>
  <Application>Microsoft Office PowerPoint</Application>
  <PresentationFormat>Широкоэкранный</PresentationFormat>
  <Paragraphs>255</Paragraphs>
  <Slides>31</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31</vt:i4>
      </vt:variant>
    </vt:vector>
  </HeadingPairs>
  <TitlesOfParts>
    <vt:vector size="38" baseType="lpstr">
      <vt:lpstr>Arial</vt:lpstr>
      <vt:lpstr>Courier New</vt:lpstr>
      <vt:lpstr>Segoe UI Symbol</vt:lpstr>
      <vt:lpstr>Trebuchet MS</vt:lpstr>
      <vt:lpstr>Tw Cen MT</vt:lpstr>
      <vt:lpstr>Wingdings</vt:lpstr>
      <vt:lpstr>Контур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КЕЙСОВАЯ ТЕХНОЛОГИЯ  конструктор исследовательских кейсов  </vt:lpstr>
      <vt:lpstr>              Что такое кейс? Кейс (учебный) – теоретическая или практическая проблема, для решения которой могут быть применены исследовательские умения учащихся в сочетании с предметными знаниями актуального и «опережающего» характера.   Кейс – это ситуация с множеством решений, он нужен для создания личного опыта, который переживается как личная история.  В кейсе появляется ощущение личного отношения к ситуации.   Кейсовая технология обучения – это обучение действием.  Суть кейс-метода состоит в том, что усвоение знаний и формирование умений есть результат активной самостоятельной деятельности обучающихся по разрешению противоречий, в результате чего и происходит творческое овладение знаниями, умениями и развитие мыслительных способностей. </vt:lpstr>
      <vt:lpstr>Что такое кейс?  Кейс [Case study] - метод анализа ситуаций. Предлагается осмыслить ситуацию, описание  которой отражает реальную проблему или интересный феномен.   Решение кейсов                              функциональная грамотность </vt:lpstr>
      <vt:lpstr> </vt:lpstr>
      <vt:lpstr> </vt:lpstr>
      <vt:lpstr>    1. перед Обучающимися стоит задача:  - разрешить поставленную проблему и получить реакцию других обучающихся и учителя на свои действия;  - понимать, что риск и ответственность решений лежит на них.   2. Учитель:  - поясняет последствия принятия необдуманных решений;  - направляет беседу или дискуссию с помощью проблемных вопросов;  - контролирует время работы;  - побуждает учащихся отказаться от поверхностного мышления;  - вовлекает всех учащихся группы в процесс анализа кейса;  - помогает рассуждать, спорить. </vt:lpstr>
      <vt:lpstr>Презентация PowerPoint</vt:lpstr>
      <vt:lpstr>Презентация PowerPoint</vt:lpstr>
      <vt:lpstr>Презентация PowerPoint</vt:lpstr>
      <vt:lpstr>        Характеристика кейса:  разрешение проблемы разгадка феномена  Смысл кейса? Актуализирует комплекс знаний, который необходимо усвоить ученику.  Важно!  Кейс не имеет однозначных решений. </vt:lpstr>
      <vt:lpstr>                    ПРИМЕРЫ СОЗДАНИЯ КЕЙСОВ   </vt:lpstr>
      <vt:lpstr>Презентация PowerPoint</vt:lpstr>
      <vt:lpstr>Презентация PowerPoint</vt:lpstr>
      <vt:lpstr>Презентация PowerPoint</vt:lpstr>
      <vt:lpstr>Презентация PowerPoint</vt:lpstr>
      <vt:lpstr>Презентация PowerPoint</vt:lpstr>
      <vt:lpstr>Ожидаемые решения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Районная презентационная площадка «Представление опыта работы педагогов»</dc:title>
  <dc:creator>Жанна</dc:creator>
  <cp:lastModifiedBy>Кычкина Антонина Анатольевна</cp:lastModifiedBy>
  <cp:revision>108</cp:revision>
  <dcterms:created xsi:type="dcterms:W3CDTF">2020-12-16T01:53:09Z</dcterms:created>
  <dcterms:modified xsi:type="dcterms:W3CDTF">2022-10-31T07:08:12Z</dcterms:modified>
</cp:coreProperties>
</file>