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44"/>
  </p:notesMasterIdLst>
  <p:sldIdLst>
    <p:sldId id="531" r:id="rId2"/>
    <p:sldId id="536" r:id="rId3"/>
    <p:sldId id="532" r:id="rId4"/>
    <p:sldId id="537" r:id="rId5"/>
    <p:sldId id="534" r:id="rId6"/>
    <p:sldId id="470" r:id="rId7"/>
    <p:sldId id="471" r:id="rId8"/>
    <p:sldId id="476" r:id="rId9"/>
    <p:sldId id="477" r:id="rId10"/>
    <p:sldId id="478" r:id="rId11"/>
    <p:sldId id="479" r:id="rId12"/>
    <p:sldId id="560" r:id="rId13"/>
    <p:sldId id="480" r:id="rId14"/>
    <p:sldId id="483" r:id="rId15"/>
    <p:sldId id="561" r:id="rId16"/>
    <p:sldId id="520" r:id="rId17"/>
    <p:sldId id="521" r:id="rId18"/>
    <p:sldId id="519" r:id="rId19"/>
    <p:sldId id="525" r:id="rId20"/>
    <p:sldId id="489" r:id="rId21"/>
    <p:sldId id="551" r:id="rId22"/>
    <p:sldId id="490" r:id="rId23"/>
    <p:sldId id="493" r:id="rId24"/>
    <p:sldId id="562" r:id="rId25"/>
    <p:sldId id="563" r:id="rId26"/>
    <p:sldId id="494" r:id="rId27"/>
    <p:sldId id="497" r:id="rId28"/>
    <p:sldId id="498" r:id="rId29"/>
    <p:sldId id="504" r:id="rId30"/>
    <p:sldId id="567" r:id="rId31"/>
    <p:sldId id="503" r:id="rId32"/>
    <p:sldId id="564" r:id="rId33"/>
    <p:sldId id="565" r:id="rId34"/>
    <p:sldId id="506" r:id="rId35"/>
    <p:sldId id="499" r:id="rId36"/>
    <p:sldId id="533" r:id="rId37"/>
    <p:sldId id="556" r:id="rId38"/>
    <p:sldId id="552" r:id="rId39"/>
    <p:sldId id="568" r:id="rId40"/>
    <p:sldId id="550" r:id="rId41"/>
    <p:sldId id="446" r:id="rId42"/>
    <p:sldId id="364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AEC7"/>
    <a:srgbClr val="B2B2B2"/>
    <a:srgbClr val="9DB1CF"/>
    <a:srgbClr val="E6E6E6"/>
    <a:srgbClr val="96BE6E"/>
    <a:srgbClr val="56CC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24CC99-9F94-48C2-9F3F-6DB87A252385}" v="10" dt="2020-09-01T09:20:21.853"/>
  </p1510:revLst>
</p1510:revInfo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27" autoAdjust="0"/>
    <p:restoredTop sz="94617" autoAdjust="0"/>
  </p:normalViewPr>
  <p:slideViewPr>
    <p:cSldViewPr snapToGrid="0">
      <p:cViewPr>
        <p:scale>
          <a:sx n="80" d="100"/>
          <a:sy n="80" d="100"/>
        </p:scale>
        <p:origin x="-1026" y="-2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99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62F7C1-C3F4-45BC-A142-BB01992E6710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5D99A4-2DFB-438D-A459-2DBFC1FA6984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3000" dirty="0" smtClean="0"/>
            <a:t>Традиционные академические задания строятся по принципу «от способа – к задаче»  </a:t>
          </a:r>
          <a:endParaRPr lang="ru-RU" sz="3000" dirty="0"/>
        </a:p>
      </dgm:t>
    </dgm:pt>
    <dgm:pt modelId="{479B9306-823A-49ED-A570-F996CA8EBE31}" type="parTrans" cxnId="{14A487A4-A897-4A54-BBB1-AD3A5E4E1601}">
      <dgm:prSet/>
      <dgm:spPr/>
      <dgm:t>
        <a:bodyPr/>
        <a:lstStyle/>
        <a:p>
          <a:endParaRPr lang="ru-RU"/>
        </a:p>
      </dgm:t>
    </dgm:pt>
    <dgm:pt modelId="{3951A5C6-4573-4051-A402-CBF4CDAB29F6}" type="sibTrans" cxnId="{14A487A4-A897-4A54-BBB1-AD3A5E4E1601}">
      <dgm:prSet/>
      <dgm:spPr/>
      <dgm:t>
        <a:bodyPr/>
        <a:lstStyle/>
        <a:p>
          <a:endParaRPr lang="ru-RU"/>
        </a:p>
      </dgm:t>
    </dgm:pt>
    <dgm:pt modelId="{DA762323-2ACE-4D98-803A-0785B665CD05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3000" dirty="0" smtClean="0"/>
            <a:t>Задания для формирования функциональной грамотности: «от задачи – к способу»</a:t>
          </a:r>
          <a:endParaRPr lang="ru-RU" sz="3000" dirty="0"/>
        </a:p>
      </dgm:t>
    </dgm:pt>
    <dgm:pt modelId="{CC5728FB-7CED-4D8E-B82D-CF573DF83D60}" type="sibTrans" cxnId="{B4939011-4B45-464B-879C-524680BAD897}">
      <dgm:prSet/>
      <dgm:spPr/>
      <dgm:t>
        <a:bodyPr/>
        <a:lstStyle/>
        <a:p>
          <a:endParaRPr lang="ru-RU"/>
        </a:p>
      </dgm:t>
    </dgm:pt>
    <dgm:pt modelId="{B2DFE0B5-40E4-46D5-8B72-5CC83D5F3985}" type="parTrans" cxnId="{B4939011-4B45-464B-879C-524680BAD897}">
      <dgm:prSet/>
      <dgm:spPr/>
      <dgm:t>
        <a:bodyPr/>
        <a:lstStyle/>
        <a:p>
          <a:endParaRPr lang="ru-RU"/>
        </a:p>
      </dgm:t>
    </dgm:pt>
    <dgm:pt modelId="{95A67F6C-7FBA-407D-8D94-CFCE4806C057}" type="pres">
      <dgm:prSet presAssocID="{6E62F7C1-C3F4-45BC-A142-BB01992E67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79BCD8B-99DC-49D3-95B7-F098BB36C8E5}" type="pres">
      <dgm:prSet presAssocID="{9B5D99A4-2DFB-438D-A459-2DBFC1FA6984}" presName="root" presStyleCnt="0"/>
      <dgm:spPr/>
    </dgm:pt>
    <dgm:pt modelId="{CDD18CE2-2B63-4A30-913E-3C7EB6082ADC}" type="pres">
      <dgm:prSet presAssocID="{9B5D99A4-2DFB-438D-A459-2DBFC1FA6984}" presName="rootComposite" presStyleCnt="0"/>
      <dgm:spPr/>
    </dgm:pt>
    <dgm:pt modelId="{623DEEEB-8E8C-489A-805C-B90332325F38}" type="pres">
      <dgm:prSet presAssocID="{9B5D99A4-2DFB-438D-A459-2DBFC1FA6984}" presName="rootText" presStyleLbl="node1" presStyleIdx="0" presStyleCnt="2" custScaleX="209612" custScaleY="96058" custLinFactY="-44152" custLinFactNeighborX="4449" custLinFactNeighborY="-100000"/>
      <dgm:spPr/>
      <dgm:t>
        <a:bodyPr/>
        <a:lstStyle/>
        <a:p>
          <a:endParaRPr lang="ru-RU"/>
        </a:p>
      </dgm:t>
    </dgm:pt>
    <dgm:pt modelId="{4BCDA056-A5C8-4BB0-BF1E-4005FC8BDE12}" type="pres">
      <dgm:prSet presAssocID="{9B5D99A4-2DFB-438D-A459-2DBFC1FA6984}" presName="rootConnector" presStyleLbl="node1" presStyleIdx="0" presStyleCnt="2"/>
      <dgm:spPr/>
      <dgm:t>
        <a:bodyPr/>
        <a:lstStyle/>
        <a:p>
          <a:endParaRPr lang="ru-RU"/>
        </a:p>
      </dgm:t>
    </dgm:pt>
    <dgm:pt modelId="{9F7609A1-DF5D-4CE2-BE1C-BC58A50611C2}" type="pres">
      <dgm:prSet presAssocID="{9B5D99A4-2DFB-438D-A459-2DBFC1FA6984}" presName="childShape" presStyleCnt="0"/>
      <dgm:spPr/>
    </dgm:pt>
    <dgm:pt modelId="{F39C20FD-AEF8-4BCD-B461-6E2B316BB6CA}" type="pres">
      <dgm:prSet presAssocID="{DA762323-2ACE-4D98-803A-0785B665CD05}" presName="root" presStyleCnt="0"/>
      <dgm:spPr/>
    </dgm:pt>
    <dgm:pt modelId="{D4E91285-5B15-41A0-B8E0-CF7407794BA8}" type="pres">
      <dgm:prSet presAssocID="{DA762323-2ACE-4D98-803A-0785B665CD05}" presName="rootComposite" presStyleCnt="0"/>
      <dgm:spPr/>
    </dgm:pt>
    <dgm:pt modelId="{2D405BEB-E649-4194-B563-15E7C6372CDB}" type="pres">
      <dgm:prSet presAssocID="{DA762323-2ACE-4D98-803A-0785B665CD05}" presName="rootText" presStyleLbl="node1" presStyleIdx="1" presStyleCnt="2" custScaleX="209275" custScaleY="96058" custLinFactY="-41234" custLinFactNeighborX="-5305" custLinFactNeighborY="-100000"/>
      <dgm:spPr/>
      <dgm:t>
        <a:bodyPr/>
        <a:lstStyle/>
        <a:p>
          <a:endParaRPr lang="ru-RU"/>
        </a:p>
      </dgm:t>
    </dgm:pt>
    <dgm:pt modelId="{5520CA18-9A00-4420-9445-88F19E988849}" type="pres">
      <dgm:prSet presAssocID="{DA762323-2ACE-4D98-803A-0785B665CD05}" presName="rootConnector" presStyleLbl="node1" presStyleIdx="1" presStyleCnt="2"/>
      <dgm:spPr/>
      <dgm:t>
        <a:bodyPr/>
        <a:lstStyle/>
        <a:p>
          <a:endParaRPr lang="ru-RU"/>
        </a:p>
      </dgm:t>
    </dgm:pt>
    <dgm:pt modelId="{0570CF38-B1E8-46AE-BFDC-4DCABD6F85AC}" type="pres">
      <dgm:prSet presAssocID="{DA762323-2ACE-4D98-803A-0785B665CD05}" presName="childShape" presStyleCnt="0"/>
      <dgm:spPr/>
    </dgm:pt>
  </dgm:ptLst>
  <dgm:cxnLst>
    <dgm:cxn modelId="{DD50854A-1087-48AE-A18E-F0B73036C44A}" type="presOf" srcId="{9B5D99A4-2DFB-438D-A459-2DBFC1FA6984}" destId="{623DEEEB-8E8C-489A-805C-B90332325F38}" srcOrd="0" destOrd="0" presId="urn:microsoft.com/office/officeart/2005/8/layout/hierarchy3"/>
    <dgm:cxn modelId="{2C6F91D2-9C55-4FC5-86C6-91D2E5C8DEEB}" type="presOf" srcId="{6E62F7C1-C3F4-45BC-A142-BB01992E6710}" destId="{95A67F6C-7FBA-407D-8D94-CFCE4806C057}" srcOrd="0" destOrd="0" presId="urn:microsoft.com/office/officeart/2005/8/layout/hierarchy3"/>
    <dgm:cxn modelId="{497B0348-D1D2-41CB-9063-EBB58CA554F2}" type="presOf" srcId="{DA762323-2ACE-4D98-803A-0785B665CD05}" destId="{2D405BEB-E649-4194-B563-15E7C6372CDB}" srcOrd="0" destOrd="0" presId="urn:microsoft.com/office/officeart/2005/8/layout/hierarchy3"/>
    <dgm:cxn modelId="{3BEE4323-4A0C-49C2-A837-54B10A0D6A5C}" type="presOf" srcId="{DA762323-2ACE-4D98-803A-0785B665CD05}" destId="{5520CA18-9A00-4420-9445-88F19E988849}" srcOrd="1" destOrd="0" presId="urn:microsoft.com/office/officeart/2005/8/layout/hierarchy3"/>
    <dgm:cxn modelId="{14A487A4-A897-4A54-BBB1-AD3A5E4E1601}" srcId="{6E62F7C1-C3F4-45BC-A142-BB01992E6710}" destId="{9B5D99A4-2DFB-438D-A459-2DBFC1FA6984}" srcOrd="0" destOrd="0" parTransId="{479B9306-823A-49ED-A570-F996CA8EBE31}" sibTransId="{3951A5C6-4573-4051-A402-CBF4CDAB29F6}"/>
    <dgm:cxn modelId="{B4939011-4B45-464B-879C-524680BAD897}" srcId="{6E62F7C1-C3F4-45BC-A142-BB01992E6710}" destId="{DA762323-2ACE-4D98-803A-0785B665CD05}" srcOrd="1" destOrd="0" parTransId="{B2DFE0B5-40E4-46D5-8B72-5CC83D5F3985}" sibTransId="{CC5728FB-7CED-4D8E-B82D-CF573DF83D60}"/>
    <dgm:cxn modelId="{2935489D-67B4-4DF5-A3DC-395069BC3DE2}" type="presOf" srcId="{9B5D99A4-2DFB-438D-A459-2DBFC1FA6984}" destId="{4BCDA056-A5C8-4BB0-BF1E-4005FC8BDE12}" srcOrd="1" destOrd="0" presId="urn:microsoft.com/office/officeart/2005/8/layout/hierarchy3"/>
    <dgm:cxn modelId="{4C7F3ED2-2C4D-42B4-8955-BC34475D2BDB}" type="presParOf" srcId="{95A67F6C-7FBA-407D-8D94-CFCE4806C057}" destId="{A79BCD8B-99DC-49D3-95B7-F098BB36C8E5}" srcOrd="0" destOrd="0" presId="urn:microsoft.com/office/officeart/2005/8/layout/hierarchy3"/>
    <dgm:cxn modelId="{7E592B16-2F87-4749-A17E-78D310226004}" type="presParOf" srcId="{A79BCD8B-99DC-49D3-95B7-F098BB36C8E5}" destId="{CDD18CE2-2B63-4A30-913E-3C7EB6082ADC}" srcOrd="0" destOrd="0" presId="urn:microsoft.com/office/officeart/2005/8/layout/hierarchy3"/>
    <dgm:cxn modelId="{C36757DD-C6B1-4BFF-85DC-9321513B2555}" type="presParOf" srcId="{CDD18CE2-2B63-4A30-913E-3C7EB6082ADC}" destId="{623DEEEB-8E8C-489A-805C-B90332325F38}" srcOrd="0" destOrd="0" presId="urn:microsoft.com/office/officeart/2005/8/layout/hierarchy3"/>
    <dgm:cxn modelId="{BBA4AADC-80A7-46F4-938A-A6CB3E4105C7}" type="presParOf" srcId="{CDD18CE2-2B63-4A30-913E-3C7EB6082ADC}" destId="{4BCDA056-A5C8-4BB0-BF1E-4005FC8BDE12}" srcOrd="1" destOrd="0" presId="urn:microsoft.com/office/officeart/2005/8/layout/hierarchy3"/>
    <dgm:cxn modelId="{5D7746F2-EFE2-4421-9317-521430604ADD}" type="presParOf" srcId="{A79BCD8B-99DC-49D3-95B7-F098BB36C8E5}" destId="{9F7609A1-DF5D-4CE2-BE1C-BC58A50611C2}" srcOrd="1" destOrd="0" presId="urn:microsoft.com/office/officeart/2005/8/layout/hierarchy3"/>
    <dgm:cxn modelId="{3B5B696B-CA2D-4420-B63B-3F5A6E9D7FC9}" type="presParOf" srcId="{95A67F6C-7FBA-407D-8D94-CFCE4806C057}" destId="{F39C20FD-AEF8-4BCD-B461-6E2B316BB6CA}" srcOrd="1" destOrd="0" presId="urn:microsoft.com/office/officeart/2005/8/layout/hierarchy3"/>
    <dgm:cxn modelId="{255B5643-9CC0-4833-916F-9811FD51169F}" type="presParOf" srcId="{F39C20FD-AEF8-4BCD-B461-6E2B316BB6CA}" destId="{D4E91285-5B15-41A0-B8E0-CF7407794BA8}" srcOrd="0" destOrd="0" presId="urn:microsoft.com/office/officeart/2005/8/layout/hierarchy3"/>
    <dgm:cxn modelId="{88AEBE46-3E58-45F8-B163-4E3E12EE0A17}" type="presParOf" srcId="{D4E91285-5B15-41A0-B8E0-CF7407794BA8}" destId="{2D405BEB-E649-4194-B563-15E7C6372CDB}" srcOrd="0" destOrd="0" presId="urn:microsoft.com/office/officeart/2005/8/layout/hierarchy3"/>
    <dgm:cxn modelId="{9F46407E-E44D-4737-A167-FB78974A0946}" type="presParOf" srcId="{D4E91285-5B15-41A0-B8E0-CF7407794BA8}" destId="{5520CA18-9A00-4420-9445-88F19E988849}" srcOrd="1" destOrd="0" presId="urn:microsoft.com/office/officeart/2005/8/layout/hierarchy3"/>
    <dgm:cxn modelId="{C6A6E86F-6B7E-463E-82DB-7A576E54D414}" type="presParOf" srcId="{F39C20FD-AEF8-4BCD-B461-6E2B316BB6CA}" destId="{0570CF38-B1E8-46AE-BFDC-4DCABD6F85A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62F7C1-C3F4-45BC-A142-BB01992E6710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5D99A4-2DFB-438D-A459-2DBFC1FA6984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3000" dirty="0" smtClean="0"/>
            <a:t>Традиционные академические задания строятся по принципу «от способа – к задаче»  </a:t>
          </a:r>
          <a:endParaRPr lang="ru-RU" sz="3000" dirty="0"/>
        </a:p>
      </dgm:t>
    </dgm:pt>
    <dgm:pt modelId="{479B9306-823A-49ED-A570-F996CA8EBE31}" type="parTrans" cxnId="{14A487A4-A897-4A54-BBB1-AD3A5E4E1601}">
      <dgm:prSet/>
      <dgm:spPr/>
      <dgm:t>
        <a:bodyPr/>
        <a:lstStyle/>
        <a:p>
          <a:endParaRPr lang="ru-RU"/>
        </a:p>
      </dgm:t>
    </dgm:pt>
    <dgm:pt modelId="{3951A5C6-4573-4051-A402-CBF4CDAB29F6}" type="sibTrans" cxnId="{14A487A4-A897-4A54-BBB1-AD3A5E4E1601}">
      <dgm:prSet/>
      <dgm:spPr/>
      <dgm:t>
        <a:bodyPr/>
        <a:lstStyle/>
        <a:p>
          <a:endParaRPr lang="ru-RU"/>
        </a:p>
      </dgm:t>
    </dgm:pt>
    <dgm:pt modelId="{DA762323-2ACE-4D98-803A-0785B665CD05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ru-RU" sz="3000" dirty="0" smtClean="0"/>
            <a:t>Задания для формирования функциональной грамотности: «от задачи – к способу»</a:t>
          </a:r>
          <a:endParaRPr lang="ru-RU" sz="3000" dirty="0"/>
        </a:p>
      </dgm:t>
    </dgm:pt>
    <dgm:pt modelId="{CC5728FB-7CED-4D8E-B82D-CF573DF83D60}" type="sibTrans" cxnId="{B4939011-4B45-464B-879C-524680BAD897}">
      <dgm:prSet/>
      <dgm:spPr/>
      <dgm:t>
        <a:bodyPr/>
        <a:lstStyle/>
        <a:p>
          <a:endParaRPr lang="ru-RU"/>
        </a:p>
      </dgm:t>
    </dgm:pt>
    <dgm:pt modelId="{B2DFE0B5-40E4-46D5-8B72-5CC83D5F3985}" type="parTrans" cxnId="{B4939011-4B45-464B-879C-524680BAD897}">
      <dgm:prSet/>
      <dgm:spPr/>
      <dgm:t>
        <a:bodyPr/>
        <a:lstStyle/>
        <a:p>
          <a:endParaRPr lang="ru-RU"/>
        </a:p>
      </dgm:t>
    </dgm:pt>
    <dgm:pt modelId="{95A67F6C-7FBA-407D-8D94-CFCE4806C057}" type="pres">
      <dgm:prSet presAssocID="{6E62F7C1-C3F4-45BC-A142-BB01992E67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79BCD8B-99DC-49D3-95B7-F098BB36C8E5}" type="pres">
      <dgm:prSet presAssocID="{9B5D99A4-2DFB-438D-A459-2DBFC1FA6984}" presName="root" presStyleCnt="0"/>
      <dgm:spPr/>
    </dgm:pt>
    <dgm:pt modelId="{CDD18CE2-2B63-4A30-913E-3C7EB6082ADC}" type="pres">
      <dgm:prSet presAssocID="{9B5D99A4-2DFB-438D-A459-2DBFC1FA6984}" presName="rootComposite" presStyleCnt="0"/>
      <dgm:spPr/>
    </dgm:pt>
    <dgm:pt modelId="{623DEEEB-8E8C-489A-805C-B90332325F38}" type="pres">
      <dgm:prSet presAssocID="{9B5D99A4-2DFB-438D-A459-2DBFC1FA6984}" presName="rootText" presStyleLbl="node1" presStyleIdx="0" presStyleCnt="2" custScaleX="209612" custScaleY="96058" custLinFactNeighborX="4449" custLinFactNeighborY="-65693"/>
      <dgm:spPr/>
      <dgm:t>
        <a:bodyPr/>
        <a:lstStyle/>
        <a:p>
          <a:endParaRPr lang="ru-RU"/>
        </a:p>
      </dgm:t>
    </dgm:pt>
    <dgm:pt modelId="{4BCDA056-A5C8-4BB0-BF1E-4005FC8BDE12}" type="pres">
      <dgm:prSet presAssocID="{9B5D99A4-2DFB-438D-A459-2DBFC1FA6984}" presName="rootConnector" presStyleLbl="node1" presStyleIdx="0" presStyleCnt="2"/>
      <dgm:spPr/>
      <dgm:t>
        <a:bodyPr/>
        <a:lstStyle/>
        <a:p>
          <a:endParaRPr lang="ru-RU"/>
        </a:p>
      </dgm:t>
    </dgm:pt>
    <dgm:pt modelId="{9F7609A1-DF5D-4CE2-BE1C-BC58A50611C2}" type="pres">
      <dgm:prSet presAssocID="{9B5D99A4-2DFB-438D-A459-2DBFC1FA6984}" presName="childShape" presStyleCnt="0"/>
      <dgm:spPr/>
    </dgm:pt>
    <dgm:pt modelId="{F39C20FD-AEF8-4BCD-B461-6E2B316BB6CA}" type="pres">
      <dgm:prSet presAssocID="{DA762323-2ACE-4D98-803A-0785B665CD05}" presName="root" presStyleCnt="0"/>
      <dgm:spPr/>
    </dgm:pt>
    <dgm:pt modelId="{D4E91285-5B15-41A0-B8E0-CF7407794BA8}" type="pres">
      <dgm:prSet presAssocID="{DA762323-2ACE-4D98-803A-0785B665CD05}" presName="rootComposite" presStyleCnt="0"/>
      <dgm:spPr/>
    </dgm:pt>
    <dgm:pt modelId="{2D405BEB-E649-4194-B563-15E7C6372CDB}" type="pres">
      <dgm:prSet presAssocID="{DA762323-2ACE-4D98-803A-0785B665CD05}" presName="rootText" presStyleLbl="node1" presStyleIdx="1" presStyleCnt="2" custScaleX="209275" custScaleY="96058" custLinFactNeighborX="-5305" custLinFactNeighborY="-64764"/>
      <dgm:spPr/>
      <dgm:t>
        <a:bodyPr/>
        <a:lstStyle/>
        <a:p>
          <a:endParaRPr lang="ru-RU"/>
        </a:p>
      </dgm:t>
    </dgm:pt>
    <dgm:pt modelId="{5520CA18-9A00-4420-9445-88F19E988849}" type="pres">
      <dgm:prSet presAssocID="{DA762323-2ACE-4D98-803A-0785B665CD05}" presName="rootConnector" presStyleLbl="node1" presStyleIdx="1" presStyleCnt="2"/>
      <dgm:spPr/>
      <dgm:t>
        <a:bodyPr/>
        <a:lstStyle/>
        <a:p>
          <a:endParaRPr lang="ru-RU"/>
        </a:p>
      </dgm:t>
    </dgm:pt>
    <dgm:pt modelId="{0570CF38-B1E8-46AE-BFDC-4DCABD6F85AC}" type="pres">
      <dgm:prSet presAssocID="{DA762323-2ACE-4D98-803A-0785B665CD05}" presName="childShape" presStyleCnt="0"/>
      <dgm:spPr/>
    </dgm:pt>
  </dgm:ptLst>
  <dgm:cxnLst>
    <dgm:cxn modelId="{D1AD8C42-C68E-4067-9FD1-47BF3F577489}" type="presOf" srcId="{9B5D99A4-2DFB-438D-A459-2DBFC1FA6984}" destId="{623DEEEB-8E8C-489A-805C-B90332325F38}" srcOrd="0" destOrd="0" presId="urn:microsoft.com/office/officeart/2005/8/layout/hierarchy3"/>
    <dgm:cxn modelId="{11FABFEE-00FD-4B89-AD7C-67DC470DDEB3}" type="presOf" srcId="{9B5D99A4-2DFB-438D-A459-2DBFC1FA6984}" destId="{4BCDA056-A5C8-4BB0-BF1E-4005FC8BDE12}" srcOrd="1" destOrd="0" presId="urn:microsoft.com/office/officeart/2005/8/layout/hierarchy3"/>
    <dgm:cxn modelId="{14A487A4-A897-4A54-BBB1-AD3A5E4E1601}" srcId="{6E62F7C1-C3F4-45BC-A142-BB01992E6710}" destId="{9B5D99A4-2DFB-438D-A459-2DBFC1FA6984}" srcOrd="0" destOrd="0" parTransId="{479B9306-823A-49ED-A570-F996CA8EBE31}" sibTransId="{3951A5C6-4573-4051-A402-CBF4CDAB29F6}"/>
    <dgm:cxn modelId="{2C55AA08-244A-4753-8618-CD7A19CA4476}" type="presOf" srcId="{DA762323-2ACE-4D98-803A-0785B665CD05}" destId="{2D405BEB-E649-4194-B563-15E7C6372CDB}" srcOrd="0" destOrd="0" presId="urn:microsoft.com/office/officeart/2005/8/layout/hierarchy3"/>
    <dgm:cxn modelId="{B4939011-4B45-464B-879C-524680BAD897}" srcId="{6E62F7C1-C3F4-45BC-A142-BB01992E6710}" destId="{DA762323-2ACE-4D98-803A-0785B665CD05}" srcOrd="1" destOrd="0" parTransId="{B2DFE0B5-40E4-46D5-8B72-5CC83D5F3985}" sibTransId="{CC5728FB-7CED-4D8E-B82D-CF573DF83D60}"/>
    <dgm:cxn modelId="{EC59CB28-2C54-4473-A6DC-630515968BDF}" type="presOf" srcId="{6E62F7C1-C3F4-45BC-A142-BB01992E6710}" destId="{95A67F6C-7FBA-407D-8D94-CFCE4806C057}" srcOrd="0" destOrd="0" presId="urn:microsoft.com/office/officeart/2005/8/layout/hierarchy3"/>
    <dgm:cxn modelId="{9D208603-1E62-4A41-9652-16493043511D}" type="presOf" srcId="{DA762323-2ACE-4D98-803A-0785B665CD05}" destId="{5520CA18-9A00-4420-9445-88F19E988849}" srcOrd="1" destOrd="0" presId="urn:microsoft.com/office/officeart/2005/8/layout/hierarchy3"/>
    <dgm:cxn modelId="{428AA68E-7B9F-4A5C-8836-60A33E495810}" type="presParOf" srcId="{95A67F6C-7FBA-407D-8D94-CFCE4806C057}" destId="{A79BCD8B-99DC-49D3-95B7-F098BB36C8E5}" srcOrd="0" destOrd="0" presId="urn:microsoft.com/office/officeart/2005/8/layout/hierarchy3"/>
    <dgm:cxn modelId="{24A1B390-7FBA-433B-B4BD-417DD6C9EC4A}" type="presParOf" srcId="{A79BCD8B-99DC-49D3-95B7-F098BB36C8E5}" destId="{CDD18CE2-2B63-4A30-913E-3C7EB6082ADC}" srcOrd="0" destOrd="0" presId="urn:microsoft.com/office/officeart/2005/8/layout/hierarchy3"/>
    <dgm:cxn modelId="{3A400246-964B-4C55-8D0E-D6D7B1334891}" type="presParOf" srcId="{CDD18CE2-2B63-4A30-913E-3C7EB6082ADC}" destId="{623DEEEB-8E8C-489A-805C-B90332325F38}" srcOrd="0" destOrd="0" presId="urn:microsoft.com/office/officeart/2005/8/layout/hierarchy3"/>
    <dgm:cxn modelId="{81CC5863-EC47-443B-AEB0-08EB0B809A81}" type="presParOf" srcId="{CDD18CE2-2B63-4A30-913E-3C7EB6082ADC}" destId="{4BCDA056-A5C8-4BB0-BF1E-4005FC8BDE12}" srcOrd="1" destOrd="0" presId="urn:microsoft.com/office/officeart/2005/8/layout/hierarchy3"/>
    <dgm:cxn modelId="{BE757C27-B2A5-4D19-A7B8-F632DE1F0C37}" type="presParOf" srcId="{A79BCD8B-99DC-49D3-95B7-F098BB36C8E5}" destId="{9F7609A1-DF5D-4CE2-BE1C-BC58A50611C2}" srcOrd="1" destOrd="0" presId="urn:microsoft.com/office/officeart/2005/8/layout/hierarchy3"/>
    <dgm:cxn modelId="{2ACB0A2E-377E-4662-9E7F-C35A2E430448}" type="presParOf" srcId="{95A67F6C-7FBA-407D-8D94-CFCE4806C057}" destId="{F39C20FD-AEF8-4BCD-B461-6E2B316BB6CA}" srcOrd="1" destOrd="0" presId="urn:microsoft.com/office/officeart/2005/8/layout/hierarchy3"/>
    <dgm:cxn modelId="{808CA6A1-3591-401F-AB6C-5BDD81F6FB51}" type="presParOf" srcId="{F39C20FD-AEF8-4BCD-B461-6E2B316BB6CA}" destId="{D4E91285-5B15-41A0-B8E0-CF7407794BA8}" srcOrd="0" destOrd="0" presId="urn:microsoft.com/office/officeart/2005/8/layout/hierarchy3"/>
    <dgm:cxn modelId="{5A45BE9A-479F-43E7-A857-3E49DA581FD7}" type="presParOf" srcId="{D4E91285-5B15-41A0-B8E0-CF7407794BA8}" destId="{2D405BEB-E649-4194-B563-15E7C6372CDB}" srcOrd="0" destOrd="0" presId="urn:microsoft.com/office/officeart/2005/8/layout/hierarchy3"/>
    <dgm:cxn modelId="{9C3B2A27-1F60-4AE6-B02D-8D7AE0A00DAD}" type="presParOf" srcId="{D4E91285-5B15-41A0-B8E0-CF7407794BA8}" destId="{5520CA18-9A00-4420-9445-88F19E988849}" srcOrd="1" destOrd="0" presId="urn:microsoft.com/office/officeart/2005/8/layout/hierarchy3"/>
    <dgm:cxn modelId="{EF971881-A072-4D23-9A21-87BB206CE235}" type="presParOf" srcId="{F39C20FD-AEF8-4BCD-B461-6E2B316BB6CA}" destId="{0570CF38-B1E8-46AE-BFDC-4DCABD6F85A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62F7C1-C3F4-45BC-A142-BB01992E6710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5D99A4-2DFB-438D-A459-2DBFC1FA6984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ru-RU" sz="3000" dirty="0" smtClean="0"/>
            <a:t>Традиционные академические задания строятся по принципу «от способа – к задаче»  </a:t>
          </a:r>
          <a:endParaRPr lang="ru-RU" sz="3000" dirty="0"/>
        </a:p>
      </dgm:t>
    </dgm:pt>
    <dgm:pt modelId="{479B9306-823A-49ED-A570-F996CA8EBE31}" type="parTrans" cxnId="{14A487A4-A897-4A54-BBB1-AD3A5E4E1601}">
      <dgm:prSet/>
      <dgm:spPr/>
      <dgm:t>
        <a:bodyPr/>
        <a:lstStyle/>
        <a:p>
          <a:endParaRPr lang="ru-RU"/>
        </a:p>
      </dgm:t>
    </dgm:pt>
    <dgm:pt modelId="{3951A5C6-4573-4051-A402-CBF4CDAB29F6}" type="sibTrans" cxnId="{14A487A4-A897-4A54-BBB1-AD3A5E4E1601}">
      <dgm:prSet/>
      <dgm:spPr/>
      <dgm:t>
        <a:bodyPr/>
        <a:lstStyle/>
        <a:p>
          <a:endParaRPr lang="ru-RU"/>
        </a:p>
      </dgm:t>
    </dgm:pt>
    <dgm:pt modelId="{4E5C6E4F-3265-4B09-BFBA-6583E434AB0F}">
      <dgm:prSet phldrT="[Текст]"/>
      <dgm:spPr>
        <a:ln>
          <a:solidFill>
            <a:srgbClr val="7030A0"/>
          </a:solidFill>
        </a:ln>
      </dgm:spPr>
      <dgm:t>
        <a:bodyPr/>
        <a:lstStyle/>
        <a:p>
          <a:r>
            <a:rPr lang="ru-RU" dirty="0" smtClean="0"/>
            <a:t>Проблема отсутствует, есть учебный вопрос </a:t>
          </a:r>
          <a:endParaRPr lang="ru-RU" dirty="0"/>
        </a:p>
      </dgm:t>
    </dgm:pt>
    <dgm:pt modelId="{5430B685-533F-48B0-903F-9EBD0E291247}" type="parTrans" cxnId="{9803CCCE-3F05-486A-ABE4-39B9AFD30A71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020D57B6-6DAB-4D37-AC3F-C7EDEE243887}" type="sibTrans" cxnId="{9803CCCE-3F05-486A-ABE4-39B9AFD30A71}">
      <dgm:prSet/>
      <dgm:spPr/>
      <dgm:t>
        <a:bodyPr/>
        <a:lstStyle/>
        <a:p>
          <a:endParaRPr lang="ru-RU"/>
        </a:p>
      </dgm:t>
    </dgm:pt>
    <dgm:pt modelId="{AAA7D68E-F2E2-4747-B85A-2A72CB7C2B89}">
      <dgm:prSet phldrT="[Текст]"/>
      <dgm:spPr>
        <a:ln>
          <a:solidFill>
            <a:srgbClr val="7030A0"/>
          </a:solidFill>
        </a:ln>
      </dgm:spPr>
      <dgm:t>
        <a:bodyPr/>
        <a:lstStyle/>
        <a:p>
          <a:r>
            <a:rPr lang="ru-RU" dirty="0" smtClean="0"/>
            <a:t>Контекст отсутствует или учебный</a:t>
          </a:r>
          <a:endParaRPr lang="ru-RU" dirty="0"/>
        </a:p>
      </dgm:t>
    </dgm:pt>
    <dgm:pt modelId="{F0AAD8B1-E231-4DD4-B34D-7D4D1B53A378}" type="parTrans" cxnId="{6A344FE2-9F7C-4CA8-89FE-4158C199AEE6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CA252C45-F03A-4794-85FA-2F2A4FA20C0B}" type="sibTrans" cxnId="{6A344FE2-9F7C-4CA8-89FE-4158C199AEE6}">
      <dgm:prSet/>
      <dgm:spPr/>
      <dgm:t>
        <a:bodyPr/>
        <a:lstStyle/>
        <a:p>
          <a:endParaRPr lang="ru-RU"/>
        </a:p>
      </dgm:t>
    </dgm:pt>
    <dgm:pt modelId="{DA762323-2ACE-4D98-803A-0785B665CD05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ru-RU" sz="3000" dirty="0" smtClean="0"/>
            <a:t>Задания для формирования функциональной грамотности: «от задачи – к способу»</a:t>
          </a:r>
          <a:endParaRPr lang="ru-RU" sz="3000" dirty="0"/>
        </a:p>
      </dgm:t>
    </dgm:pt>
    <dgm:pt modelId="{B2DFE0B5-40E4-46D5-8B72-5CC83D5F3985}" type="parTrans" cxnId="{B4939011-4B45-464B-879C-524680BAD897}">
      <dgm:prSet/>
      <dgm:spPr/>
      <dgm:t>
        <a:bodyPr/>
        <a:lstStyle/>
        <a:p>
          <a:endParaRPr lang="ru-RU"/>
        </a:p>
      </dgm:t>
    </dgm:pt>
    <dgm:pt modelId="{CC5728FB-7CED-4D8E-B82D-CF573DF83D60}" type="sibTrans" cxnId="{B4939011-4B45-464B-879C-524680BAD897}">
      <dgm:prSet/>
      <dgm:spPr/>
      <dgm:t>
        <a:bodyPr/>
        <a:lstStyle/>
        <a:p>
          <a:endParaRPr lang="ru-RU"/>
        </a:p>
      </dgm:t>
    </dgm:pt>
    <dgm:pt modelId="{3D026383-28B3-4B23-B42C-A72BF95CBC9B}">
      <dgm:prSet phldrT="[Текст]"/>
      <dgm:spPr>
        <a:ln>
          <a:solidFill>
            <a:srgbClr val="7030A0"/>
          </a:solidFill>
        </a:ln>
      </dgm:spPr>
      <dgm:t>
        <a:bodyPr/>
        <a:lstStyle/>
        <a:p>
          <a:r>
            <a:rPr lang="ru-RU" dirty="0" smtClean="0"/>
            <a:t>Проблема реальная, явно выраженная</a:t>
          </a:r>
          <a:endParaRPr lang="ru-RU" dirty="0"/>
        </a:p>
      </dgm:t>
    </dgm:pt>
    <dgm:pt modelId="{7BA1FEBC-F569-4B4D-BFAE-D170D205C8B9}" type="parTrans" cxnId="{6D1597F3-E0AB-45BB-87AE-168FC4F5250E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B7E9C61E-50BC-4F25-BEBE-ECECACF77BA4}" type="sibTrans" cxnId="{6D1597F3-E0AB-45BB-87AE-168FC4F5250E}">
      <dgm:prSet/>
      <dgm:spPr/>
      <dgm:t>
        <a:bodyPr/>
        <a:lstStyle/>
        <a:p>
          <a:endParaRPr lang="ru-RU"/>
        </a:p>
      </dgm:t>
    </dgm:pt>
    <dgm:pt modelId="{C73D8571-13F4-4FDB-B925-1330CC337247}">
      <dgm:prSet phldrT="[Текст]"/>
      <dgm:spPr>
        <a:ln>
          <a:solidFill>
            <a:srgbClr val="7030A0"/>
          </a:solidFill>
        </a:ln>
      </dgm:spPr>
      <dgm:t>
        <a:bodyPr/>
        <a:lstStyle/>
        <a:p>
          <a:r>
            <a:rPr lang="ru-RU" dirty="0" smtClean="0"/>
            <a:t>Контекст </a:t>
          </a:r>
          <a:r>
            <a:rPr lang="ru-RU" dirty="0" err="1" smtClean="0"/>
            <a:t>внеучебный</a:t>
          </a:r>
          <a:endParaRPr lang="ru-RU" dirty="0"/>
        </a:p>
      </dgm:t>
    </dgm:pt>
    <dgm:pt modelId="{5702ADCB-D662-45DC-BA6F-7A95ECC5209C}" type="parTrans" cxnId="{8796FF1A-292A-4B3B-B713-692541FA38F2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D1C8E8D5-12B3-4177-BB7C-9AB8A9394BDF}" type="sibTrans" cxnId="{8796FF1A-292A-4B3B-B713-692541FA38F2}">
      <dgm:prSet/>
      <dgm:spPr/>
      <dgm:t>
        <a:bodyPr/>
        <a:lstStyle/>
        <a:p>
          <a:endParaRPr lang="ru-RU"/>
        </a:p>
      </dgm:t>
    </dgm:pt>
    <dgm:pt modelId="{AD15CFD9-42F8-4D1C-B2AB-020C67840C77}">
      <dgm:prSet/>
      <dgm:spPr>
        <a:ln>
          <a:solidFill>
            <a:srgbClr val="7030A0"/>
          </a:solidFill>
        </a:ln>
      </dgm:spPr>
      <dgm:t>
        <a:bodyPr/>
        <a:lstStyle/>
        <a:p>
          <a:r>
            <a:rPr lang="ru-RU" dirty="0" smtClean="0"/>
            <a:t>Охватывает предметные умения</a:t>
          </a:r>
          <a:endParaRPr lang="ru-RU" dirty="0"/>
        </a:p>
      </dgm:t>
    </dgm:pt>
    <dgm:pt modelId="{A3A6D4F7-0DB5-4D30-BD25-57E06836A866}" type="parTrans" cxnId="{EADD43A1-398D-47DF-AA48-98CB3B2CC4CE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790EE599-6EB7-4C55-A286-83B970FCA775}" type="sibTrans" cxnId="{EADD43A1-398D-47DF-AA48-98CB3B2CC4CE}">
      <dgm:prSet/>
      <dgm:spPr/>
      <dgm:t>
        <a:bodyPr/>
        <a:lstStyle/>
        <a:p>
          <a:endParaRPr lang="ru-RU"/>
        </a:p>
      </dgm:t>
    </dgm:pt>
    <dgm:pt modelId="{35226A1A-A7E3-4B5C-81CD-FCBF1D3216F5}">
      <dgm:prSet custT="1"/>
      <dgm:spPr>
        <a:ln>
          <a:solidFill>
            <a:srgbClr val="7030A0"/>
          </a:solidFill>
        </a:ln>
      </dgm:spPr>
      <dgm:t>
        <a:bodyPr/>
        <a:lstStyle/>
        <a:p>
          <a:r>
            <a:rPr lang="ru-RU" sz="2400" dirty="0" smtClean="0"/>
            <a:t>Охватывает оцениваемые компетентности</a:t>
          </a:r>
          <a:endParaRPr lang="ru-RU" sz="2400" dirty="0"/>
        </a:p>
      </dgm:t>
    </dgm:pt>
    <dgm:pt modelId="{A769BF0D-8B51-4349-8960-FFC672B35ACD}" type="parTrans" cxnId="{289161BE-07F2-4824-B3D1-0C791CC4924A}">
      <dgm:prSet/>
      <dgm:spPr>
        <a:ln>
          <a:solidFill>
            <a:srgbClr val="7030A0"/>
          </a:solidFill>
        </a:ln>
      </dgm:spPr>
      <dgm:t>
        <a:bodyPr/>
        <a:lstStyle/>
        <a:p>
          <a:endParaRPr lang="ru-RU"/>
        </a:p>
      </dgm:t>
    </dgm:pt>
    <dgm:pt modelId="{3C1395B9-37A8-4E6A-AB2F-178AD8D09079}" type="sibTrans" cxnId="{289161BE-07F2-4824-B3D1-0C791CC4924A}">
      <dgm:prSet/>
      <dgm:spPr/>
      <dgm:t>
        <a:bodyPr/>
        <a:lstStyle/>
        <a:p>
          <a:endParaRPr lang="ru-RU"/>
        </a:p>
      </dgm:t>
    </dgm:pt>
    <dgm:pt modelId="{95A67F6C-7FBA-407D-8D94-CFCE4806C057}" type="pres">
      <dgm:prSet presAssocID="{6E62F7C1-C3F4-45BC-A142-BB01992E67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79BCD8B-99DC-49D3-95B7-F098BB36C8E5}" type="pres">
      <dgm:prSet presAssocID="{9B5D99A4-2DFB-438D-A459-2DBFC1FA6984}" presName="root" presStyleCnt="0"/>
      <dgm:spPr/>
    </dgm:pt>
    <dgm:pt modelId="{CDD18CE2-2B63-4A30-913E-3C7EB6082ADC}" type="pres">
      <dgm:prSet presAssocID="{9B5D99A4-2DFB-438D-A459-2DBFC1FA6984}" presName="rootComposite" presStyleCnt="0"/>
      <dgm:spPr/>
    </dgm:pt>
    <dgm:pt modelId="{623DEEEB-8E8C-489A-805C-B90332325F38}" type="pres">
      <dgm:prSet presAssocID="{9B5D99A4-2DFB-438D-A459-2DBFC1FA6984}" presName="rootText" presStyleLbl="node1" presStyleIdx="0" presStyleCnt="2" custScaleX="307488" custScaleY="142485" custLinFactNeighborX="-5486" custLinFactNeighborY="-6670"/>
      <dgm:spPr/>
      <dgm:t>
        <a:bodyPr/>
        <a:lstStyle/>
        <a:p>
          <a:endParaRPr lang="ru-RU"/>
        </a:p>
      </dgm:t>
    </dgm:pt>
    <dgm:pt modelId="{4BCDA056-A5C8-4BB0-BF1E-4005FC8BDE12}" type="pres">
      <dgm:prSet presAssocID="{9B5D99A4-2DFB-438D-A459-2DBFC1FA6984}" presName="rootConnector" presStyleLbl="node1" presStyleIdx="0" presStyleCnt="2"/>
      <dgm:spPr/>
      <dgm:t>
        <a:bodyPr/>
        <a:lstStyle/>
        <a:p>
          <a:endParaRPr lang="ru-RU"/>
        </a:p>
      </dgm:t>
    </dgm:pt>
    <dgm:pt modelId="{9F7609A1-DF5D-4CE2-BE1C-BC58A50611C2}" type="pres">
      <dgm:prSet presAssocID="{9B5D99A4-2DFB-438D-A459-2DBFC1FA6984}" presName="childShape" presStyleCnt="0"/>
      <dgm:spPr/>
    </dgm:pt>
    <dgm:pt modelId="{6E09A795-6E47-401F-8300-82812ECC8A34}" type="pres">
      <dgm:prSet presAssocID="{5430B685-533F-48B0-903F-9EBD0E291247}" presName="Name13" presStyleLbl="parChTrans1D2" presStyleIdx="0" presStyleCnt="6"/>
      <dgm:spPr/>
      <dgm:t>
        <a:bodyPr/>
        <a:lstStyle/>
        <a:p>
          <a:endParaRPr lang="ru-RU"/>
        </a:p>
      </dgm:t>
    </dgm:pt>
    <dgm:pt modelId="{5E7B9F48-5DBF-4FEF-AE77-43EDA6855315}" type="pres">
      <dgm:prSet presAssocID="{4E5C6E4F-3265-4B09-BFBA-6583E434AB0F}" presName="childText" presStyleLbl="bgAcc1" presStyleIdx="0" presStyleCnt="6" custScaleX="245994" custScaleY="873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664CC6-7922-4639-BB49-492ECB134EA8}" type="pres">
      <dgm:prSet presAssocID="{F0AAD8B1-E231-4DD4-B34D-7D4D1B53A378}" presName="Name13" presStyleLbl="parChTrans1D2" presStyleIdx="1" presStyleCnt="6"/>
      <dgm:spPr/>
      <dgm:t>
        <a:bodyPr/>
        <a:lstStyle/>
        <a:p>
          <a:endParaRPr lang="ru-RU"/>
        </a:p>
      </dgm:t>
    </dgm:pt>
    <dgm:pt modelId="{9FDFE223-A69A-4B01-8362-D5B972AB1D2B}" type="pres">
      <dgm:prSet presAssocID="{AAA7D68E-F2E2-4747-B85A-2A72CB7C2B89}" presName="childText" presStyleLbl="bgAcc1" presStyleIdx="1" presStyleCnt="6" custScaleX="245994" custScaleY="873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837D1B-0C91-40DA-A07C-6EC4B7D772BF}" type="pres">
      <dgm:prSet presAssocID="{A3A6D4F7-0DB5-4D30-BD25-57E06836A866}" presName="Name13" presStyleLbl="parChTrans1D2" presStyleIdx="2" presStyleCnt="6"/>
      <dgm:spPr/>
      <dgm:t>
        <a:bodyPr/>
        <a:lstStyle/>
        <a:p>
          <a:endParaRPr lang="ru-RU"/>
        </a:p>
      </dgm:t>
    </dgm:pt>
    <dgm:pt modelId="{CD54783E-A93E-4544-8D36-F691E3F983BE}" type="pres">
      <dgm:prSet presAssocID="{AD15CFD9-42F8-4D1C-B2AB-020C67840C77}" presName="childText" presStyleLbl="bgAcc1" presStyleIdx="2" presStyleCnt="6" custScaleX="245994" custScaleY="87384" custLinFactNeighborX="-19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C20FD-AEF8-4BCD-B461-6E2B316BB6CA}" type="pres">
      <dgm:prSet presAssocID="{DA762323-2ACE-4D98-803A-0785B665CD05}" presName="root" presStyleCnt="0"/>
      <dgm:spPr/>
    </dgm:pt>
    <dgm:pt modelId="{D4E91285-5B15-41A0-B8E0-CF7407794BA8}" type="pres">
      <dgm:prSet presAssocID="{DA762323-2ACE-4D98-803A-0785B665CD05}" presName="rootComposite" presStyleCnt="0"/>
      <dgm:spPr/>
    </dgm:pt>
    <dgm:pt modelId="{2D405BEB-E649-4194-B563-15E7C6372CDB}" type="pres">
      <dgm:prSet presAssocID="{DA762323-2ACE-4D98-803A-0785B665CD05}" presName="rootText" presStyleLbl="node1" presStyleIdx="1" presStyleCnt="2" custScaleX="287231" custScaleY="145023" custLinFactNeighborX="-12944" custLinFactNeighborY="-10496"/>
      <dgm:spPr/>
      <dgm:t>
        <a:bodyPr/>
        <a:lstStyle/>
        <a:p>
          <a:endParaRPr lang="ru-RU"/>
        </a:p>
      </dgm:t>
    </dgm:pt>
    <dgm:pt modelId="{5520CA18-9A00-4420-9445-88F19E988849}" type="pres">
      <dgm:prSet presAssocID="{DA762323-2ACE-4D98-803A-0785B665CD05}" presName="rootConnector" presStyleLbl="node1" presStyleIdx="1" presStyleCnt="2"/>
      <dgm:spPr/>
      <dgm:t>
        <a:bodyPr/>
        <a:lstStyle/>
        <a:p>
          <a:endParaRPr lang="ru-RU"/>
        </a:p>
      </dgm:t>
    </dgm:pt>
    <dgm:pt modelId="{0570CF38-B1E8-46AE-BFDC-4DCABD6F85AC}" type="pres">
      <dgm:prSet presAssocID="{DA762323-2ACE-4D98-803A-0785B665CD05}" presName="childShape" presStyleCnt="0"/>
      <dgm:spPr/>
    </dgm:pt>
    <dgm:pt modelId="{202AD7CC-349E-466C-98E3-CF3312CA4417}" type="pres">
      <dgm:prSet presAssocID="{7BA1FEBC-F569-4B4D-BFAE-D170D205C8B9}" presName="Name13" presStyleLbl="parChTrans1D2" presStyleIdx="3" presStyleCnt="6"/>
      <dgm:spPr/>
      <dgm:t>
        <a:bodyPr/>
        <a:lstStyle/>
        <a:p>
          <a:endParaRPr lang="ru-RU"/>
        </a:p>
      </dgm:t>
    </dgm:pt>
    <dgm:pt modelId="{60D7AA7B-5BFD-41A5-BA67-C9D686C8C23B}" type="pres">
      <dgm:prSet presAssocID="{3D026383-28B3-4B23-B42C-A72BF95CBC9B}" presName="childText" presStyleLbl="bgAcc1" presStyleIdx="3" presStyleCnt="6" custScaleX="245994" custScaleY="86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EADF34-AA14-46AA-9E3E-4CD47EBB8E92}" type="pres">
      <dgm:prSet presAssocID="{5702ADCB-D662-45DC-BA6F-7A95ECC5209C}" presName="Name13" presStyleLbl="parChTrans1D2" presStyleIdx="4" presStyleCnt="6"/>
      <dgm:spPr/>
      <dgm:t>
        <a:bodyPr/>
        <a:lstStyle/>
        <a:p>
          <a:endParaRPr lang="ru-RU"/>
        </a:p>
      </dgm:t>
    </dgm:pt>
    <dgm:pt modelId="{9800F27A-F720-4F40-85C9-3CDDBF037EBF}" type="pres">
      <dgm:prSet presAssocID="{C73D8571-13F4-4FDB-B925-1330CC337247}" presName="childText" presStyleLbl="bgAcc1" presStyleIdx="4" presStyleCnt="6" custScaleX="245994" custScaleY="86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5C53BC-1923-4E28-B266-B8E73D1FABB4}" type="pres">
      <dgm:prSet presAssocID="{A769BF0D-8B51-4349-8960-FFC672B35ACD}" presName="Name13" presStyleLbl="parChTrans1D2" presStyleIdx="5" presStyleCnt="6"/>
      <dgm:spPr/>
      <dgm:t>
        <a:bodyPr/>
        <a:lstStyle/>
        <a:p>
          <a:endParaRPr lang="ru-RU"/>
        </a:p>
      </dgm:t>
    </dgm:pt>
    <dgm:pt modelId="{B5941BAE-8F6E-4123-80A6-4D59CC9C4B9E}" type="pres">
      <dgm:prSet presAssocID="{35226A1A-A7E3-4B5C-81CD-FCBF1D3216F5}" presName="childText" presStyleLbl="bgAcc1" presStyleIdx="5" presStyleCnt="6" custScaleX="245994" custScaleY="865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20B627-34D1-4DE5-9DBF-DB006E4D6838}" type="presOf" srcId="{4E5C6E4F-3265-4B09-BFBA-6583E434AB0F}" destId="{5E7B9F48-5DBF-4FEF-AE77-43EDA6855315}" srcOrd="0" destOrd="0" presId="urn:microsoft.com/office/officeart/2005/8/layout/hierarchy3"/>
    <dgm:cxn modelId="{637989E3-8EE2-413C-981D-64D8855C3B63}" type="presOf" srcId="{35226A1A-A7E3-4B5C-81CD-FCBF1D3216F5}" destId="{B5941BAE-8F6E-4123-80A6-4D59CC9C4B9E}" srcOrd="0" destOrd="0" presId="urn:microsoft.com/office/officeart/2005/8/layout/hierarchy3"/>
    <dgm:cxn modelId="{020570F9-8F4B-4F5C-8E23-72129AADAFA4}" type="presOf" srcId="{5702ADCB-D662-45DC-BA6F-7A95ECC5209C}" destId="{BDEADF34-AA14-46AA-9E3E-4CD47EBB8E92}" srcOrd="0" destOrd="0" presId="urn:microsoft.com/office/officeart/2005/8/layout/hierarchy3"/>
    <dgm:cxn modelId="{AA267586-5B54-4DE0-90F3-61A9B2C70794}" type="presOf" srcId="{AD15CFD9-42F8-4D1C-B2AB-020C67840C77}" destId="{CD54783E-A93E-4544-8D36-F691E3F983BE}" srcOrd="0" destOrd="0" presId="urn:microsoft.com/office/officeart/2005/8/layout/hierarchy3"/>
    <dgm:cxn modelId="{289161BE-07F2-4824-B3D1-0C791CC4924A}" srcId="{DA762323-2ACE-4D98-803A-0785B665CD05}" destId="{35226A1A-A7E3-4B5C-81CD-FCBF1D3216F5}" srcOrd="2" destOrd="0" parTransId="{A769BF0D-8B51-4349-8960-FFC672B35ACD}" sibTransId="{3C1395B9-37A8-4E6A-AB2F-178AD8D09079}"/>
    <dgm:cxn modelId="{D69A1B28-DBF4-477C-AC4F-A12A7A5D51E4}" type="presOf" srcId="{A769BF0D-8B51-4349-8960-FFC672B35ACD}" destId="{3A5C53BC-1923-4E28-B266-B8E73D1FABB4}" srcOrd="0" destOrd="0" presId="urn:microsoft.com/office/officeart/2005/8/layout/hierarchy3"/>
    <dgm:cxn modelId="{14A487A4-A897-4A54-BBB1-AD3A5E4E1601}" srcId="{6E62F7C1-C3F4-45BC-A142-BB01992E6710}" destId="{9B5D99A4-2DFB-438D-A459-2DBFC1FA6984}" srcOrd="0" destOrd="0" parTransId="{479B9306-823A-49ED-A570-F996CA8EBE31}" sibTransId="{3951A5C6-4573-4051-A402-CBF4CDAB29F6}"/>
    <dgm:cxn modelId="{EADD43A1-398D-47DF-AA48-98CB3B2CC4CE}" srcId="{9B5D99A4-2DFB-438D-A459-2DBFC1FA6984}" destId="{AD15CFD9-42F8-4D1C-B2AB-020C67840C77}" srcOrd="2" destOrd="0" parTransId="{A3A6D4F7-0DB5-4D30-BD25-57E06836A866}" sibTransId="{790EE599-6EB7-4C55-A286-83B970FCA775}"/>
    <dgm:cxn modelId="{0FF3F5F5-CCB7-4645-9BFC-E19D9520BE55}" type="presOf" srcId="{AAA7D68E-F2E2-4747-B85A-2A72CB7C2B89}" destId="{9FDFE223-A69A-4B01-8362-D5B972AB1D2B}" srcOrd="0" destOrd="0" presId="urn:microsoft.com/office/officeart/2005/8/layout/hierarchy3"/>
    <dgm:cxn modelId="{8796FF1A-292A-4B3B-B713-692541FA38F2}" srcId="{DA762323-2ACE-4D98-803A-0785B665CD05}" destId="{C73D8571-13F4-4FDB-B925-1330CC337247}" srcOrd="1" destOrd="0" parTransId="{5702ADCB-D662-45DC-BA6F-7A95ECC5209C}" sibTransId="{D1C8E8D5-12B3-4177-BB7C-9AB8A9394BDF}"/>
    <dgm:cxn modelId="{43F1554C-7F19-4973-9822-71F46CEF6DC7}" type="presOf" srcId="{6E62F7C1-C3F4-45BC-A142-BB01992E6710}" destId="{95A67F6C-7FBA-407D-8D94-CFCE4806C057}" srcOrd="0" destOrd="0" presId="urn:microsoft.com/office/officeart/2005/8/layout/hierarchy3"/>
    <dgm:cxn modelId="{F666FD00-5D68-4B27-B46D-E629109AF92B}" type="presOf" srcId="{5430B685-533F-48B0-903F-9EBD0E291247}" destId="{6E09A795-6E47-401F-8300-82812ECC8A34}" srcOrd="0" destOrd="0" presId="urn:microsoft.com/office/officeart/2005/8/layout/hierarchy3"/>
    <dgm:cxn modelId="{6DC7C03F-1C3A-450E-9CD2-AB18F24AA386}" type="presOf" srcId="{C73D8571-13F4-4FDB-B925-1330CC337247}" destId="{9800F27A-F720-4F40-85C9-3CDDBF037EBF}" srcOrd="0" destOrd="0" presId="urn:microsoft.com/office/officeart/2005/8/layout/hierarchy3"/>
    <dgm:cxn modelId="{79C1E8E1-DCB0-42E7-8BBB-704F9029B2C6}" type="presOf" srcId="{DA762323-2ACE-4D98-803A-0785B665CD05}" destId="{5520CA18-9A00-4420-9445-88F19E988849}" srcOrd="1" destOrd="0" presId="urn:microsoft.com/office/officeart/2005/8/layout/hierarchy3"/>
    <dgm:cxn modelId="{0811CA07-1B01-4645-9973-B30EC1175289}" type="presOf" srcId="{DA762323-2ACE-4D98-803A-0785B665CD05}" destId="{2D405BEB-E649-4194-B563-15E7C6372CDB}" srcOrd="0" destOrd="0" presId="urn:microsoft.com/office/officeart/2005/8/layout/hierarchy3"/>
    <dgm:cxn modelId="{B4939011-4B45-464B-879C-524680BAD897}" srcId="{6E62F7C1-C3F4-45BC-A142-BB01992E6710}" destId="{DA762323-2ACE-4D98-803A-0785B665CD05}" srcOrd="1" destOrd="0" parTransId="{B2DFE0B5-40E4-46D5-8B72-5CC83D5F3985}" sibTransId="{CC5728FB-7CED-4D8E-B82D-CF573DF83D60}"/>
    <dgm:cxn modelId="{C4904226-11AE-4198-BC44-5AC775B6C9A9}" type="presOf" srcId="{3D026383-28B3-4B23-B42C-A72BF95CBC9B}" destId="{60D7AA7B-5BFD-41A5-BA67-C9D686C8C23B}" srcOrd="0" destOrd="0" presId="urn:microsoft.com/office/officeart/2005/8/layout/hierarchy3"/>
    <dgm:cxn modelId="{E970E1F0-0A30-4818-B811-CF3F19588380}" type="presOf" srcId="{9B5D99A4-2DFB-438D-A459-2DBFC1FA6984}" destId="{623DEEEB-8E8C-489A-805C-B90332325F38}" srcOrd="0" destOrd="0" presId="urn:microsoft.com/office/officeart/2005/8/layout/hierarchy3"/>
    <dgm:cxn modelId="{9803CCCE-3F05-486A-ABE4-39B9AFD30A71}" srcId="{9B5D99A4-2DFB-438D-A459-2DBFC1FA6984}" destId="{4E5C6E4F-3265-4B09-BFBA-6583E434AB0F}" srcOrd="0" destOrd="0" parTransId="{5430B685-533F-48B0-903F-9EBD0E291247}" sibTransId="{020D57B6-6DAB-4D37-AC3F-C7EDEE243887}"/>
    <dgm:cxn modelId="{AF16B793-22D8-4FA7-8B62-34955947C264}" type="presOf" srcId="{A3A6D4F7-0DB5-4D30-BD25-57E06836A866}" destId="{27837D1B-0C91-40DA-A07C-6EC4B7D772BF}" srcOrd="0" destOrd="0" presId="urn:microsoft.com/office/officeart/2005/8/layout/hierarchy3"/>
    <dgm:cxn modelId="{6D1597F3-E0AB-45BB-87AE-168FC4F5250E}" srcId="{DA762323-2ACE-4D98-803A-0785B665CD05}" destId="{3D026383-28B3-4B23-B42C-A72BF95CBC9B}" srcOrd="0" destOrd="0" parTransId="{7BA1FEBC-F569-4B4D-BFAE-D170D205C8B9}" sibTransId="{B7E9C61E-50BC-4F25-BEBE-ECECACF77BA4}"/>
    <dgm:cxn modelId="{5B9ED845-F8C7-454C-A716-0AC6B691603C}" type="presOf" srcId="{F0AAD8B1-E231-4DD4-B34D-7D4D1B53A378}" destId="{A8664CC6-7922-4639-BB49-492ECB134EA8}" srcOrd="0" destOrd="0" presId="urn:microsoft.com/office/officeart/2005/8/layout/hierarchy3"/>
    <dgm:cxn modelId="{6A344FE2-9F7C-4CA8-89FE-4158C199AEE6}" srcId="{9B5D99A4-2DFB-438D-A459-2DBFC1FA6984}" destId="{AAA7D68E-F2E2-4747-B85A-2A72CB7C2B89}" srcOrd="1" destOrd="0" parTransId="{F0AAD8B1-E231-4DD4-B34D-7D4D1B53A378}" sibTransId="{CA252C45-F03A-4794-85FA-2F2A4FA20C0B}"/>
    <dgm:cxn modelId="{7DED9AF7-63F2-40CE-B6CD-0BADAFEE2AC7}" type="presOf" srcId="{7BA1FEBC-F569-4B4D-BFAE-D170D205C8B9}" destId="{202AD7CC-349E-466C-98E3-CF3312CA4417}" srcOrd="0" destOrd="0" presId="urn:microsoft.com/office/officeart/2005/8/layout/hierarchy3"/>
    <dgm:cxn modelId="{C2D87CE3-43DD-4CA0-856E-BAA06E8CBAB4}" type="presOf" srcId="{9B5D99A4-2DFB-438D-A459-2DBFC1FA6984}" destId="{4BCDA056-A5C8-4BB0-BF1E-4005FC8BDE12}" srcOrd="1" destOrd="0" presId="urn:microsoft.com/office/officeart/2005/8/layout/hierarchy3"/>
    <dgm:cxn modelId="{172E68F6-0DB1-47D1-A903-A1609DDBC844}" type="presParOf" srcId="{95A67F6C-7FBA-407D-8D94-CFCE4806C057}" destId="{A79BCD8B-99DC-49D3-95B7-F098BB36C8E5}" srcOrd="0" destOrd="0" presId="urn:microsoft.com/office/officeart/2005/8/layout/hierarchy3"/>
    <dgm:cxn modelId="{4A6BCABC-B30C-4627-AF25-781DC0DE01D9}" type="presParOf" srcId="{A79BCD8B-99DC-49D3-95B7-F098BB36C8E5}" destId="{CDD18CE2-2B63-4A30-913E-3C7EB6082ADC}" srcOrd="0" destOrd="0" presId="urn:microsoft.com/office/officeart/2005/8/layout/hierarchy3"/>
    <dgm:cxn modelId="{52A5B3DF-A9AD-4FCA-8644-175CA607139D}" type="presParOf" srcId="{CDD18CE2-2B63-4A30-913E-3C7EB6082ADC}" destId="{623DEEEB-8E8C-489A-805C-B90332325F38}" srcOrd="0" destOrd="0" presId="urn:microsoft.com/office/officeart/2005/8/layout/hierarchy3"/>
    <dgm:cxn modelId="{3B2F191A-4B8D-4149-9068-0E3FFA977A43}" type="presParOf" srcId="{CDD18CE2-2B63-4A30-913E-3C7EB6082ADC}" destId="{4BCDA056-A5C8-4BB0-BF1E-4005FC8BDE12}" srcOrd="1" destOrd="0" presId="urn:microsoft.com/office/officeart/2005/8/layout/hierarchy3"/>
    <dgm:cxn modelId="{D4899EDD-F94B-4670-8718-7ED191A83B4A}" type="presParOf" srcId="{A79BCD8B-99DC-49D3-95B7-F098BB36C8E5}" destId="{9F7609A1-DF5D-4CE2-BE1C-BC58A50611C2}" srcOrd="1" destOrd="0" presId="urn:microsoft.com/office/officeart/2005/8/layout/hierarchy3"/>
    <dgm:cxn modelId="{B8B88CAA-01D6-4A3E-9A50-63AEBF87415C}" type="presParOf" srcId="{9F7609A1-DF5D-4CE2-BE1C-BC58A50611C2}" destId="{6E09A795-6E47-401F-8300-82812ECC8A34}" srcOrd="0" destOrd="0" presId="urn:microsoft.com/office/officeart/2005/8/layout/hierarchy3"/>
    <dgm:cxn modelId="{EE3D84DB-0172-4FD8-B4E1-DAB9B0044805}" type="presParOf" srcId="{9F7609A1-DF5D-4CE2-BE1C-BC58A50611C2}" destId="{5E7B9F48-5DBF-4FEF-AE77-43EDA6855315}" srcOrd="1" destOrd="0" presId="urn:microsoft.com/office/officeart/2005/8/layout/hierarchy3"/>
    <dgm:cxn modelId="{AB3CD7CF-4963-4EB1-A7BD-DDFF95467596}" type="presParOf" srcId="{9F7609A1-DF5D-4CE2-BE1C-BC58A50611C2}" destId="{A8664CC6-7922-4639-BB49-492ECB134EA8}" srcOrd="2" destOrd="0" presId="urn:microsoft.com/office/officeart/2005/8/layout/hierarchy3"/>
    <dgm:cxn modelId="{05C0F0F4-7BE7-457C-8386-0E47C17D3B69}" type="presParOf" srcId="{9F7609A1-DF5D-4CE2-BE1C-BC58A50611C2}" destId="{9FDFE223-A69A-4B01-8362-D5B972AB1D2B}" srcOrd="3" destOrd="0" presId="urn:microsoft.com/office/officeart/2005/8/layout/hierarchy3"/>
    <dgm:cxn modelId="{7DDDA1C5-9987-4390-B6C3-BA69398A4638}" type="presParOf" srcId="{9F7609A1-DF5D-4CE2-BE1C-BC58A50611C2}" destId="{27837D1B-0C91-40DA-A07C-6EC4B7D772BF}" srcOrd="4" destOrd="0" presId="urn:microsoft.com/office/officeart/2005/8/layout/hierarchy3"/>
    <dgm:cxn modelId="{C0D62003-115B-4B3A-8315-56457661EA80}" type="presParOf" srcId="{9F7609A1-DF5D-4CE2-BE1C-BC58A50611C2}" destId="{CD54783E-A93E-4544-8D36-F691E3F983BE}" srcOrd="5" destOrd="0" presId="urn:microsoft.com/office/officeart/2005/8/layout/hierarchy3"/>
    <dgm:cxn modelId="{4F154F9C-7785-454C-9BF9-02C555F817BE}" type="presParOf" srcId="{95A67F6C-7FBA-407D-8D94-CFCE4806C057}" destId="{F39C20FD-AEF8-4BCD-B461-6E2B316BB6CA}" srcOrd="1" destOrd="0" presId="urn:microsoft.com/office/officeart/2005/8/layout/hierarchy3"/>
    <dgm:cxn modelId="{C6992DF6-E2D3-4875-9971-E8F71D9E6404}" type="presParOf" srcId="{F39C20FD-AEF8-4BCD-B461-6E2B316BB6CA}" destId="{D4E91285-5B15-41A0-B8E0-CF7407794BA8}" srcOrd="0" destOrd="0" presId="urn:microsoft.com/office/officeart/2005/8/layout/hierarchy3"/>
    <dgm:cxn modelId="{E3B6FFE8-CFCD-434A-83C8-C7C996693894}" type="presParOf" srcId="{D4E91285-5B15-41A0-B8E0-CF7407794BA8}" destId="{2D405BEB-E649-4194-B563-15E7C6372CDB}" srcOrd="0" destOrd="0" presId="urn:microsoft.com/office/officeart/2005/8/layout/hierarchy3"/>
    <dgm:cxn modelId="{A20FDCCC-4048-4812-80A9-058695F08823}" type="presParOf" srcId="{D4E91285-5B15-41A0-B8E0-CF7407794BA8}" destId="{5520CA18-9A00-4420-9445-88F19E988849}" srcOrd="1" destOrd="0" presId="urn:microsoft.com/office/officeart/2005/8/layout/hierarchy3"/>
    <dgm:cxn modelId="{56754AC4-8344-48A1-8ECD-F40187E79881}" type="presParOf" srcId="{F39C20FD-AEF8-4BCD-B461-6E2B316BB6CA}" destId="{0570CF38-B1E8-46AE-BFDC-4DCABD6F85AC}" srcOrd="1" destOrd="0" presId="urn:microsoft.com/office/officeart/2005/8/layout/hierarchy3"/>
    <dgm:cxn modelId="{5CDDE56C-BF42-4819-9140-3DA4E15734B0}" type="presParOf" srcId="{0570CF38-B1E8-46AE-BFDC-4DCABD6F85AC}" destId="{202AD7CC-349E-466C-98E3-CF3312CA4417}" srcOrd="0" destOrd="0" presId="urn:microsoft.com/office/officeart/2005/8/layout/hierarchy3"/>
    <dgm:cxn modelId="{1354C08C-123B-4C6D-97C7-0292A09AA2AC}" type="presParOf" srcId="{0570CF38-B1E8-46AE-BFDC-4DCABD6F85AC}" destId="{60D7AA7B-5BFD-41A5-BA67-C9D686C8C23B}" srcOrd="1" destOrd="0" presId="urn:microsoft.com/office/officeart/2005/8/layout/hierarchy3"/>
    <dgm:cxn modelId="{8B000E20-F401-421D-A1AB-3B5C24626467}" type="presParOf" srcId="{0570CF38-B1E8-46AE-BFDC-4DCABD6F85AC}" destId="{BDEADF34-AA14-46AA-9E3E-4CD47EBB8E92}" srcOrd="2" destOrd="0" presId="urn:microsoft.com/office/officeart/2005/8/layout/hierarchy3"/>
    <dgm:cxn modelId="{08DFB9A2-2EEC-4A61-AEB2-474D547FCF34}" type="presParOf" srcId="{0570CF38-B1E8-46AE-BFDC-4DCABD6F85AC}" destId="{9800F27A-F720-4F40-85C9-3CDDBF037EBF}" srcOrd="3" destOrd="0" presId="urn:microsoft.com/office/officeart/2005/8/layout/hierarchy3"/>
    <dgm:cxn modelId="{3EB4A041-4A08-4C02-91E2-8B88D892403B}" type="presParOf" srcId="{0570CF38-B1E8-46AE-BFDC-4DCABD6F85AC}" destId="{3A5C53BC-1923-4E28-B266-B8E73D1FABB4}" srcOrd="4" destOrd="0" presId="urn:microsoft.com/office/officeart/2005/8/layout/hierarchy3"/>
    <dgm:cxn modelId="{8069F36B-F4BD-4C58-9AF1-BD27E42DB499}" type="presParOf" srcId="{0570CF38-B1E8-46AE-BFDC-4DCABD6F85AC}" destId="{B5941BAE-8F6E-4123-80A6-4D59CC9C4B9E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C1326E0-CFA6-41AF-B03A-D0F53EAB2578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537BF9-5544-4095-98EE-AC33D710DA7C}">
      <dgm:prSet phldrT="[Текст]" custT="1"/>
      <dgm:spPr>
        <a:solidFill>
          <a:srgbClr val="FFCCFF"/>
        </a:solidFill>
      </dgm:spPr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Содержательная область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5FB662-EAB5-4C36-8EF5-F83D58B24278}" type="parTrans" cxnId="{BEEE87B5-E806-4091-B2BB-D501E3737A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A8FA8B-4961-43D7-B6D2-6D13F9F96F10}" type="sibTrans" cxnId="{BEEE87B5-E806-4091-B2BB-D501E3737A7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5DEF4F-36B5-4893-85E1-60C4964DA234}">
      <dgm:prSet phldrT="[Текст]" custT="1"/>
      <dgm:spPr>
        <a:solidFill>
          <a:srgbClr val="FF0000">
            <a:alpha val="50000"/>
          </a:srgbClr>
        </a:solidFill>
      </dgm:spPr>
      <dgm:t>
        <a:bodyPr/>
        <a:lstStyle/>
        <a:p>
          <a:pPr marL="900000"/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Контексты/ ситуации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CA71657-8931-430D-AEC2-46E46540845F}" type="parTrans" cxnId="{437FDFA8-B9D9-4E02-A353-CABC0047010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790EB3-E407-4AA3-ACA0-75A60FB1AFD8}" type="sibTrans" cxnId="{437FDFA8-B9D9-4E02-A353-CABC00470107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B42553-4854-4EA4-83F3-B3E002F97E11}">
      <dgm:prSet phldrT="[Текст]" custT="1"/>
      <dgm:spPr>
        <a:solidFill>
          <a:schemeClr val="accent5">
            <a:lumMod val="75000"/>
            <a:alpha val="50000"/>
          </a:schemeClr>
        </a:solidFill>
      </dgm:spPr>
      <dgm:t>
        <a:bodyPr/>
        <a:lstStyle/>
        <a:p>
          <a:r>
            <a:rPr lang="ru-RU" sz="2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Компетентностная</a:t>
          </a:r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 область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B62CB8-0893-428C-A3ED-0DC761E973D5}" type="parTrans" cxnId="{95BB51AF-9418-464A-ADE3-6D6F105DB40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9BDF2D-BAA4-46A0-A585-30F0B780E85B}" type="sibTrans" cxnId="{95BB51AF-9418-464A-ADE3-6D6F105DB409}">
      <dgm:prSet/>
      <dgm:spPr/>
      <dgm:t>
        <a:bodyPr/>
        <a:lstStyle/>
        <a:p>
          <a:endParaRPr lang="ru-RU" sz="20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88230E-7EE5-4F33-AC3E-0356B3364B66}" type="pres">
      <dgm:prSet presAssocID="{8C1326E0-CFA6-41AF-B03A-D0F53EAB2578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A5165E-67D6-4469-863A-842734A92BAB}" type="pres">
      <dgm:prSet presAssocID="{AD537BF9-5544-4095-98EE-AC33D710DA7C}" presName="circ1" presStyleLbl="vennNode1" presStyleIdx="0" presStyleCnt="3" custScaleX="142546" custScaleY="113555" custLinFactNeighborX="18825" custLinFactNeighborY="-4368"/>
      <dgm:spPr/>
      <dgm:t>
        <a:bodyPr/>
        <a:lstStyle/>
        <a:p>
          <a:endParaRPr lang="ru-RU"/>
        </a:p>
      </dgm:t>
    </dgm:pt>
    <dgm:pt modelId="{EA169432-8591-43B8-BE4B-CC2CF38892DA}" type="pres">
      <dgm:prSet presAssocID="{AD537BF9-5544-4095-98EE-AC33D710DA7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BCF64A-6A02-4793-A6ED-DED440A18AE6}" type="pres">
      <dgm:prSet presAssocID="{775DEF4F-36B5-4893-85E1-60C4964DA234}" presName="circ2" presStyleLbl="vennNode1" presStyleIdx="1" presStyleCnt="3" custScaleX="159272" custScaleY="113555" custLinFactNeighborX="2162" custLinFactNeighborY="1853"/>
      <dgm:spPr/>
      <dgm:t>
        <a:bodyPr/>
        <a:lstStyle/>
        <a:p>
          <a:endParaRPr lang="ru-RU"/>
        </a:p>
      </dgm:t>
    </dgm:pt>
    <dgm:pt modelId="{0DEB0D55-9FE7-4865-AEA2-E1911BA25DCA}" type="pres">
      <dgm:prSet presAssocID="{775DEF4F-36B5-4893-85E1-60C4964DA234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CC0DA-4D37-41D6-AC54-4EFAD6D48CD5}" type="pres">
      <dgm:prSet presAssocID="{87B42553-4854-4EA4-83F3-B3E002F97E11}" presName="circ3" presStyleLbl="vennNode1" presStyleIdx="2" presStyleCnt="3" custScaleX="163503" custScaleY="113555" custLinFactNeighborX="-1650" custLinFactNeighborY="-3210"/>
      <dgm:spPr/>
      <dgm:t>
        <a:bodyPr/>
        <a:lstStyle/>
        <a:p>
          <a:endParaRPr lang="ru-RU"/>
        </a:p>
      </dgm:t>
    </dgm:pt>
    <dgm:pt modelId="{731D2D39-E1BD-4195-A764-DF6016C51A6C}" type="pres">
      <dgm:prSet presAssocID="{87B42553-4854-4EA4-83F3-B3E002F97E1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58C9FE-A516-4C59-A18B-E2E6D6764C8B}" type="presOf" srcId="{87B42553-4854-4EA4-83F3-B3E002F97E11}" destId="{731D2D39-E1BD-4195-A764-DF6016C51A6C}" srcOrd="1" destOrd="0" presId="urn:microsoft.com/office/officeart/2005/8/layout/venn1"/>
    <dgm:cxn modelId="{8D52ABA0-6378-45C4-8F82-02887D3CBAE9}" type="presOf" srcId="{87B42553-4854-4EA4-83F3-B3E002F97E11}" destId="{4EECC0DA-4D37-41D6-AC54-4EFAD6D48CD5}" srcOrd="0" destOrd="0" presId="urn:microsoft.com/office/officeart/2005/8/layout/venn1"/>
    <dgm:cxn modelId="{4D4EAD65-B6FF-4B44-9897-00C9FB1F760C}" type="presOf" srcId="{AD537BF9-5544-4095-98EE-AC33D710DA7C}" destId="{EA169432-8591-43B8-BE4B-CC2CF38892DA}" srcOrd="1" destOrd="0" presId="urn:microsoft.com/office/officeart/2005/8/layout/venn1"/>
    <dgm:cxn modelId="{FE72D403-615E-49A1-9AC4-DE1F0DC5CB8C}" type="presOf" srcId="{AD537BF9-5544-4095-98EE-AC33D710DA7C}" destId="{9EA5165E-67D6-4469-863A-842734A92BAB}" srcOrd="0" destOrd="0" presId="urn:microsoft.com/office/officeart/2005/8/layout/venn1"/>
    <dgm:cxn modelId="{8C8C421F-0FB7-4908-9F29-26EFB594502B}" type="presOf" srcId="{775DEF4F-36B5-4893-85E1-60C4964DA234}" destId="{0DEB0D55-9FE7-4865-AEA2-E1911BA25DCA}" srcOrd="1" destOrd="0" presId="urn:microsoft.com/office/officeart/2005/8/layout/venn1"/>
    <dgm:cxn modelId="{BEEE87B5-E806-4091-B2BB-D501E3737A79}" srcId="{8C1326E0-CFA6-41AF-B03A-D0F53EAB2578}" destId="{AD537BF9-5544-4095-98EE-AC33D710DA7C}" srcOrd="0" destOrd="0" parTransId="{385FB662-EAB5-4C36-8EF5-F83D58B24278}" sibTransId="{06A8FA8B-4961-43D7-B6D2-6D13F9F96F10}"/>
    <dgm:cxn modelId="{437FDFA8-B9D9-4E02-A353-CABC00470107}" srcId="{8C1326E0-CFA6-41AF-B03A-D0F53EAB2578}" destId="{775DEF4F-36B5-4893-85E1-60C4964DA234}" srcOrd="1" destOrd="0" parTransId="{DCA71657-8931-430D-AEC2-46E46540845F}" sibTransId="{E9790EB3-E407-4AA3-ACA0-75A60FB1AFD8}"/>
    <dgm:cxn modelId="{4FAC5292-F0F8-431A-9214-43FDC84474AE}" type="presOf" srcId="{775DEF4F-36B5-4893-85E1-60C4964DA234}" destId="{22BCF64A-6A02-4793-A6ED-DED440A18AE6}" srcOrd="0" destOrd="0" presId="urn:microsoft.com/office/officeart/2005/8/layout/venn1"/>
    <dgm:cxn modelId="{F99BD7D1-208E-47B9-8A82-6BC61C7A9296}" type="presOf" srcId="{8C1326E0-CFA6-41AF-B03A-D0F53EAB2578}" destId="{2088230E-7EE5-4F33-AC3E-0356B3364B66}" srcOrd="0" destOrd="0" presId="urn:microsoft.com/office/officeart/2005/8/layout/venn1"/>
    <dgm:cxn modelId="{95BB51AF-9418-464A-ADE3-6D6F105DB409}" srcId="{8C1326E0-CFA6-41AF-B03A-D0F53EAB2578}" destId="{87B42553-4854-4EA4-83F3-B3E002F97E11}" srcOrd="2" destOrd="0" parTransId="{6DB62CB8-0893-428C-A3ED-0DC761E973D5}" sibTransId="{1E9BDF2D-BAA4-46A0-A585-30F0B780E85B}"/>
    <dgm:cxn modelId="{057BDEBA-E3CB-4787-94F9-3C92B2C7FF3E}" type="presParOf" srcId="{2088230E-7EE5-4F33-AC3E-0356B3364B66}" destId="{9EA5165E-67D6-4469-863A-842734A92BAB}" srcOrd="0" destOrd="0" presId="urn:microsoft.com/office/officeart/2005/8/layout/venn1"/>
    <dgm:cxn modelId="{965864DB-0EFA-42B6-8E81-ED659B093B7C}" type="presParOf" srcId="{2088230E-7EE5-4F33-AC3E-0356B3364B66}" destId="{EA169432-8591-43B8-BE4B-CC2CF38892DA}" srcOrd="1" destOrd="0" presId="urn:microsoft.com/office/officeart/2005/8/layout/venn1"/>
    <dgm:cxn modelId="{CD0DF9AF-AC37-4BC8-B5C5-11BBD57B8A1A}" type="presParOf" srcId="{2088230E-7EE5-4F33-AC3E-0356B3364B66}" destId="{22BCF64A-6A02-4793-A6ED-DED440A18AE6}" srcOrd="2" destOrd="0" presId="urn:microsoft.com/office/officeart/2005/8/layout/venn1"/>
    <dgm:cxn modelId="{3471BB7E-7227-42F6-A977-BC091950A664}" type="presParOf" srcId="{2088230E-7EE5-4F33-AC3E-0356B3364B66}" destId="{0DEB0D55-9FE7-4865-AEA2-E1911BA25DCA}" srcOrd="3" destOrd="0" presId="urn:microsoft.com/office/officeart/2005/8/layout/venn1"/>
    <dgm:cxn modelId="{0B323A2A-BEAF-4EE3-9196-08E99D496363}" type="presParOf" srcId="{2088230E-7EE5-4F33-AC3E-0356B3364B66}" destId="{4EECC0DA-4D37-41D6-AC54-4EFAD6D48CD5}" srcOrd="4" destOrd="0" presId="urn:microsoft.com/office/officeart/2005/8/layout/venn1"/>
    <dgm:cxn modelId="{CB34A326-50CD-46DC-9D25-78B31D5B4C3B}" type="presParOf" srcId="{2088230E-7EE5-4F33-AC3E-0356B3364B66}" destId="{731D2D39-E1BD-4195-A764-DF6016C51A6C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2ED1237-DCE0-4580-B613-A179E0878489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40A6A0-EF2A-4087-8C6E-A4E03EE64570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2000" b="1" dirty="0" smtClean="0"/>
            <a:t>Задания по креативному мышлению.</a:t>
          </a:r>
        </a:p>
        <a:p>
          <a:r>
            <a:rPr lang="ru-RU" sz="2000" b="1" u="sng" dirty="0" smtClean="0"/>
            <a:t>Особенно</a:t>
          </a:r>
          <a:r>
            <a:rPr lang="ru-RU" sz="2000" b="1" dirty="0" smtClean="0"/>
            <a:t>: в области «Решение естественно-математических проблем»</a:t>
          </a:r>
          <a:endParaRPr lang="ru-RU" sz="2000" b="1" dirty="0"/>
        </a:p>
      </dgm:t>
    </dgm:pt>
    <dgm:pt modelId="{6BCFF338-4824-423D-B086-473AE3C4EF62}" type="parTrans" cxnId="{4DF837CA-1FE1-491C-AFC6-2FA58B2F70C5}">
      <dgm:prSet/>
      <dgm:spPr/>
      <dgm:t>
        <a:bodyPr/>
        <a:lstStyle/>
        <a:p>
          <a:endParaRPr lang="ru-RU"/>
        </a:p>
      </dgm:t>
    </dgm:pt>
    <dgm:pt modelId="{2ADA9FED-F2C7-44BE-A18A-32E82A6EFAC1}" type="sibTrans" cxnId="{4DF837CA-1FE1-491C-AFC6-2FA58B2F70C5}">
      <dgm:prSet/>
      <dgm:spPr/>
      <dgm:t>
        <a:bodyPr/>
        <a:lstStyle/>
        <a:p>
          <a:endParaRPr lang="ru-RU"/>
        </a:p>
      </dgm:t>
    </dgm:pt>
    <dgm:pt modelId="{0BA6C1C0-9426-44AD-AC58-92DC6303B7CA}">
      <dgm:prSet phldrT="[Текст]" custT="1"/>
      <dgm:spPr>
        <a:solidFill>
          <a:schemeClr val="accent4"/>
        </a:solidFill>
      </dgm:spPr>
      <dgm:t>
        <a:bodyPr/>
        <a:lstStyle/>
        <a:p>
          <a:r>
            <a:rPr lang="ru-RU" sz="1800" b="1" dirty="0" smtClean="0"/>
            <a:t>Другие грамотности: математическая, естественно-научная, читательская, глобальные компетентности  </a:t>
          </a:r>
          <a:endParaRPr lang="ru-RU" sz="1800" b="1" dirty="0"/>
        </a:p>
      </dgm:t>
    </dgm:pt>
    <dgm:pt modelId="{3AF42D7B-A9E9-4A32-9A21-78F821304DE0}" type="parTrans" cxnId="{264E48EB-20B0-4378-A358-96AED7082C8E}">
      <dgm:prSet/>
      <dgm:spPr/>
      <dgm:t>
        <a:bodyPr/>
        <a:lstStyle/>
        <a:p>
          <a:endParaRPr lang="ru-RU"/>
        </a:p>
      </dgm:t>
    </dgm:pt>
    <dgm:pt modelId="{4C08B0E7-C645-409D-8380-C9ABF5BC869D}" type="sibTrans" cxnId="{264E48EB-20B0-4378-A358-96AED7082C8E}">
      <dgm:prSet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20000"/>
              <a:lumOff val="80000"/>
            </a:schemeClr>
          </a:solidFill>
        </a:ln>
      </dgm:spPr>
      <dgm:t>
        <a:bodyPr/>
        <a:lstStyle/>
        <a:p>
          <a:endParaRPr lang="ru-RU"/>
        </a:p>
      </dgm:t>
    </dgm:pt>
    <dgm:pt modelId="{2198A7A7-661D-40C2-968D-1D2F7BD4D1E9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ru-RU" sz="1800" b="1" dirty="0" smtClean="0">
              <a:solidFill>
                <a:srgbClr val="7030A0"/>
              </a:solidFill>
            </a:rPr>
            <a:t>Традиционные учебные задания по естественно-математическим и социально-гуманитарным предметам</a:t>
          </a:r>
          <a:endParaRPr lang="ru-RU" sz="1800" b="1" dirty="0">
            <a:solidFill>
              <a:srgbClr val="7030A0"/>
            </a:solidFill>
          </a:endParaRPr>
        </a:p>
      </dgm:t>
    </dgm:pt>
    <dgm:pt modelId="{51AAAEEE-44A3-44F0-B1EE-9ED3DA9C5805}" type="parTrans" cxnId="{6FE28429-D1C4-4359-B2BD-F31312C6BD8F}">
      <dgm:prSet/>
      <dgm:spPr/>
      <dgm:t>
        <a:bodyPr/>
        <a:lstStyle/>
        <a:p>
          <a:endParaRPr lang="ru-RU"/>
        </a:p>
      </dgm:t>
    </dgm:pt>
    <dgm:pt modelId="{2562C7DC-C86F-4224-BD2B-566C2698DF47}" type="sibTrans" cxnId="{6FE28429-D1C4-4359-B2BD-F31312C6BD8F}">
      <dgm:prSet/>
      <dgm:spPr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20000"/>
              <a:lumOff val="80000"/>
            </a:schemeClr>
          </a:solidFill>
        </a:ln>
      </dgm:spPr>
      <dgm:t>
        <a:bodyPr/>
        <a:lstStyle/>
        <a:p>
          <a:endParaRPr lang="ru-RU"/>
        </a:p>
      </dgm:t>
    </dgm:pt>
    <dgm:pt modelId="{25A73F50-FCB9-4A36-AD3F-96F32ECAFA4E}">
      <dgm:prSet phldrT="[Текст]" phldr="1"/>
      <dgm:spPr/>
      <dgm:t>
        <a:bodyPr/>
        <a:lstStyle/>
        <a:p>
          <a:endParaRPr lang="ru-RU"/>
        </a:p>
      </dgm:t>
    </dgm:pt>
    <dgm:pt modelId="{7CADE0EB-B3E3-4174-9895-5741FD740A8A}" type="parTrans" cxnId="{36D5184F-FEE7-4B94-91E8-096D106B1953}">
      <dgm:prSet/>
      <dgm:spPr/>
      <dgm:t>
        <a:bodyPr/>
        <a:lstStyle/>
        <a:p>
          <a:endParaRPr lang="ru-RU"/>
        </a:p>
      </dgm:t>
    </dgm:pt>
    <dgm:pt modelId="{970FC7A8-180D-4A3B-9F28-2D3E075D0331}" type="sibTrans" cxnId="{36D5184F-FEE7-4B94-91E8-096D106B1953}">
      <dgm:prSet/>
      <dgm:spPr/>
      <dgm:t>
        <a:bodyPr/>
        <a:lstStyle/>
        <a:p>
          <a:endParaRPr lang="ru-RU"/>
        </a:p>
      </dgm:t>
    </dgm:pt>
    <dgm:pt modelId="{F1E9B471-161D-4B3F-B91A-BF3D7FEF6864}">
      <dgm:prSet phldrT="[Текст]" phldr="1"/>
      <dgm:spPr/>
      <dgm:t>
        <a:bodyPr/>
        <a:lstStyle/>
        <a:p>
          <a:endParaRPr lang="ru-RU"/>
        </a:p>
      </dgm:t>
    </dgm:pt>
    <dgm:pt modelId="{A784A8C2-F4FB-4483-A429-1F85DF0CD373}" type="parTrans" cxnId="{AAFE8487-A0A3-467A-BE23-C49EE69F3C4A}">
      <dgm:prSet/>
      <dgm:spPr/>
      <dgm:t>
        <a:bodyPr/>
        <a:lstStyle/>
        <a:p>
          <a:endParaRPr lang="ru-RU"/>
        </a:p>
      </dgm:t>
    </dgm:pt>
    <dgm:pt modelId="{F27F822C-4109-4AB0-B1F6-4C6462A13273}" type="sibTrans" cxnId="{AAFE8487-A0A3-467A-BE23-C49EE69F3C4A}">
      <dgm:prSet/>
      <dgm:spPr/>
      <dgm:t>
        <a:bodyPr/>
        <a:lstStyle/>
        <a:p>
          <a:endParaRPr lang="ru-RU"/>
        </a:p>
      </dgm:t>
    </dgm:pt>
    <dgm:pt modelId="{6415454E-6BB6-4A84-A5BD-5BEAC5D73C99}">
      <dgm:prSet phldrT="[Текст]" phldr="1"/>
      <dgm:spPr/>
      <dgm:t>
        <a:bodyPr/>
        <a:lstStyle/>
        <a:p>
          <a:endParaRPr lang="ru-RU"/>
        </a:p>
      </dgm:t>
    </dgm:pt>
    <dgm:pt modelId="{D6013116-9AAA-4AEF-A85E-FF727C421F34}" type="parTrans" cxnId="{A8848096-9C5E-47C9-BB9A-8C7517202557}">
      <dgm:prSet/>
      <dgm:spPr/>
      <dgm:t>
        <a:bodyPr/>
        <a:lstStyle/>
        <a:p>
          <a:endParaRPr lang="ru-RU"/>
        </a:p>
      </dgm:t>
    </dgm:pt>
    <dgm:pt modelId="{08759333-938D-46A7-8A2F-4691EF4D5A50}" type="sibTrans" cxnId="{A8848096-9C5E-47C9-BB9A-8C7517202557}">
      <dgm:prSet/>
      <dgm:spPr/>
      <dgm:t>
        <a:bodyPr/>
        <a:lstStyle/>
        <a:p>
          <a:endParaRPr lang="ru-RU"/>
        </a:p>
      </dgm:t>
    </dgm:pt>
    <dgm:pt modelId="{FA536174-63E6-4C71-9859-8FF7EDDA5A0D}">
      <dgm:prSet phldrT="[Текст]" phldr="1"/>
      <dgm:spPr/>
      <dgm:t>
        <a:bodyPr/>
        <a:lstStyle/>
        <a:p>
          <a:endParaRPr lang="ru-RU"/>
        </a:p>
      </dgm:t>
    </dgm:pt>
    <dgm:pt modelId="{DA3512CA-B045-40C5-B7BC-17906DBE3D81}" type="parTrans" cxnId="{601FD6A7-96FC-4959-BFA5-E948C091F98C}">
      <dgm:prSet/>
      <dgm:spPr/>
      <dgm:t>
        <a:bodyPr/>
        <a:lstStyle/>
        <a:p>
          <a:endParaRPr lang="ru-RU"/>
        </a:p>
      </dgm:t>
    </dgm:pt>
    <dgm:pt modelId="{F8DF2CD7-BED5-42EC-9538-16BF4424207F}" type="sibTrans" cxnId="{601FD6A7-96FC-4959-BFA5-E948C091F98C}">
      <dgm:prSet/>
      <dgm:spPr/>
      <dgm:t>
        <a:bodyPr/>
        <a:lstStyle/>
        <a:p>
          <a:endParaRPr lang="ru-RU"/>
        </a:p>
      </dgm:t>
    </dgm:pt>
    <dgm:pt modelId="{8C72FDF7-122E-4208-8364-D83EE333897F}">
      <dgm:prSet phldrT="[Текст]" phldr="1"/>
      <dgm:spPr/>
      <dgm:t>
        <a:bodyPr/>
        <a:lstStyle/>
        <a:p>
          <a:endParaRPr lang="ru-RU"/>
        </a:p>
      </dgm:t>
    </dgm:pt>
    <dgm:pt modelId="{EC1EEB84-0C47-4754-88CE-DA9F832E2CB3}" type="parTrans" cxnId="{5D779A96-2ECF-4291-A7EE-570C249DFF07}">
      <dgm:prSet/>
      <dgm:spPr/>
      <dgm:t>
        <a:bodyPr/>
        <a:lstStyle/>
        <a:p>
          <a:endParaRPr lang="ru-RU"/>
        </a:p>
      </dgm:t>
    </dgm:pt>
    <dgm:pt modelId="{1CD95D6F-B61E-4BB6-A320-7F1FD7192D09}" type="sibTrans" cxnId="{5D779A96-2ECF-4291-A7EE-570C249DFF07}">
      <dgm:prSet/>
      <dgm:spPr/>
      <dgm:t>
        <a:bodyPr/>
        <a:lstStyle/>
        <a:p>
          <a:endParaRPr lang="ru-RU"/>
        </a:p>
      </dgm:t>
    </dgm:pt>
    <dgm:pt modelId="{7150B612-1B65-419A-BD8E-823E2AEF13A5}">
      <dgm:prSet phldrT="[Текст]" phldr="1"/>
      <dgm:spPr/>
      <dgm:t>
        <a:bodyPr/>
        <a:lstStyle/>
        <a:p>
          <a:endParaRPr lang="ru-RU"/>
        </a:p>
      </dgm:t>
    </dgm:pt>
    <dgm:pt modelId="{2FB86F73-422F-4186-A37F-0B15E93D05CA}" type="parTrans" cxnId="{A1DA07AE-0AAF-4066-A61D-7D1AC3D3D937}">
      <dgm:prSet/>
      <dgm:spPr/>
      <dgm:t>
        <a:bodyPr/>
        <a:lstStyle/>
        <a:p>
          <a:endParaRPr lang="ru-RU"/>
        </a:p>
      </dgm:t>
    </dgm:pt>
    <dgm:pt modelId="{44607B4B-96C1-44AA-9E7F-D0373FBB67AC}" type="sibTrans" cxnId="{A1DA07AE-0AAF-4066-A61D-7D1AC3D3D937}">
      <dgm:prSet/>
      <dgm:spPr/>
      <dgm:t>
        <a:bodyPr/>
        <a:lstStyle/>
        <a:p>
          <a:endParaRPr lang="ru-RU"/>
        </a:p>
      </dgm:t>
    </dgm:pt>
    <dgm:pt modelId="{D6392B9D-E54C-4739-A852-6A96128BE211}" type="pres">
      <dgm:prSet presAssocID="{A2ED1237-DCE0-4580-B613-A179E087848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BF0CB60-B816-4592-846C-B93738323C96}" type="pres">
      <dgm:prSet presAssocID="{6340A6A0-EF2A-4087-8C6E-A4E03EE64570}" presName="centerShape" presStyleLbl="node0" presStyleIdx="0" presStyleCnt="1" custScaleX="237062" custScaleY="192513" custLinFactNeighborX="3177" custLinFactNeighborY="-2118"/>
      <dgm:spPr/>
      <dgm:t>
        <a:bodyPr/>
        <a:lstStyle/>
        <a:p>
          <a:endParaRPr lang="ru-RU"/>
        </a:p>
      </dgm:t>
    </dgm:pt>
    <dgm:pt modelId="{5AAF6D39-164B-4EDD-9A64-04660341A659}" type="pres">
      <dgm:prSet presAssocID="{0BA6C1C0-9426-44AD-AC58-92DC6303B7CA}" presName="node" presStyleLbl="node1" presStyleIdx="0" presStyleCnt="2" custScaleX="324403" custScaleY="178422" custRadScaleRad="221978" custRadScaleInc="1469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7AEAA6-19A8-42D4-BE88-D688487BE509}" type="pres">
      <dgm:prSet presAssocID="{0BA6C1C0-9426-44AD-AC58-92DC6303B7CA}" presName="dummy" presStyleCnt="0"/>
      <dgm:spPr/>
    </dgm:pt>
    <dgm:pt modelId="{10B82961-AD0D-423E-8CC2-BCDBDEE1697D}" type="pres">
      <dgm:prSet presAssocID="{4C08B0E7-C645-409D-8380-C9ABF5BC869D}" presName="sibTrans" presStyleLbl="sibTrans2D1" presStyleIdx="0" presStyleCnt="2" custScaleX="72883" custScaleY="54662" custLinFactNeighborX="5695" custLinFactNeighborY="3478"/>
      <dgm:spPr/>
      <dgm:t>
        <a:bodyPr/>
        <a:lstStyle/>
        <a:p>
          <a:endParaRPr lang="ru-RU"/>
        </a:p>
      </dgm:t>
    </dgm:pt>
    <dgm:pt modelId="{68526841-64E1-462B-8610-050D360DD5B6}" type="pres">
      <dgm:prSet presAssocID="{2198A7A7-661D-40C2-968D-1D2F7BD4D1E9}" presName="node" presStyleLbl="node1" presStyleIdx="1" presStyleCnt="2" custScaleX="324403" custScaleY="178422" custRadScaleRad="231796" custRadScaleInc="1519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54864B-9FCB-42CD-944B-601F962F6A04}" type="pres">
      <dgm:prSet presAssocID="{2198A7A7-661D-40C2-968D-1D2F7BD4D1E9}" presName="dummy" presStyleCnt="0"/>
      <dgm:spPr/>
    </dgm:pt>
    <dgm:pt modelId="{322B4D13-5FDD-4FC3-8D3E-4EC8A60AD9A4}" type="pres">
      <dgm:prSet presAssocID="{2562C7DC-C86F-4224-BD2B-566C2698DF47}" presName="sibTrans" presStyleLbl="sibTrans2D1" presStyleIdx="1" presStyleCnt="2" custScaleX="71991" custScaleY="50347" custLinFactNeighborX="6169" custLinFactNeighborY="-4110"/>
      <dgm:spPr/>
      <dgm:t>
        <a:bodyPr/>
        <a:lstStyle/>
        <a:p>
          <a:endParaRPr lang="ru-RU"/>
        </a:p>
      </dgm:t>
    </dgm:pt>
  </dgm:ptLst>
  <dgm:cxnLst>
    <dgm:cxn modelId="{AAFE8487-A0A3-467A-BE23-C49EE69F3C4A}" srcId="{25A73F50-FCB9-4A36-AD3F-96F32ECAFA4E}" destId="{F1E9B471-161D-4B3F-B91A-BF3D7FEF6864}" srcOrd="0" destOrd="0" parTransId="{A784A8C2-F4FB-4483-A429-1F85DF0CD373}" sibTransId="{F27F822C-4109-4AB0-B1F6-4C6462A13273}"/>
    <dgm:cxn modelId="{A1DA07AE-0AAF-4066-A61D-7D1AC3D3D937}" srcId="{FA536174-63E6-4C71-9859-8FF7EDDA5A0D}" destId="{7150B612-1B65-419A-BD8E-823E2AEF13A5}" srcOrd="1" destOrd="0" parTransId="{2FB86F73-422F-4186-A37F-0B15E93D05CA}" sibTransId="{44607B4B-96C1-44AA-9E7F-D0373FBB67AC}"/>
    <dgm:cxn modelId="{5D779A96-2ECF-4291-A7EE-570C249DFF07}" srcId="{FA536174-63E6-4C71-9859-8FF7EDDA5A0D}" destId="{8C72FDF7-122E-4208-8364-D83EE333897F}" srcOrd="0" destOrd="0" parTransId="{EC1EEB84-0C47-4754-88CE-DA9F832E2CB3}" sibTransId="{1CD95D6F-B61E-4BB6-A320-7F1FD7192D09}"/>
    <dgm:cxn modelId="{6FE28429-D1C4-4359-B2BD-F31312C6BD8F}" srcId="{6340A6A0-EF2A-4087-8C6E-A4E03EE64570}" destId="{2198A7A7-661D-40C2-968D-1D2F7BD4D1E9}" srcOrd="1" destOrd="0" parTransId="{51AAAEEE-44A3-44F0-B1EE-9ED3DA9C5805}" sibTransId="{2562C7DC-C86F-4224-BD2B-566C2698DF47}"/>
    <dgm:cxn modelId="{3A283E8A-498C-48BA-B2D3-1B744433F285}" type="presOf" srcId="{A2ED1237-DCE0-4580-B613-A179E0878489}" destId="{D6392B9D-E54C-4739-A852-6A96128BE211}" srcOrd="0" destOrd="0" presId="urn:microsoft.com/office/officeart/2005/8/layout/radial6"/>
    <dgm:cxn modelId="{264E48EB-20B0-4378-A358-96AED7082C8E}" srcId="{6340A6A0-EF2A-4087-8C6E-A4E03EE64570}" destId="{0BA6C1C0-9426-44AD-AC58-92DC6303B7CA}" srcOrd="0" destOrd="0" parTransId="{3AF42D7B-A9E9-4A32-9A21-78F821304DE0}" sibTransId="{4C08B0E7-C645-409D-8380-C9ABF5BC869D}"/>
    <dgm:cxn modelId="{972D71C2-B2A1-47C4-AE6D-76FD4483C525}" type="presOf" srcId="{2562C7DC-C86F-4224-BD2B-566C2698DF47}" destId="{322B4D13-5FDD-4FC3-8D3E-4EC8A60AD9A4}" srcOrd="0" destOrd="0" presId="urn:microsoft.com/office/officeart/2005/8/layout/radial6"/>
    <dgm:cxn modelId="{5CEBF558-417C-4A69-8884-61B482767859}" type="presOf" srcId="{6340A6A0-EF2A-4087-8C6E-A4E03EE64570}" destId="{FBF0CB60-B816-4592-846C-B93738323C96}" srcOrd="0" destOrd="0" presId="urn:microsoft.com/office/officeart/2005/8/layout/radial6"/>
    <dgm:cxn modelId="{EB04E7EE-10AC-42BB-A56C-C97F4BB6C4D7}" type="presOf" srcId="{2198A7A7-661D-40C2-968D-1D2F7BD4D1E9}" destId="{68526841-64E1-462B-8610-050D360DD5B6}" srcOrd="0" destOrd="0" presId="urn:microsoft.com/office/officeart/2005/8/layout/radial6"/>
    <dgm:cxn modelId="{36D5184F-FEE7-4B94-91E8-096D106B1953}" srcId="{A2ED1237-DCE0-4580-B613-A179E0878489}" destId="{25A73F50-FCB9-4A36-AD3F-96F32ECAFA4E}" srcOrd="1" destOrd="0" parTransId="{7CADE0EB-B3E3-4174-9895-5741FD740A8A}" sibTransId="{970FC7A8-180D-4A3B-9F28-2D3E075D0331}"/>
    <dgm:cxn modelId="{A8848096-9C5E-47C9-BB9A-8C7517202557}" srcId="{25A73F50-FCB9-4A36-AD3F-96F32ECAFA4E}" destId="{6415454E-6BB6-4A84-A5BD-5BEAC5D73C99}" srcOrd="1" destOrd="0" parTransId="{D6013116-9AAA-4AEF-A85E-FF727C421F34}" sibTransId="{08759333-938D-46A7-8A2F-4691EF4D5A50}"/>
    <dgm:cxn modelId="{B73158B8-8FA3-4630-9487-A4801B2527F9}" type="presOf" srcId="{4C08B0E7-C645-409D-8380-C9ABF5BC869D}" destId="{10B82961-AD0D-423E-8CC2-BCDBDEE1697D}" srcOrd="0" destOrd="0" presId="urn:microsoft.com/office/officeart/2005/8/layout/radial6"/>
    <dgm:cxn modelId="{58F62222-A107-4DA2-A1CD-73807DCAAFBC}" type="presOf" srcId="{0BA6C1C0-9426-44AD-AC58-92DC6303B7CA}" destId="{5AAF6D39-164B-4EDD-9A64-04660341A659}" srcOrd="0" destOrd="0" presId="urn:microsoft.com/office/officeart/2005/8/layout/radial6"/>
    <dgm:cxn modelId="{4DF837CA-1FE1-491C-AFC6-2FA58B2F70C5}" srcId="{A2ED1237-DCE0-4580-B613-A179E0878489}" destId="{6340A6A0-EF2A-4087-8C6E-A4E03EE64570}" srcOrd="0" destOrd="0" parTransId="{6BCFF338-4824-423D-B086-473AE3C4EF62}" sibTransId="{2ADA9FED-F2C7-44BE-A18A-32E82A6EFAC1}"/>
    <dgm:cxn modelId="{601FD6A7-96FC-4959-BFA5-E948C091F98C}" srcId="{A2ED1237-DCE0-4580-B613-A179E0878489}" destId="{FA536174-63E6-4C71-9859-8FF7EDDA5A0D}" srcOrd="2" destOrd="0" parTransId="{DA3512CA-B045-40C5-B7BC-17906DBE3D81}" sibTransId="{F8DF2CD7-BED5-42EC-9538-16BF4424207F}"/>
    <dgm:cxn modelId="{5088041D-A650-4084-BC98-4EC32F0A8BE3}" type="presParOf" srcId="{D6392B9D-E54C-4739-A852-6A96128BE211}" destId="{FBF0CB60-B816-4592-846C-B93738323C96}" srcOrd="0" destOrd="0" presId="urn:microsoft.com/office/officeart/2005/8/layout/radial6"/>
    <dgm:cxn modelId="{25F7192D-7A6C-471B-BDC4-0255924DE168}" type="presParOf" srcId="{D6392B9D-E54C-4739-A852-6A96128BE211}" destId="{5AAF6D39-164B-4EDD-9A64-04660341A659}" srcOrd="1" destOrd="0" presId="urn:microsoft.com/office/officeart/2005/8/layout/radial6"/>
    <dgm:cxn modelId="{0E6C7168-732C-4E46-B96A-B226AF5C1AD9}" type="presParOf" srcId="{D6392B9D-E54C-4739-A852-6A96128BE211}" destId="{4A7AEAA6-19A8-42D4-BE88-D688487BE509}" srcOrd="2" destOrd="0" presId="urn:microsoft.com/office/officeart/2005/8/layout/radial6"/>
    <dgm:cxn modelId="{0769F9DB-4F4A-4921-BF03-6EBEEACA9236}" type="presParOf" srcId="{D6392B9D-E54C-4739-A852-6A96128BE211}" destId="{10B82961-AD0D-423E-8CC2-BCDBDEE1697D}" srcOrd="3" destOrd="0" presId="urn:microsoft.com/office/officeart/2005/8/layout/radial6"/>
    <dgm:cxn modelId="{C27555B9-4956-4428-9DED-FF3B0DE5FBF9}" type="presParOf" srcId="{D6392B9D-E54C-4739-A852-6A96128BE211}" destId="{68526841-64E1-462B-8610-050D360DD5B6}" srcOrd="4" destOrd="0" presId="urn:microsoft.com/office/officeart/2005/8/layout/radial6"/>
    <dgm:cxn modelId="{D94343EC-0A75-4FC6-A23C-BBAC1D63A4F2}" type="presParOf" srcId="{D6392B9D-E54C-4739-A852-6A96128BE211}" destId="{4554864B-9FCB-42CD-944B-601F962F6A04}" srcOrd="5" destOrd="0" presId="urn:microsoft.com/office/officeart/2005/8/layout/radial6"/>
    <dgm:cxn modelId="{4A681AA1-BD6F-4BC3-ACAD-67995EE6C20B}" type="presParOf" srcId="{D6392B9D-E54C-4739-A852-6A96128BE211}" destId="{322B4D13-5FDD-4FC3-8D3E-4EC8A60AD9A4}" srcOrd="6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E62F7C1-C3F4-45BC-A142-BB01992E6710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5D99A4-2DFB-438D-A459-2DBFC1FA6984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3000" dirty="0" smtClean="0"/>
            <a:t>традиционных заданий</a:t>
          </a:r>
          <a:endParaRPr lang="ru-RU" sz="3000" dirty="0"/>
        </a:p>
      </dgm:t>
    </dgm:pt>
    <dgm:pt modelId="{479B9306-823A-49ED-A570-F996CA8EBE31}" type="parTrans" cxnId="{14A487A4-A897-4A54-BBB1-AD3A5E4E1601}">
      <dgm:prSet/>
      <dgm:spPr/>
      <dgm:t>
        <a:bodyPr/>
        <a:lstStyle/>
        <a:p>
          <a:endParaRPr lang="ru-RU"/>
        </a:p>
      </dgm:t>
    </dgm:pt>
    <dgm:pt modelId="{3951A5C6-4573-4051-A402-CBF4CDAB29F6}" type="sibTrans" cxnId="{14A487A4-A897-4A54-BBB1-AD3A5E4E1601}">
      <dgm:prSet/>
      <dgm:spPr/>
      <dgm:t>
        <a:bodyPr/>
        <a:lstStyle/>
        <a:p>
          <a:endParaRPr lang="ru-RU"/>
        </a:p>
      </dgm:t>
    </dgm:pt>
    <dgm:pt modelId="{DA762323-2ACE-4D98-803A-0785B665CD05}">
      <dgm:prSet phldrT="[Текст]" custT="1"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r>
            <a:rPr lang="ru-RU" sz="3000" dirty="0" smtClean="0"/>
            <a:t>заданий по другим грамотностям</a:t>
          </a:r>
          <a:endParaRPr lang="ru-RU" sz="3000" dirty="0"/>
        </a:p>
      </dgm:t>
    </dgm:pt>
    <dgm:pt modelId="{CC5728FB-7CED-4D8E-B82D-CF573DF83D60}" type="sibTrans" cxnId="{B4939011-4B45-464B-879C-524680BAD897}">
      <dgm:prSet/>
      <dgm:spPr/>
      <dgm:t>
        <a:bodyPr/>
        <a:lstStyle/>
        <a:p>
          <a:endParaRPr lang="ru-RU"/>
        </a:p>
      </dgm:t>
    </dgm:pt>
    <dgm:pt modelId="{B2DFE0B5-40E4-46D5-8B72-5CC83D5F3985}" type="parTrans" cxnId="{B4939011-4B45-464B-879C-524680BAD897}">
      <dgm:prSet/>
      <dgm:spPr/>
      <dgm:t>
        <a:bodyPr/>
        <a:lstStyle/>
        <a:p>
          <a:endParaRPr lang="ru-RU"/>
        </a:p>
      </dgm:t>
    </dgm:pt>
    <dgm:pt modelId="{95A67F6C-7FBA-407D-8D94-CFCE4806C057}" type="pres">
      <dgm:prSet presAssocID="{6E62F7C1-C3F4-45BC-A142-BB01992E67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79BCD8B-99DC-49D3-95B7-F098BB36C8E5}" type="pres">
      <dgm:prSet presAssocID="{9B5D99A4-2DFB-438D-A459-2DBFC1FA6984}" presName="root" presStyleCnt="0"/>
      <dgm:spPr/>
    </dgm:pt>
    <dgm:pt modelId="{CDD18CE2-2B63-4A30-913E-3C7EB6082ADC}" type="pres">
      <dgm:prSet presAssocID="{9B5D99A4-2DFB-438D-A459-2DBFC1FA6984}" presName="rootComposite" presStyleCnt="0"/>
      <dgm:spPr/>
    </dgm:pt>
    <dgm:pt modelId="{623DEEEB-8E8C-489A-805C-B90332325F38}" type="pres">
      <dgm:prSet presAssocID="{9B5D99A4-2DFB-438D-A459-2DBFC1FA6984}" presName="rootText" presStyleLbl="node1" presStyleIdx="0" presStyleCnt="2" custScaleX="216716" custScaleY="70437" custLinFactY="-44152" custLinFactNeighborX="4449" custLinFactNeighborY="-100000"/>
      <dgm:spPr/>
      <dgm:t>
        <a:bodyPr/>
        <a:lstStyle/>
        <a:p>
          <a:endParaRPr lang="ru-RU"/>
        </a:p>
      </dgm:t>
    </dgm:pt>
    <dgm:pt modelId="{4BCDA056-A5C8-4BB0-BF1E-4005FC8BDE12}" type="pres">
      <dgm:prSet presAssocID="{9B5D99A4-2DFB-438D-A459-2DBFC1FA6984}" presName="rootConnector" presStyleLbl="node1" presStyleIdx="0" presStyleCnt="2"/>
      <dgm:spPr/>
      <dgm:t>
        <a:bodyPr/>
        <a:lstStyle/>
        <a:p>
          <a:endParaRPr lang="ru-RU"/>
        </a:p>
      </dgm:t>
    </dgm:pt>
    <dgm:pt modelId="{9F7609A1-DF5D-4CE2-BE1C-BC58A50611C2}" type="pres">
      <dgm:prSet presAssocID="{9B5D99A4-2DFB-438D-A459-2DBFC1FA6984}" presName="childShape" presStyleCnt="0"/>
      <dgm:spPr/>
    </dgm:pt>
    <dgm:pt modelId="{F39C20FD-AEF8-4BCD-B461-6E2B316BB6CA}" type="pres">
      <dgm:prSet presAssocID="{DA762323-2ACE-4D98-803A-0785B665CD05}" presName="root" presStyleCnt="0"/>
      <dgm:spPr/>
    </dgm:pt>
    <dgm:pt modelId="{D4E91285-5B15-41A0-B8E0-CF7407794BA8}" type="pres">
      <dgm:prSet presAssocID="{DA762323-2ACE-4D98-803A-0785B665CD05}" presName="rootComposite" presStyleCnt="0"/>
      <dgm:spPr/>
    </dgm:pt>
    <dgm:pt modelId="{2D405BEB-E649-4194-B563-15E7C6372CDB}" type="pres">
      <dgm:prSet presAssocID="{DA762323-2ACE-4D98-803A-0785B665CD05}" presName="rootText" presStyleLbl="node1" presStyleIdx="1" presStyleCnt="2" custScaleX="233552" custScaleY="70437" custLinFactY="-20385" custLinFactNeighborX="801" custLinFactNeighborY="-100000"/>
      <dgm:spPr/>
      <dgm:t>
        <a:bodyPr/>
        <a:lstStyle/>
        <a:p>
          <a:endParaRPr lang="ru-RU"/>
        </a:p>
      </dgm:t>
    </dgm:pt>
    <dgm:pt modelId="{5520CA18-9A00-4420-9445-88F19E988849}" type="pres">
      <dgm:prSet presAssocID="{DA762323-2ACE-4D98-803A-0785B665CD05}" presName="rootConnector" presStyleLbl="node1" presStyleIdx="1" presStyleCnt="2"/>
      <dgm:spPr/>
      <dgm:t>
        <a:bodyPr/>
        <a:lstStyle/>
        <a:p>
          <a:endParaRPr lang="ru-RU"/>
        </a:p>
      </dgm:t>
    </dgm:pt>
    <dgm:pt modelId="{0570CF38-B1E8-46AE-BFDC-4DCABD6F85AC}" type="pres">
      <dgm:prSet presAssocID="{DA762323-2ACE-4D98-803A-0785B665CD05}" presName="childShape" presStyleCnt="0"/>
      <dgm:spPr/>
    </dgm:pt>
  </dgm:ptLst>
  <dgm:cxnLst>
    <dgm:cxn modelId="{727C0F40-758D-4A70-B988-2691CBE375A0}" type="presOf" srcId="{9B5D99A4-2DFB-438D-A459-2DBFC1FA6984}" destId="{623DEEEB-8E8C-489A-805C-B90332325F38}" srcOrd="0" destOrd="0" presId="urn:microsoft.com/office/officeart/2005/8/layout/hierarchy3"/>
    <dgm:cxn modelId="{40AEADA9-1D8F-4B84-AF4D-A6744A5B3571}" type="presOf" srcId="{DA762323-2ACE-4D98-803A-0785B665CD05}" destId="{5520CA18-9A00-4420-9445-88F19E988849}" srcOrd="1" destOrd="0" presId="urn:microsoft.com/office/officeart/2005/8/layout/hierarchy3"/>
    <dgm:cxn modelId="{34B39602-8B93-493B-942D-95405E5585EA}" type="presOf" srcId="{9B5D99A4-2DFB-438D-A459-2DBFC1FA6984}" destId="{4BCDA056-A5C8-4BB0-BF1E-4005FC8BDE12}" srcOrd="1" destOrd="0" presId="urn:microsoft.com/office/officeart/2005/8/layout/hierarchy3"/>
    <dgm:cxn modelId="{14A487A4-A897-4A54-BBB1-AD3A5E4E1601}" srcId="{6E62F7C1-C3F4-45BC-A142-BB01992E6710}" destId="{9B5D99A4-2DFB-438D-A459-2DBFC1FA6984}" srcOrd="0" destOrd="0" parTransId="{479B9306-823A-49ED-A570-F996CA8EBE31}" sibTransId="{3951A5C6-4573-4051-A402-CBF4CDAB29F6}"/>
    <dgm:cxn modelId="{B4939011-4B45-464B-879C-524680BAD897}" srcId="{6E62F7C1-C3F4-45BC-A142-BB01992E6710}" destId="{DA762323-2ACE-4D98-803A-0785B665CD05}" srcOrd="1" destOrd="0" parTransId="{B2DFE0B5-40E4-46D5-8B72-5CC83D5F3985}" sibTransId="{CC5728FB-7CED-4D8E-B82D-CF573DF83D60}"/>
    <dgm:cxn modelId="{EF0C8449-8A24-4AD3-9853-F27EBEE294AE}" type="presOf" srcId="{DA762323-2ACE-4D98-803A-0785B665CD05}" destId="{2D405BEB-E649-4194-B563-15E7C6372CDB}" srcOrd="0" destOrd="0" presId="urn:microsoft.com/office/officeart/2005/8/layout/hierarchy3"/>
    <dgm:cxn modelId="{0812940D-21B0-43F2-AE0F-C5D8C286084D}" type="presOf" srcId="{6E62F7C1-C3F4-45BC-A142-BB01992E6710}" destId="{95A67F6C-7FBA-407D-8D94-CFCE4806C057}" srcOrd="0" destOrd="0" presId="urn:microsoft.com/office/officeart/2005/8/layout/hierarchy3"/>
    <dgm:cxn modelId="{BA221911-7CC8-4985-BA65-14B2FB029B89}" type="presParOf" srcId="{95A67F6C-7FBA-407D-8D94-CFCE4806C057}" destId="{A79BCD8B-99DC-49D3-95B7-F098BB36C8E5}" srcOrd="0" destOrd="0" presId="urn:microsoft.com/office/officeart/2005/8/layout/hierarchy3"/>
    <dgm:cxn modelId="{BC53D946-524F-4EC8-8F23-9E01211D1042}" type="presParOf" srcId="{A79BCD8B-99DC-49D3-95B7-F098BB36C8E5}" destId="{CDD18CE2-2B63-4A30-913E-3C7EB6082ADC}" srcOrd="0" destOrd="0" presId="urn:microsoft.com/office/officeart/2005/8/layout/hierarchy3"/>
    <dgm:cxn modelId="{FEE96804-32C5-4057-8C3B-80AF4275E698}" type="presParOf" srcId="{CDD18CE2-2B63-4A30-913E-3C7EB6082ADC}" destId="{623DEEEB-8E8C-489A-805C-B90332325F38}" srcOrd="0" destOrd="0" presId="urn:microsoft.com/office/officeart/2005/8/layout/hierarchy3"/>
    <dgm:cxn modelId="{C48A6F07-C2F7-47B7-B2D2-2C2F37049958}" type="presParOf" srcId="{CDD18CE2-2B63-4A30-913E-3C7EB6082ADC}" destId="{4BCDA056-A5C8-4BB0-BF1E-4005FC8BDE12}" srcOrd="1" destOrd="0" presId="urn:microsoft.com/office/officeart/2005/8/layout/hierarchy3"/>
    <dgm:cxn modelId="{8154E78D-1ABA-4769-A284-77A35066D74D}" type="presParOf" srcId="{A79BCD8B-99DC-49D3-95B7-F098BB36C8E5}" destId="{9F7609A1-DF5D-4CE2-BE1C-BC58A50611C2}" srcOrd="1" destOrd="0" presId="urn:microsoft.com/office/officeart/2005/8/layout/hierarchy3"/>
    <dgm:cxn modelId="{A690D820-53BB-4D99-B537-EF84F145DF6D}" type="presParOf" srcId="{95A67F6C-7FBA-407D-8D94-CFCE4806C057}" destId="{F39C20FD-AEF8-4BCD-B461-6E2B316BB6CA}" srcOrd="1" destOrd="0" presId="urn:microsoft.com/office/officeart/2005/8/layout/hierarchy3"/>
    <dgm:cxn modelId="{9B2ACD64-A87A-4AD8-8FF1-341C463E5293}" type="presParOf" srcId="{F39C20FD-AEF8-4BCD-B461-6E2B316BB6CA}" destId="{D4E91285-5B15-41A0-B8E0-CF7407794BA8}" srcOrd="0" destOrd="0" presId="urn:microsoft.com/office/officeart/2005/8/layout/hierarchy3"/>
    <dgm:cxn modelId="{36A60A25-F979-4404-B4A4-AC4FA61F64B5}" type="presParOf" srcId="{D4E91285-5B15-41A0-B8E0-CF7407794BA8}" destId="{2D405BEB-E649-4194-B563-15E7C6372CDB}" srcOrd="0" destOrd="0" presId="urn:microsoft.com/office/officeart/2005/8/layout/hierarchy3"/>
    <dgm:cxn modelId="{3C2D29CB-6C7D-4439-9D0E-51092508FCCF}" type="presParOf" srcId="{D4E91285-5B15-41A0-B8E0-CF7407794BA8}" destId="{5520CA18-9A00-4420-9445-88F19E988849}" srcOrd="1" destOrd="0" presId="urn:microsoft.com/office/officeart/2005/8/layout/hierarchy3"/>
    <dgm:cxn modelId="{336FBAAB-6E81-4C25-A5CD-E57CBA3497B4}" type="presParOf" srcId="{F39C20FD-AEF8-4BCD-B461-6E2B316BB6CA}" destId="{0570CF38-B1E8-46AE-BFDC-4DCABD6F85A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E62F7C1-C3F4-45BC-A142-BB01992E6710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5D99A4-2DFB-438D-A459-2DBFC1FA6984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2400" dirty="0" smtClean="0">
              <a:solidFill>
                <a:srgbClr val="7030A0"/>
              </a:solidFill>
            </a:rPr>
            <a:t>Традиционные</a:t>
          </a:r>
        </a:p>
        <a:p>
          <a:pPr>
            <a:spcAft>
              <a:spcPts val="0"/>
            </a:spcAft>
          </a:pPr>
          <a:r>
            <a:rPr lang="ru-RU" sz="2400" dirty="0" smtClean="0">
              <a:solidFill>
                <a:srgbClr val="7030A0"/>
              </a:solidFill>
            </a:rPr>
            <a:t>«от способа – к задаче»  </a:t>
          </a:r>
          <a:endParaRPr lang="ru-RU" sz="2400" dirty="0">
            <a:solidFill>
              <a:srgbClr val="7030A0"/>
            </a:solidFill>
          </a:endParaRPr>
        </a:p>
      </dgm:t>
    </dgm:pt>
    <dgm:pt modelId="{479B9306-823A-49ED-A570-F996CA8EBE31}" type="parTrans" cxnId="{14A487A4-A897-4A54-BBB1-AD3A5E4E1601}">
      <dgm:prSet/>
      <dgm:spPr/>
      <dgm:t>
        <a:bodyPr/>
        <a:lstStyle/>
        <a:p>
          <a:endParaRPr lang="ru-RU"/>
        </a:p>
      </dgm:t>
    </dgm:pt>
    <dgm:pt modelId="{3951A5C6-4573-4051-A402-CBF4CDAB29F6}" type="sibTrans" cxnId="{14A487A4-A897-4A54-BBB1-AD3A5E4E1601}">
      <dgm:prSet/>
      <dgm:spPr/>
      <dgm:t>
        <a:bodyPr/>
        <a:lstStyle/>
        <a:p>
          <a:endParaRPr lang="ru-RU"/>
        </a:p>
      </dgm:t>
    </dgm:pt>
    <dgm:pt modelId="{DAD3488D-B941-40A1-B329-6F967FE242AE}">
      <dgm:prSet custT="1"/>
      <dgm:spPr>
        <a:solidFill>
          <a:srgbClr val="7030A0"/>
        </a:solidFill>
      </dgm:spPr>
      <dgm:t>
        <a:bodyPr/>
        <a:lstStyle/>
        <a:p>
          <a:r>
            <a:rPr lang="ru-RU" sz="2400" dirty="0" smtClean="0"/>
            <a:t>Креативное мышление. Решение проблем</a:t>
          </a:r>
          <a:endParaRPr lang="ru-RU" sz="2400" dirty="0"/>
        </a:p>
      </dgm:t>
    </dgm:pt>
    <dgm:pt modelId="{CC8AA53F-C6F5-460A-81AC-D64EFCDB0D12}" type="parTrans" cxnId="{2DA0D55A-FE33-428A-B2C5-9BB2A195B9B9}">
      <dgm:prSet/>
      <dgm:spPr/>
      <dgm:t>
        <a:bodyPr/>
        <a:lstStyle/>
        <a:p>
          <a:endParaRPr lang="ru-RU"/>
        </a:p>
      </dgm:t>
    </dgm:pt>
    <dgm:pt modelId="{37F6F705-E6F2-43D5-8D1A-41EF86F1C336}" type="sibTrans" cxnId="{2DA0D55A-FE33-428A-B2C5-9BB2A195B9B9}">
      <dgm:prSet/>
      <dgm:spPr/>
      <dgm:t>
        <a:bodyPr/>
        <a:lstStyle/>
        <a:p>
          <a:endParaRPr lang="ru-RU"/>
        </a:p>
      </dgm:t>
    </dgm:pt>
    <dgm:pt modelId="{0D2D061B-3628-434E-9FE5-8C34FFB0545A}">
      <dgm:prSet custT="1"/>
      <dgm:spPr>
        <a:solidFill>
          <a:srgbClr val="7030A0"/>
        </a:solidFill>
      </dgm:spPr>
      <dgm:t>
        <a:bodyPr/>
        <a:lstStyle/>
        <a:p>
          <a:r>
            <a:rPr lang="ru-RU" sz="2400" dirty="0" smtClean="0"/>
            <a:t>Естественно-научная грамотность</a:t>
          </a:r>
          <a:endParaRPr lang="ru-RU" sz="2400" dirty="0"/>
        </a:p>
      </dgm:t>
    </dgm:pt>
    <dgm:pt modelId="{E6B9482C-E93D-429E-B2BE-249B9C2ECA7B}" type="parTrans" cxnId="{9A122EAD-AAB2-4BB2-9F67-91640586E84D}">
      <dgm:prSet/>
      <dgm:spPr/>
      <dgm:t>
        <a:bodyPr/>
        <a:lstStyle/>
        <a:p>
          <a:endParaRPr lang="ru-RU"/>
        </a:p>
      </dgm:t>
    </dgm:pt>
    <dgm:pt modelId="{ABFA8722-3633-451C-9C76-FD1984BDBCC3}" type="sibTrans" cxnId="{9A122EAD-AAB2-4BB2-9F67-91640586E84D}">
      <dgm:prSet/>
      <dgm:spPr/>
      <dgm:t>
        <a:bodyPr/>
        <a:lstStyle/>
        <a:p>
          <a:endParaRPr lang="ru-RU"/>
        </a:p>
      </dgm:t>
    </dgm:pt>
    <dgm:pt modelId="{95A67F6C-7FBA-407D-8D94-CFCE4806C057}" type="pres">
      <dgm:prSet presAssocID="{6E62F7C1-C3F4-45BC-A142-BB01992E67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79BCD8B-99DC-49D3-95B7-F098BB36C8E5}" type="pres">
      <dgm:prSet presAssocID="{9B5D99A4-2DFB-438D-A459-2DBFC1FA6984}" presName="root" presStyleCnt="0"/>
      <dgm:spPr/>
    </dgm:pt>
    <dgm:pt modelId="{CDD18CE2-2B63-4A30-913E-3C7EB6082ADC}" type="pres">
      <dgm:prSet presAssocID="{9B5D99A4-2DFB-438D-A459-2DBFC1FA6984}" presName="rootComposite" presStyleCnt="0"/>
      <dgm:spPr/>
    </dgm:pt>
    <dgm:pt modelId="{623DEEEB-8E8C-489A-805C-B90332325F38}" type="pres">
      <dgm:prSet presAssocID="{9B5D99A4-2DFB-438D-A459-2DBFC1FA6984}" presName="rootText" presStyleLbl="node1" presStyleIdx="0" presStyleCnt="3" custScaleX="107236" custScaleY="47573" custLinFactY="-12067" custLinFactNeighborX="9388" custLinFactNeighborY="-100000"/>
      <dgm:spPr/>
      <dgm:t>
        <a:bodyPr/>
        <a:lstStyle/>
        <a:p>
          <a:endParaRPr lang="ru-RU"/>
        </a:p>
      </dgm:t>
    </dgm:pt>
    <dgm:pt modelId="{4BCDA056-A5C8-4BB0-BF1E-4005FC8BDE12}" type="pres">
      <dgm:prSet presAssocID="{9B5D99A4-2DFB-438D-A459-2DBFC1FA6984}" presName="rootConnector" presStyleLbl="node1" presStyleIdx="0" presStyleCnt="3"/>
      <dgm:spPr/>
      <dgm:t>
        <a:bodyPr/>
        <a:lstStyle/>
        <a:p>
          <a:endParaRPr lang="ru-RU"/>
        </a:p>
      </dgm:t>
    </dgm:pt>
    <dgm:pt modelId="{9F7609A1-DF5D-4CE2-BE1C-BC58A50611C2}" type="pres">
      <dgm:prSet presAssocID="{9B5D99A4-2DFB-438D-A459-2DBFC1FA6984}" presName="childShape" presStyleCnt="0"/>
      <dgm:spPr/>
    </dgm:pt>
    <dgm:pt modelId="{95D5E786-E6F8-4CA5-9269-CF14287C1E18}" type="pres">
      <dgm:prSet presAssocID="{0D2D061B-3628-434E-9FE5-8C34FFB0545A}" presName="root" presStyleCnt="0"/>
      <dgm:spPr/>
    </dgm:pt>
    <dgm:pt modelId="{9F942807-CBFF-410C-9580-F525FA97AE09}" type="pres">
      <dgm:prSet presAssocID="{0D2D061B-3628-434E-9FE5-8C34FFB0545A}" presName="rootComposite" presStyleCnt="0"/>
      <dgm:spPr/>
    </dgm:pt>
    <dgm:pt modelId="{47728D09-1B36-44ED-B3D2-3E28B894D84C}" type="pres">
      <dgm:prSet presAssocID="{0D2D061B-3628-434E-9FE5-8C34FFB0545A}" presName="rootText" presStyleLbl="node1" presStyleIdx="1" presStyleCnt="3" custScaleX="113243" custScaleY="47990" custLinFactY="-10189" custLinFactNeighborX="-2787" custLinFactNeighborY="-100000"/>
      <dgm:spPr/>
      <dgm:t>
        <a:bodyPr/>
        <a:lstStyle/>
        <a:p>
          <a:endParaRPr lang="ru-RU"/>
        </a:p>
      </dgm:t>
    </dgm:pt>
    <dgm:pt modelId="{422B4C22-6B00-48D4-8AF5-96762B3610BE}" type="pres">
      <dgm:prSet presAssocID="{0D2D061B-3628-434E-9FE5-8C34FFB0545A}" presName="rootConnector" presStyleLbl="node1" presStyleIdx="1" presStyleCnt="3"/>
      <dgm:spPr/>
      <dgm:t>
        <a:bodyPr/>
        <a:lstStyle/>
        <a:p>
          <a:endParaRPr lang="ru-RU"/>
        </a:p>
      </dgm:t>
    </dgm:pt>
    <dgm:pt modelId="{4D219E53-AE2E-4134-A60C-E72241065090}" type="pres">
      <dgm:prSet presAssocID="{0D2D061B-3628-434E-9FE5-8C34FFB0545A}" presName="childShape" presStyleCnt="0"/>
      <dgm:spPr/>
    </dgm:pt>
    <dgm:pt modelId="{E9A270EB-53EB-4E1B-9B24-9000F3DB53AB}" type="pres">
      <dgm:prSet presAssocID="{DAD3488D-B941-40A1-B329-6F967FE242AE}" presName="root" presStyleCnt="0"/>
      <dgm:spPr/>
    </dgm:pt>
    <dgm:pt modelId="{C758DC3A-363E-495A-B30E-C3D0DAFD4B33}" type="pres">
      <dgm:prSet presAssocID="{DAD3488D-B941-40A1-B329-6F967FE242AE}" presName="rootComposite" presStyleCnt="0"/>
      <dgm:spPr/>
    </dgm:pt>
    <dgm:pt modelId="{E7A64EB4-9FB1-4587-B88A-98BC491331D9}" type="pres">
      <dgm:prSet presAssocID="{DAD3488D-B941-40A1-B329-6F967FE242AE}" presName="rootText" presStyleLbl="node1" presStyleIdx="2" presStyleCnt="3" custScaleX="110414" custScaleY="46829" custLinFactY="-12852" custLinFactNeighborX="-10048" custLinFactNeighborY="-100000"/>
      <dgm:spPr/>
      <dgm:t>
        <a:bodyPr/>
        <a:lstStyle/>
        <a:p>
          <a:endParaRPr lang="ru-RU"/>
        </a:p>
      </dgm:t>
    </dgm:pt>
    <dgm:pt modelId="{8B34B9F9-CB9C-4423-B730-6A07B29A1939}" type="pres">
      <dgm:prSet presAssocID="{DAD3488D-B941-40A1-B329-6F967FE242AE}" presName="rootConnector" presStyleLbl="node1" presStyleIdx="2" presStyleCnt="3"/>
      <dgm:spPr/>
      <dgm:t>
        <a:bodyPr/>
        <a:lstStyle/>
        <a:p>
          <a:endParaRPr lang="ru-RU"/>
        </a:p>
      </dgm:t>
    </dgm:pt>
    <dgm:pt modelId="{195B848D-8D58-4A88-9F9E-05143A74EA90}" type="pres">
      <dgm:prSet presAssocID="{DAD3488D-B941-40A1-B329-6F967FE242AE}" presName="childShape" presStyleCnt="0"/>
      <dgm:spPr/>
    </dgm:pt>
  </dgm:ptLst>
  <dgm:cxnLst>
    <dgm:cxn modelId="{8D5BFC17-65B8-4345-B34F-000B23234F70}" type="presOf" srcId="{9B5D99A4-2DFB-438D-A459-2DBFC1FA6984}" destId="{4BCDA056-A5C8-4BB0-BF1E-4005FC8BDE12}" srcOrd="1" destOrd="0" presId="urn:microsoft.com/office/officeart/2005/8/layout/hierarchy3"/>
    <dgm:cxn modelId="{14A487A4-A897-4A54-BBB1-AD3A5E4E1601}" srcId="{6E62F7C1-C3F4-45BC-A142-BB01992E6710}" destId="{9B5D99A4-2DFB-438D-A459-2DBFC1FA6984}" srcOrd="0" destOrd="0" parTransId="{479B9306-823A-49ED-A570-F996CA8EBE31}" sibTransId="{3951A5C6-4573-4051-A402-CBF4CDAB29F6}"/>
    <dgm:cxn modelId="{3EDDC912-C846-0849-98E8-E7C0913FFEAA}" type="presOf" srcId="{0D2D061B-3628-434E-9FE5-8C34FFB0545A}" destId="{47728D09-1B36-44ED-B3D2-3E28B894D84C}" srcOrd="0" destOrd="0" presId="urn:microsoft.com/office/officeart/2005/8/layout/hierarchy3"/>
    <dgm:cxn modelId="{47533660-85B0-9341-8EFD-DB57110B5E4F}" type="presOf" srcId="{9B5D99A4-2DFB-438D-A459-2DBFC1FA6984}" destId="{623DEEEB-8E8C-489A-805C-B90332325F38}" srcOrd="0" destOrd="0" presId="urn:microsoft.com/office/officeart/2005/8/layout/hierarchy3"/>
    <dgm:cxn modelId="{9655B57B-3BCD-D244-8502-2AFD2820B931}" type="presOf" srcId="{DAD3488D-B941-40A1-B329-6F967FE242AE}" destId="{8B34B9F9-CB9C-4423-B730-6A07B29A1939}" srcOrd="1" destOrd="0" presId="urn:microsoft.com/office/officeart/2005/8/layout/hierarchy3"/>
    <dgm:cxn modelId="{20F9F098-4D16-3A43-8C53-C33A279ACA88}" type="presOf" srcId="{DAD3488D-B941-40A1-B329-6F967FE242AE}" destId="{E7A64EB4-9FB1-4587-B88A-98BC491331D9}" srcOrd="0" destOrd="0" presId="urn:microsoft.com/office/officeart/2005/8/layout/hierarchy3"/>
    <dgm:cxn modelId="{2DA0D55A-FE33-428A-B2C5-9BB2A195B9B9}" srcId="{6E62F7C1-C3F4-45BC-A142-BB01992E6710}" destId="{DAD3488D-B941-40A1-B329-6F967FE242AE}" srcOrd="2" destOrd="0" parTransId="{CC8AA53F-C6F5-460A-81AC-D64EFCDB0D12}" sibTransId="{37F6F705-E6F2-43D5-8D1A-41EF86F1C336}"/>
    <dgm:cxn modelId="{222FA714-0C7E-0247-A852-2B3B477AE5BE}" type="presOf" srcId="{0D2D061B-3628-434E-9FE5-8C34FFB0545A}" destId="{422B4C22-6B00-48D4-8AF5-96762B3610BE}" srcOrd="1" destOrd="0" presId="urn:microsoft.com/office/officeart/2005/8/layout/hierarchy3"/>
    <dgm:cxn modelId="{7EC0D40F-242B-F548-8330-8AD3D8B8A150}" type="presOf" srcId="{6E62F7C1-C3F4-45BC-A142-BB01992E6710}" destId="{95A67F6C-7FBA-407D-8D94-CFCE4806C057}" srcOrd="0" destOrd="0" presId="urn:microsoft.com/office/officeart/2005/8/layout/hierarchy3"/>
    <dgm:cxn modelId="{9A122EAD-AAB2-4BB2-9F67-91640586E84D}" srcId="{6E62F7C1-C3F4-45BC-A142-BB01992E6710}" destId="{0D2D061B-3628-434E-9FE5-8C34FFB0545A}" srcOrd="1" destOrd="0" parTransId="{E6B9482C-E93D-429E-B2BE-249B9C2ECA7B}" sibTransId="{ABFA8722-3633-451C-9C76-FD1984BDBCC3}"/>
    <dgm:cxn modelId="{B48C0600-C2A5-BD47-BDAD-8907298502CD}" type="presParOf" srcId="{95A67F6C-7FBA-407D-8D94-CFCE4806C057}" destId="{A79BCD8B-99DC-49D3-95B7-F098BB36C8E5}" srcOrd="0" destOrd="0" presId="urn:microsoft.com/office/officeart/2005/8/layout/hierarchy3"/>
    <dgm:cxn modelId="{29DA1420-21EA-7B46-9387-CCD492440B54}" type="presParOf" srcId="{A79BCD8B-99DC-49D3-95B7-F098BB36C8E5}" destId="{CDD18CE2-2B63-4A30-913E-3C7EB6082ADC}" srcOrd="0" destOrd="0" presId="urn:microsoft.com/office/officeart/2005/8/layout/hierarchy3"/>
    <dgm:cxn modelId="{D1335DC4-866C-5F4A-8A9B-1067EDDD76D1}" type="presParOf" srcId="{CDD18CE2-2B63-4A30-913E-3C7EB6082ADC}" destId="{623DEEEB-8E8C-489A-805C-B90332325F38}" srcOrd="0" destOrd="0" presId="urn:microsoft.com/office/officeart/2005/8/layout/hierarchy3"/>
    <dgm:cxn modelId="{589E5F3A-2561-1744-9FC0-74D55380CD26}" type="presParOf" srcId="{CDD18CE2-2B63-4A30-913E-3C7EB6082ADC}" destId="{4BCDA056-A5C8-4BB0-BF1E-4005FC8BDE12}" srcOrd="1" destOrd="0" presId="urn:microsoft.com/office/officeart/2005/8/layout/hierarchy3"/>
    <dgm:cxn modelId="{CD4A20F0-F607-6745-8569-FEB28FCCB0AA}" type="presParOf" srcId="{A79BCD8B-99DC-49D3-95B7-F098BB36C8E5}" destId="{9F7609A1-DF5D-4CE2-BE1C-BC58A50611C2}" srcOrd="1" destOrd="0" presId="urn:microsoft.com/office/officeart/2005/8/layout/hierarchy3"/>
    <dgm:cxn modelId="{2FF797E4-1675-8D49-9DC2-019A0F6EE54A}" type="presParOf" srcId="{95A67F6C-7FBA-407D-8D94-CFCE4806C057}" destId="{95D5E786-E6F8-4CA5-9269-CF14287C1E18}" srcOrd="1" destOrd="0" presId="urn:microsoft.com/office/officeart/2005/8/layout/hierarchy3"/>
    <dgm:cxn modelId="{6C2670A7-A7AF-2242-A0C7-6DF5FD6DA1BA}" type="presParOf" srcId="{95D5E786-E6F8-4CA5-9269-CF14287C1E18}" destId="{9F942807-CBFF-410C-9580-F525FA97AE09}" srcOrd="0" destOrd="0" presId="urn:microsoft.com/office/officeart/2005/8/layout/hierarchy3"/>
    <dgm:cxn modelId="{44A8DACB-9999-7D4C-BB7F-7ADEB60CBEB0}" type="presParOf" srcId="{9F942807-CBFF-410C-9580-F525FA97AE09}" destId="{47728D09-1B36-44ED-B3D2-3E28B894D84C}" srcOrd="0" destOrd="0" presId="urn:microsoft.com/office/officeart/2005/8/layout/hierarchy3"/>
    <dgm:cxn modelId="{1A470AE6-1128-1746-8084-AE33457EE9F8}" type="presParOf" srcId="{9F942807-CBFF-410C-9580-F525FA97AE09}" destId="{422B4C22-6B00-48D4-8AF5-96762B3610BE}" srcOrd="1" destOrd="0" presId="urn:microsoft.com/office/officeart/2005/8/layout/hierarchy3"/>
    <dgm:cxn modelId="{1CBB658D-4304-8742-B89E-D054BEE14557}" type="presParOf" srcId="{95D5E786-E6F8-4CA5-9269-CF14287C1E18}" destId="{4D219E53-AE2E-4134-A60C-E72241065090}" srcOrd="1" destOrd="0" presId="urn:microsoft.com/office/officeart/2005/8/layout/hierarchy3"/>
    <dgm:cxn modelId="{592279B1-9322-514B-A0CC-ACA99A4E4F71}" type="presParOf" srcId="{95A67F6C-7FBA-407D-8D94-CFCE4806C057}" destId="{E9A270EB-53EB-4E1B-9B24-9000F3DB53AB}" srcOrd="2" destOrd="0" presId="urn:microsoft.com/office/officeart/2005/8/layout/hierarchy3"/>
    <dgm:cxn modelId="{87C48789-99A1-734E-AA44-836B26BA1379}" type="presParOf" srcId="{E9A270EB-53EB-4E1B-9B24-9000F3DB53AB}" destId="{C758DC3A-363E-495A-B30E-C3D0DAFD4B33}" srcOrd="0" destOrd="0" presId="urn:microsoft.com/office/officeart/2005/8/layout/hierarchy3"/>
    <dgm:cxn modelId="{B8D019E2-555C-5C4F-8A3C-03223B693DB6}" type="presParOf" srcId="{C758DC3A-363E-495A-B30E-C3D0DAFD4B33}" destId="{E7A64EB4-9FB1-4587-B88A-98BC491331D9}" srcOrd="0" destOrd="0" presId="urn:microsoft.com/office/officeart/2005/8/layout/hierarchy3"/>
    <dgm:cxn modelId="{62DEE7FA-93B4-0B41-9832-FB552BF429BA}" type="presParOf" srcId="{C758DC3A-363E-495A-B30E-C3D0DAFD4B33}" destId="{8B34B9F9-CB9C-4423-B730-6A07B29A1939}" srcOrd="1" destOrd="0" presId="urn:microsoft.com/office/officeart/2005/8/layout/hierarchy3"/>
    <dgm:cxn modelId="{97CEA418-3BCD-F340-A9F3-7A5D243EC152}" type="presParOf" srcId="{E9A270EB-53EB-4E1B-9B24-9000F3DB53AB}" destId="{195B848D-8D58-4A88-9F9E-05143A74EA9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E62F7C1-C3F4-45BC-A142-BB01992E6710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5D99A4-2DFB-438D-A459-2DBFC1FA6984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2400" dirty="0" smtClean="0">
              <a:solidFill>
                <a:srgbClr val="7030A0"/>
              </a:solidFill>
            </a:rPr>
            <a:t>Традиционные</a:t>
          </a:r>
        </a:p>
        <a:p>
          <a:pPr>
            <a:spcAft>
              <a:spcPts val="0"/>
            </a:spcAft>
          </a:pPr>
          <a:r>
            <a:rPr lang="ru-RU" sz="2400" dirty="0" smtClean="0">
              <a:solidFill>
                <a:srgbClr val="7030A0"/>
              </a:solidFill>
            </a:rPr>
            <a:t>«от способа – к задаче»  </a:t>
          </a:r>
          <a:endParaRPr lang="ru-RU" sz="2400" dirty="0">
            <a:solidFill>
              <a:srgbClr val="7030A0"/>
            </a:solidFill>
          </a:endParaRPr>
        </a:p>
      </dgm:t>
    </dgm:pt>
    <dgm:pt modelId="{479B9306-823A-49ED-A570-F996CA8EBE31}" type="parTrans" cxnId="{14A487A4-A897-4A54-BBB1-AD3A5E4E1601}">
      <dgm:prSet/>
      <dgm:spPr/>
      <dgm:t>
        <a:bodyPr/>
        <a:lstStyle/>
        <a:p>
          <a:endParaRPr lang="ru-RU"/>
        </a:p>
      </dgm:t>
    </dgm:pt>
    <dgm:pt modelId="{3951A5C6-4573-4051-A402-CBF4CDAB29F6}" type="sibTrans" cxnId="{14A487A4-A897-4A54-BBB1-AD3A5E4E1601}">
      <dgm:prSet/>
      <dgm:spPr/>
      <dgm:t>
        <a:bodyPr/>
        <a:lstStyle/>
        <a:p>
          <a:endParaRPr lang="ru-RU"/>
        </a:p>
      </dgm:t>
    </dgm:pt>
    <dgm:pt modelId="{DAD3488D-B941-40A1-B329-6F967FE242AE}">
      <dgm:prSet custT="1"/>
      <dgm:spPr>
        <a:solidFill>
          <a:srgbClr val="7030A0"/>
        </a:solidFill>
      </dgm:spPr>
      <dgm:t>
        <a:bodyPr/>
        <a:lstStyle/>
        <a:p>
          <a:r>
            <a:rPr lang="ru-RU" sz="2400" dirty="0" smtClean="0"/>
            <a:t>Креативное мышление. Решение проблем</a:t>
          </a:r>
          <a:endParaRPr lang="ru-RU" sz="2400" dirty="0"/>
        </a:p>
      </dgm:t>
    </dgm:pt>
    <dgm:pt modelId="{CC8AA53F-C6F5-460A-81AC-D64EFCDB0D12}" type="parTrans" cxnId="{2DA0D55A-FE33-428A-B2C5-9BB2A195B9B9}">
      <dgm:prSet/>
      <dgm:spPr/>
      <dgm:t>
        <a:bodyPr/>
        <a:lstStyle/>
        <a:p>
          <a:endParaRPr lang="ru-RU"/>
        </a:p>
      </dgm:t>
    </dgm:pt>
    <dgm:pt modelId="{37F6F705-E6F2-43D5-8D1A-41EF86F1C336}" type="sibTrans" cxnId="{2DA0D55A-FE33-428A-B2C5-9BB2A195B9B9}">
      <dgm:prSet/>
      <dgm:spPr/>
      <dgm:t>
        <a:bodyPr/>
        <a:lstStyle/>
        <a:p>
          <a:endParaRPr lang="ru-RU"/>
        </a:p>
      </dgm:t>
    </dgm:pt>
    <dgm:pt modelId="{0D2D061B-3628-434E-9FE5-8C34FFB0545A}">
      <dgm:prSet custT="1"/>
      <dgm:spPr>
        <a:solidFill>
          <a:srgbClr val="7030A0"/>
        </a:solidFill>
      </dgm:spPr>
      <dgm:t>
        <a:bodyPr/>
        <a:lstStyle/>
        <a:p>
          <a:r>
            <a:rPr lang="ru-RU" sz="2400" dirty="0" smtClean="0"/>
            <a:t>Естественно-научная грамотность</a:t>
          </a:r>
          <a:endParaRPr lang="ru-RU" sz="2400" dirty="0"/>
        </a:p>
      </dgm:t>
    </dgm:pt>
    <dgm:pt modelId="{E6B9482C-E93D-429E-B2BE-249B9C2ECA7B}" type="parTrans" cxnId="{9A122EAD-AAB2-4BB2-9F67-91640586E84D}">
      <dgm:prSet/>
      <dgm:spPr/>
      <dgm:t>
        <a:bodyPr/>
        <a:lstStyle/>
        <a:p>
          <a:endParaRPr lang="ru-RU"/>
        </a:p>
      </dgm:t>
    </dgm:pt>
    <dgm:pt modelId="{ABFA8722-3633-451C-9C76-FD1984BDBCC3}" type="sibTrans" cxnId="{9A122EAD-AAB2-4BB2-9F67-91640586E84D}">
      <dgm:prSet/>
      <dgm:spPr/>
      <dgm:t>
        <a:bodyPr/>
        <a:lstStyle/>
        <a:p>
          <a:endParaRPr lang="ru-RU"/>
        </a:p>
      </dgm:t>
    </dgm:pt>
    <dgm:pt modelId="{95A67F6C-7FBA-407D-8D94-CFCE4806C057}" type="pres">
      <dgm:prSet presAssocID="{6E62F7C1-C3F4-45BC-A142-BB01992E67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79BCD8B-99DC-49D3-95B7-F098BB36C8E5}" type="pres">
      <dgm:prSet presAssocID="{9B5D99A4-2DFB-438D-A459-2DBFC1FA6984}" presName="root" presStyleCnt="0"/>
      <dgm:spPr/>
    </dgm:pt>
    <dgm:pt modelId="{CDD18CE2-2B63-4A30-913E-3C7EB6082ADC}" type="pres">
      <dgm:prSet presAssocID="{9B5D99A4-2DFB-438D-A459-2DBFC1FA6984}" presName="rootComposite" presStyleCnt="0"/>
      <dgm:spPr/>
    </dgm:pt>
    <dgm:pt modelId="{623DEEEB-8E8C-489A-805C-B90332325F38}" type="pres">
      <dgm:prSet presAssocID="{9B5D99A4-2DFB-438D-A459-2DBFC1FA6984}" presName="rootText" presStyleLbl="node1" presStyleIdx="0" presStyleCnt="3" custScaleX="110830" custScaleY="47573" custLinFactY="-12067" custLinFactNeighborX="9388" custLinFactNeighborY="-100000"/>
      <dgm:spPr/>
      <dgm:t>
        <a:bodyPr/>
        <a:lstStyle/>
        <a:p>
          <a:endParaRPr lang="ru-RU"/>
        </a:p>
      </dgm:t>
    </dgm:pt>
    <dgm:pt modelId="{4BCDA056-A5C8-4BB0-BF1E-4005FC8BDE12}" type="pres">
      <dgm:prSet presAssocID="{9B5D99A4-2DFB-438D-A459-2DBFC1FA6984}" presName="rootConnector" presStyleLbl="node1" presStyleIdx="0" presStyleCnt="3"/>
      <dgm:spPr/>
      <dgm:t>
        <a:bodyPr/>
        <a:lstStyle/>
        <a:p>
          <a:endParaRPr lang="ru-RU"/>
        </a:p>
      </dgm:t>
    </dgm:pt>
    <dgm:pt modelId="{9F7609A1-DF5D-4CE2-BE1C-BC58A50611C2}" type="pres">
      <dgm:prSet presAssocID="{9B5D99A4-2DFB-438D-A459-2DBFC1FA6984}" presName="childShape" presStyleCnt="0"/>
      <dgm:spPr/>
    </dgm:pt>
    <dgm:pt modelId="{95D5E786-E6F8-4CA5-9269-CF14287C1E18}" type="pres">
      <dgm:prSet presAssocID="{0D2D061B-3628-434E-9FE5-8C34FFB0545A}" presName="root" presStyleCnt="0"/>
      <dgm:spPr/>
    </dgm:pt>
    <dgm:pt modelId="{9F942807-CBFF-410C-9580-F525FA97AE09}" type="pres">
      <dgm:prSet presAssocID="{0D2D061B-3628-434E-9FE5-8C34FFB0545A}" presName="rootComposite" presStyleCnt="0"/>
      <dgm:spPr/>
    </dgm:pt>
    <dgm:pt modelId="{47728D09-1B36-44ED-B3D2-3E28B894D84C}" type="pres">
      <dgm:prSet presAssocID="{0D2D061B-3628-434E-9FE5-8C34FFB0545A}" presName="rootText" presStyleLbl="node1" presStyleIdx="1" presStyleCnt="3" custScaleX="113243" custScaleY="47990" custLinFactY="-10189" custLinFactNeighborX="-2787" custLinFactNeighborY="-100000"/>
      <dgm:spPr/>
      <dgm:t>
        <a:bodyPr/>
        <a:lstStyle/>
        <a:p>
          <a:endParaRPr lang="ru-RU"/>
        </a:p>
      </dgm:t>
    </dgm:pt>
    <dgm:pt modelId="{422B4C22-6B00-48D4-8AF5-96762B3610BE}" type="pres">
      <dgm:prSet presAssocID="{0D2D061B-3628-434E-9FE5-8C34FFB0545A}" presName="rootConnector" presStyleLbl="node1" presStyleIdx="1" presStyleCnt="3"/>
      <dgm:spPr/>
      <dgm:t>
        <a:bodyPr/>
        <a:lstStyle/>
        <a:p>
          <a:endParaRPr lang="ru-RU"/>
        </a:p>
      </dgm:t>
    </dgm:pt>
    <dgm:pt modelId="{4D219E53-AE2E-4134-A60C-E72241065090}" type="pres">
      <dgm:prSet presAssocID="{0D2D061B-3628-434E-9FE5-8C34FFB0545A}" presName="childShape" presStyleCnt="0"/>
      <dgm:spPr/>
    </dgm:pt>
    <dgm:pt modelId="{E9A270EB-53EB-4E1B-9B24-9000F3DB53AB}" type="pres">
      <dgm:prSet presAssocID="{DAD3488D-B941-40A1-B329-6F967FE242AE}" presName="root" presStyleCnt="0"/>
      <dgm:spPr/>
    </dgm:pt>
    <dgm:pt modelId="{C758DC3A-363E-495A-B30E-C3D0DAFD4B33}" type="pres">
      <dgm:prSet presAssocID="{DAD3488D-B941-40A1-B329-6F967FE242AE}" presName="rootComposite" presStyleCnt="0"/>
      <dgm:spPr/>
    </dgm:pt>
    <dgm:pt modelId="{E7A64EB4-9FB1-4587-B88A-98BC491331D9}" type="pres">
      <dgm:prSet presAssocID="{DAD3488D-B941-40A1-B329-6F967FE242AE}" presName="rootText" presStyleLbl="node1" presStyleIdx="2" presStyleCnt="3" custScaleX="110414" custScaleY="46829" custLinFactY="-12852" custLinFactNeighborX="-10048" custLinFactNeighborY="-100000"/>
      <dgm:spPr/>
      <dgm:t>
        <a:bodyPr/>
        <a:lstStyle/>
        <a:p>
          <a:endParaRPr lang="ru-RU"/>
        </a:p>
      </dgm:t>
    </dgm:pt>
    <dgm:pt modelId="{8B34B9F9-CB9C-4423-B730-6A07B29A1939}" type="pres">
      <dgm:prSet presAssocID="{DAD3488D-B941-40A1-B329-6F967FE242AE}" presName="rootConnector" presStyleLbl="node1" presStyleIdx="2" presStyleCnt="3"/>
      <dgm:spPr/>
      <dgm:t>
        <a:bodyPr/>
        <a:lstStyle/>
        <a:p>
          <a:endParaRPr lang="ru-RU"/>
        </a:p>
      </dgm:t>
    </dgm:pt>
    <dgm:pt modelId="{195B848D-8D58-4A88-9F9E-05143A74EA90}" type="pres">
      <dgm:prSet presAssocID="{DAD3488D-B941-40A1-B329-6F967FE242AE}" presName="childShape" presStyleCnt="0"/>
      <dgm:spPr/>
    </dgm:pt>
  </dgm:ptLst>
  <dgm:cxnLst>
    <dgm:cxn modelId="{104B6014-8164-2540-9172-4C5723B68A97}" type="presOf" srcId="{9B5D99A4-2DFB-438D-A459-2DBFC1FA6984}" destId="{623DEEEB-8E8C-489A-805C-B90332325F38}" srcOrd="0" destOrd="0" presId="urn:microsoft.com/office/officeart/2005/8/layout/hierarchy3"/>
    <dgm:cxn modelId="{0307E1BE-4799-D94F-BF29-C06BFCE84F57}" type="presOf" srcId="{DAD3488D-B941-40A1-B329-6F967FE242AE}" destId="{E7A64EB4-9FB1-4587-B88A-98BC491331D9}" srcOrd="0" destOrd="0" presId="urn:microsoft.com/office/officeart/2005/8/layout/hierarchy3"/>
    <dgm:cxn modelId="{14A487A4-A897-4A54-BBB1-AD3A5E4E1601}" srcId="{6E62F7C1-C3F4-45BC-A142-BB01992E6710}" destId="{9B5D99A4-2DFB-438D-A459-2DBFC1FA6984}" srcOrd="0" destOrd="0" parTransId="{479B9306-823A-49ED-A570-F996CA8EBE31}" sibTransId="{3951A5C6-4573-4051-A402-CBF4CDAB29F6}"/>
    <dgm:cxn modelId="{2FD3F066-BE54-9945-9A58-50C420C1D6B0}" type="presOf" srcId="{9B5D99A4-2DFB-438D-A459-2DBFC1FA6984}" destId="{4BCDA056-A5C8-4BB0-BF1E-4005FC8BDE12}" srcOrd="1" destOrd="0" presId="urn:microsoft.com/office/officeart/2005/8/layout/hierarchy3"/>
    <dgm:cxn modelId="{3A69446D-B6C7-0946-BB26-76E33D0A93C5}" type="presOf" srcId="{0D2D061B-3628-434E-9FE5-8C34FFB0545A}" destId="{422B4C22-6B00-48D4-8AF5-96762B3610BE}" srcOrd="1" destOrd="0" presId="urn:microsoft.com/office/officeart/2005/8/layout/hierarchy3"/>
    <dgm:cxn modelId="{F112DC58-7A13-C84D-B7A7-A0FE96FD7B1F}" type="presOf" srcId="{0D2D061B-3628-434E-9FE5-8C34FFB0545A}" destId="{47728D09-1B36-44ED-B3D2-3E28B894D84C}" srcOrd="0" destOrd="0" presId="urn:microsoft.com/office/officeart/2005/8/layout/hierarchy3"/>
    <dgm:cxn modelId="{E99731E2-10D1-F54E-AE08-9F3EFDD7F7FD}" type="presOf" srcId="{DAD3488D-B941-40A1-B329-6F967FE242AE}" destId="{8B34B9F9-CB9C-4423-B730-6A07B29A1939}" srcOrd="1" destOrd="0" presId="urn:microsoft.com/office/officeart/2005/8/layout/hierarchy3"/>
    <dgm:cxn modelId="{2DA0D55A-FE33-428A-B2C5-9BB2A195B9B9}" srcId="{6E62F7C1-C3F4-45BC-A142-BB01992E6710}" destId="{DAD3488D-B941-40A1-B329-6F967FE242AE}" srcOrd="2" destOrd="0" parTransId="{CC8AA53F-C6F5-460A-81AC-D64EFCDB0D12}" sibTransId="{37F6F705-E6F2-43D5-8D1A-41EF86F1C336}"/>
    <dgm:cxn modelId="{9A122EAD-AAB2-4BB2-9F67-91640586E84D}" srcId="{6E62F7C1-C3F4-45BC-A142-BB01992E6710}" destId="{0D2D061B-3628-434E-9FE5-8C34FFB0545A}" srcOrd="1" destOrd="0" parTransId="{E6B9482C-E93D-429E-B2BE-249B9C2ECA7B}" sibTransId="{ABFA8722-3633-451C-9C76-FD1984BDBCC3}"/>
    <dgm:cxn modelId="{85BF8631-14F7-6B4A-AB48-C44C92AE601F}" type="presOf" srcId="{6E62F7C1-C3F4-45BC-A142-BB01992E6710}" destId="{95A67F6C-7FBA-407D-8D94-CFCE4806C057}" srcOrd="0" destOrd="0" presId="urn:microsoft.com/office/officeart/2005/8/layout/hierarchy3"/>
    <dgm:cxn modelId="{41A843CC-F2D8-834F-AE78-D703E52D61FF}" type="presParOf" srcId="{95A67F6C-7FBA-407D-8D94-CFCE4806C057}" destId="{A79BCD8B-99DC-49D3-95B7-F098BB36C8E5}" srcOrd="0" destOrd="0" presId="urn:microsoft.com/office/officeart/2005/8/layout/hierarchy3"/>
    <dgm:cxn modelId="{258DC4CE-FE39-244F-8A43-E98F2C49580E}" type="presParOf" srcId="{A79BCD8B-99DC-49D3-95B7-F098BB36C8E5}" destId="{CDD18CE2-2B63-4A30-913E-3C7EB6082ADC}" srcOrd="0" destOrd="0" presId="urn:microsoft.com/office/officeart/2005/8/layout/hierarchy3"/>
    <dgm:cxn modelId="{1F3B2142-BA88-4F44-9B9E-A1CF207141FE}" type="presParOf" srcId="{CDD18CE2-2B63-4A30-913E-3C7EB6082ADC}" destId="{623DEEEB-8E8C-489A-805C-B90332325F38}" srcOrd="0" destOrd="0" presId="urn:microsoft.com/office/officeart/2005/8/layout/hierarchy3"/>
    <dgm:cxn modelId="{DCA4EC6F-D67C-8449-B53F-4EADCD6BE32B}" type="presParOf" srcId="{CDD18CE2-2B63-4A30-913E-3C7EB6082ADC}" destId="{4BCDA056-A5C8-4BB0-BF1E-4005FC8BDE12}" srcOrd="1" destOrd="0" presId="urn:microsoft.com/office/officeart/2005/8/layout/hierarchy3"/>
    <dgm:cxn modelId="{DE3406BF-21E8-DA44-B3C3-A5815237AF7A}" type="presParOf" srcId="{A79BCD8B-99DC-49D3-95B7-F098BB36C8E5}" destId="{9F7609A1-DF5D-4CE2-BE1C-BC58A50611C2}" srcOrd="1" destOrd="0" presId="urn:microsoft.com/office/officeart/2005/8/layout/hierarchy3"/>
    <dgm:cxn modelId="{E4295DF5-4290-0B4D-BC53-D5FECE1C7613}" type="presParOf" srcId="{95A67F6C-7FBA-407D-8D94-CFCE4806C057}" destId="{95D5E786-E6F8-4CA5-9269-CF14287C1E18}" srcOrd="1" destOrd="0" presId="urn:microsoft.com/office/officeart/2005/8/layout/hierarchy3"/>
    <dgm:cxn modelId="{7BF759A9-C0D1-164E-8E36-90242581E2C3}" type="presParOf" srcId="{95D5E786-E6F8-4CA5-9269-CF14287C1E18}" destId="{9F942807-CBFF-410C-9580-F525FA97AE09}" srcOrd="0" destOrd="0" presId="urn:microsoft.com/office/officeart/2005/8/layout/hierarchy3"/>
    <dgm:cxn modelId="{D002A417-74E1-614C-9A5E-1E329DF5A61E}" type="presParOf" srcId="{9F942807-CBFF-410C-9580-F525FA97AE09}" destId="{47728D09-1B36-44ED-B3D2-3E28B894D84C}" srcOrd="0" destOrd="0" presId="urn:microsoft.com/office/officeart/2005/8/layout/hierarchy3"/>
    <dgm:cxn modelId="{E322DE14-E8E0-EC4D-A20E-275239F6E530}" type="presParOf" srcId="{9F942807-CBFF-410C-9580-F525FA97AE09}" destId="{422B4C22-6B00-48D4-8AF5-96762B3610BE}" srcOrd="1" destOrd="0" presId="urn:microsoft.com/office/officeart/2005/8/layout/hierarchy3"/>
    <dgm:cxn modelId="{FFF54D38-E9BB-1047-9FEA-CAB91989081C}" type="presParOf" srcId="{95D5E786-E6F8-4CA5-9269-CF14287C1E18}" destId="{4D219E53-AE2E-4134-A60C-E72241065090}" srcOrd="1" destOrd="0" presId="urn:microsoft.com/office/officeart/2005/8/layout/hierarchy3"/>
    <dgm:cxn modelId="{C5A3CBAB-6FFA-2744-A4F5-D5950FABACDE}" type="presParOf" srcId="{95A67F6C-7FBA-407D-8D94-CFCE4806C057}" destId="{E9A270EB-53EB-4E1B-9B24-9000F3DB53AB}" srcOrd="2" destOrd="0" presId="urn:microsoft.com/office/officeart/2005/8/layout/hierarchy3"/>
    <dgm:cxn modelId="{707A8ABD-3F7B-0747-91A1-4A45F4D32017}" type="presParOf" srcId="{E9A270EB-53EB-4E1B-9B24-9000F3DB53AB}" destId="{C758DC3A-363E-495A-B30E-C3D0DAFD4B33}" srcOrd="0" destOrd="0" presId="urn:microsoft.com/office/officeart/2005/8/layout/hierarchy3"/>
    <dgm:cxn modelId="{F4C32630-EF9C-2E47-B0C1-40517CBC91FB}" type="presParOf" srcId="{C758DC3A-363E-495A-B30E-C3D0DAFD4B33}" destId="{E7A64EB4-9FB1-4587-B88A-98BC491331D9}" srcOrd="0" destOrd="0" presId="urn:microsoft.com/office/officeart/2005/8/layout/hierarchy3"/>
    <dgm:cxn modelId="{E34971C0-E01C-FA41-8001-15B1F74C6B55}" type="presParOf" srcId="{C758DC3A-363E-495A-B30E-C3D0DAFD4B33}" destId="{8B34B9F9-CB9C-4423-B730-6A07B29A1939}" srcOrd="1" destOrd="0" presId="urn:microsoft.com/office/officeart/2005/8/layout/hierarchy3"/>
    <dgm:cxn modelId="{32CE1BD9-C064-BD44-BFA0-1E8788114BD9}" type="presParOf" srcId="{E9A270EB-53EB-4E1B-9B24-9000F3DB53AB}" destId="{195B848D-8D58-4A88-9F9E-05143A74EA9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E62F7C1-C3F4-45BC-A142-BB01992E6710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5D99A4-2DFB-438D-A459-2DBFC1FA6984}">
      <dgm:prSet phldrT="[Текст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sz="2400" dirty="0" smtClean="0">
              <a:solidFill>
                <a:srgbClr val="7030A0"/>
              </a:solidFill>
            </a:rPr>
            <a:t>Традиционные</a:t>
          </a:r>
        </a:p>
        <a:p>
          <a:pPr>
            <a:spcAft>
              <a:spcPts val="0"/>
            </a:spcAft>
          </a:pPr>
          <a:r>
            <a:rPr lang="ru-RU" sz="2400" dirty="0" smtClean="0">
              <a:solidFill>
                <a:srgbClr val="7030A0"/>
              </a:solidFill>
            </a:rPr>
            <a:t>«от способа – к задаче»  </a:t>
          </a:r>
          <a:endParaRPr lang="ru-RU" sz="2400" dirty="0">
            <a:solidFill>
              <a:srgbClr val="7030A0"/>
            </a:solidFill>
          </a:endParaRPr>
        </a:p>
      </dgm:t>
    </dgm:pt>
    <dgm:pt modelId="{479B9306-823A-49ED-A570-F996CA8EBE31}" type="parTrans" cxnId="{14A487A4-A897-4A54-BBB1-AD3A5E4E1601}">
      <dgm:prSet/>
      <dgm:spPr/>
      <dgm:t>
        <a:bodyPr/>
        <a:lstStyle/>
        <a:p>
          <a:endParaRPr lang="ru-RU"/>
        </a:p>
      </dgm:t>
    </dgm:pt>
    <dgm:pt modelId="{3951A5C6-4573-4051-A402-CBF4CDAB29F6}" type="sibTrans" cxnId="{14A487A4-A897-4A54-BBB1-AD3A5E4E1601}">
      <dgm:prSet/>
      <dgm:spPr/>
      <dgm:t>
        <a:bodyPr/>
        <a:lstStyle/>
        <a:p>
          <a:endParaRPr lang="ru-RU"/>
        </a:p>
      </dgm:t>
    </dgm:pt>
    <dgm:pt modelId="{DAD3488D-B941-40A1-B329-6F967FE242AE}">
      <dgm:prSet custT="1"/>
      <dgm:spPr>
        <a:solidFill>
          <a:srgbClr val="7030A0"/>
        </a:solidFill>
      </dgm:spPr>
      <dgm:t>
        <a:bodyPr/>
        <a:lstStyle/>
        <a:p>
          <a:r>
            <a:rPr lang="ru-RU" sz="2400" dirty="0" smtClean="0"/>
            <a:t>Креативное мышление. Решение проблем</a:t>
          </a:r>
          <a:endParaRPr lang="ru-RU" sz="2400" dirty="0"/>
        </a:p>
      </dgm:t>
    </dgm:pt>
    <dgm:pt modelId="{CC8AA53F-C6F5-460A-81AC-D64EFCDB0D12}" type="parTrans" cxnId="{2DA0D55A-FE33-428A-B2C5-9BB2A195B9B9}">
      <dgm:prSet/>
      <dgm:spPr/>
      <dgm:t>
        <a:bodyPr/>
        <a:lstStyle/>
        <a:p>
          <a:endParaRPr lang="ru-RU"/>
        </a:p>
      </dgm:t>
    </dgm:pt>
    <dgm:pt modelId="{37F6F705-E6F2-43D5-8D1A-41EF86F1C336}" type="sibTrans" cxnId="{2DA0D55A-FE33-428A-B2C5-9BB2A195B9B9}">
      <dgm:prSet/>
      <dgm:spPr/>
      <dgm:t>
        <a:bodyPr/>
        <a:lstStyle/>
        <a:p>
          <a:endParaRPr lang="ru-RU"/>
        </a:p>
      </dgm:t>
    </dgm:pt>
    <dgm:pt modelId="{0D2D061B-3628-434E-9FE5-8C34FFB0545A}">
      <dgm:prSet custT="1"/>
      <dgm:spPr>
        <a:solidFill>
          <a:srgbClr val="7030A0"/>
        </a:solidFill>
      </dgm:spPr>
      <dgm:t>
        <a:bodyPr/>
        <a:lstStyle/>
        <a:p>
          <a:r>
            <a:rPr lang="ru-RU" sz="2400" dirty="0" smtClean="0"/>
            <a:t>Математическая грамотность</a:t>
          </a:r>
          <a:endParaRPr lang="ru-RU" sz="2400" dirty="0"/>
        </a:p>
      </dgm:t>
    </dgm:pt>
    <dgm:pt modelId="{E6B9482C-E93D-429E-B2BE-249B9C2ECA7B}" type="parTrans" cxnId="{9A122EAD-AAB2-4BB2-9F67-91640586E84D}">
      <dgm:prSet/>
      <dgm:spPr/>
      <dgm:t>
        <a:bodyPr/>
        <a:lstStyle/>
        <a:p>
          <a:endParaRPr lang="ru-RU"/>
        </a:p>
      </dgm:t>
    </dgm:pt>
    <dgm:pt modelId="{ABFA8722-3633-451C-9C76-FD1984BDBCC3}" type="sibTrans" cxnId="{9A122EAD-AAB2-4BB2-9F67-91640586E84D}">
      <dgm:prSet/>
      <dgm:spPr/>
      <dgm:t>
        <a:bodyPr/>
        <a:lstStyle/>
        <a:p>
          <a:endParaRPr lang="ru-RU"/>
        </a:p>
      </dgm:t>
    </dgm:pt>
    <dgm:pt modelId="{95A67F6C-7FBA-407D-8D94-CFCE4806C057}" type="pres">
      <dgm:prSet presAssocID="{6E62F7C1-C3F4-45BC-A142-BB01992E671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79BCD8B-99DC-49D3-95B7-F098BB36C8E5}" type="pres">
      <dgm:prSet presAssocID="{9B5D99A4-2DFB-438D-A459-2DBFC1FA6984}" presName="root" presStyleCnt="0"/>
      <dgm:spPr/>
    </dgm:pt>
    <dgm:pt modelId="{CDD18CE2-2B63-4A30-913E-3C7EB6082ADC}" type="pres">
      <dgm:prSet presAssocID="{9B5D99A4-2DFB-438D-A459-2DBFC1FA6984}" presName="rootComposite" presStyleCnt="0"/>
      <dgm:spPr/>
    </dgm:pt>
    <dgm:pt modelId="{623DEEEB-8E8C-489A-805C-B90332325F38}" type="pres">
      <dgm:prSet presAssocID="{9B5D99A4-2DFB-438D-A459-2DBFC1FA6984}" presName="rootText" presStyleLbl="node1" presStyleIdx="0" presStyleCnt="3" custScaleX="107236" custScaleY="47573" custLinFactY="-3686" custLinFactNeighborX="10645" custLinFactNeighborY="-100000"/>
      <dgm:spPr/>
      <dgm:t>
        <a:bodyPr/>
        <a:lstStyle/>
        <a:p>
          <a:endParaRPr lang="ru-RU"/>
        </a:p>
      </dgm:t>
    </dgm:pt>
    <dgm:pt modelId="{4BCDA056-A5C8-4BB0-BF1E-4005FC8BDE12}" type="pres">
      <dgm:prSet presAssocID="{9B5D99A4-2DFB-438D-A459-2DBFC1FA6984}" presName="rootConnector" presStyleLbl="node1" presStyleIdx="0" presStyleCnt="3"/>
      <dgm:spPr/>
      <dgm:t>
        <a:bodyPr/>
        <a:lstStyle/>
        <a:p>
          <a:endParaRPr lang="ru-RU"/>
        </a:p>
      </dgm:t>
    </dgm:pt>
    <dgm:pt modelId="{9F7609A1-DF5D-4CE2-BE1C-BC58A50611C2}" type="pres">
      <dgm:prSet presAssocID="{9B5D99A4-2DFB-438D-A459-2DBFC1FA6984}" presName="childShape" presStyleCnt="0"/>
      <dgm:spPr/>
    </dgm:pt>
    <dgm:pt modelId="{95D5E786-E6F8-4CA5-9269-CF14287C1E18}" type="pres">
      <dgm:prSet presAssocID="{0D2D061B-3628-434E-9FE5-8C34FFB0545A}" presName="root" presStyleCnt="0"/>
      <dgm:spPr/>
    </dgm:pt>
    <dgm:pt modelId="{9F942807-CBFF-410C-9580-F525FA97AE09}" type="pres">
      <dgm:prSet presAssocID="{0D2D061B-3628-434E-9FE5-8C34FFB0545A}" presName="rootComposite" presStyleCnt="0"/>
      <dgm:spPr/>
    </dgm:pt>
    <dgm:pt modelId="{47728D09-1B36-44ED-B3D2-3E28B894D84C}" type="pres">
      <dgm:prSet presAssocID="{0D2D061B-3628-434E-9FE5-8C34FFB0545A}" presName="rootText" presStyleLbl="node1" presStyleIdx="1" presStyleCnt="3" custScaleX="113243" custScaleY="47990" custLinFactY="-2462" custLinFactNeighborX="-2050" custLinFactNeighborY="-100000"/>
      <dgm:spPr/>
      <dgm:t>
        <a:bodyPr/>
        <a:lstStyle/>
        <a:p>
          <a:endParaRPr lang="ru-RU"/>
        </a:p>
      </dgm:t>
    </dgm:pt>
    <dgm:pt modelId="{422B4C22-6B00-48D4-8AF5-96762B3610BE}" type="pres">
      <dgm:prSet presAssocID="{0D2D061B-3628-434E-9FE5-8C34FFB0545A}" presName="rootConnector" presStyleLbl="node1" presStyleIdx="1" presStyleCnt="3"/>
      <dgm:spPr/>
      <dgm:t>
        <a:bodyPr/>
        <a:lstStyle/>
        <a:p>
          <a:endParaRPr lang="ru-RU"/>
        </a:p>
      </dgm:t>
    </dgm:pt>
    <dgm:pt modelId="{4D219E53-AE2E-4134-A60C-E72241065090}" type="pres">
      <dgm:prSet presAssocID="{0D2D061B-3628-434E-9FE5-8C34FFB0545A}" presName="childShape" presStyleCnt="0"/>
      <dgm:spPr/>
    </dgm:pt>
    <dgm:pt modelId="{E9A270EB-53EB-4E1B-9B24-9000F3DB53AB}" type="pres">
      <dgm:prSet presAssocID="{DAD3488D-B941-40A1-B329-6F967FE242AE}" presName="root" presStyleCnt="0"/>
      <dgm:spPr/>
    </dgm:pt>
    <dgm:pt modelId="{C758DC3A-363E-495A-B30E-C3D0DAFD4B33}" type="pres">
      <dgm:prSet presAssocID="{DAD3488D-B941-40A1-B329-6F967FE242AE}" presName="rootComposite" presStyleCnt="0"/>
      <dgm:spPr/>
    </dgm:pt>
    <dgm:pt modelId="{E7A64EB4-9FB1-4587-B88A-98BC491331D9}" type="pres">
      <dgm:prSet presAssocID="{DAD3488D-B941-40A1-B329-6F967FE242AE}" presName="rootText" presStyleLbl="node1" presStyleIdx="2" presStyleCnt="3" custScaleX="110414" custScaleY="46829" custLinFactY="-2431" custLinFactNeighborX="-8910" custLinFactNeighborY="-100000"/>
      <dgm:spPr/>
      <dgm:t>
        <a:bodyPr/>
        <a:lstStyle/>
        <a:p>
          <a:endParaRPr lang="ru-RU"/>
        </a:p>
      </dgm:t>
    </dgm:pt>
    <dgm:pt modelId="{8B34B9F9-CB9C-4423-B730-6A07B29A1939}" type="pres">
      <dgm:prSet presAssocID="{DAD3488D-B941-40A1-B329-6F967FE242AE}" presName="rootConnector" presStyleLbl="node1" presStyleIdx="2" presStyleCnt="3"/>
      <dgm:spPr/>
      <dgm:t>
        <a:bodyPr/>
        <a:lstStyle/>
        <a:p>
          <a:endParaRPr lang="ru-RU"/>
        </a:p>
      </dgm:t>
    </dgm:pt>
    <dgm:pt modelId="{195B848D-8D58-4A88-9F9E-05143A74EA90}" type="pres">
      <dgm:prSet presAssocID="{DAD3488D-B941-40A1-B329-6F967FE242AE}" presName="childShape" presStyleCnt="0"/>
      <dgm:spPr/>
    </dgm:pt>
  </dgm:ptLst>
  <dgm:cxnLst>
    <dgm:cxn modelId="{14A487A4-A897-4A54-BBB1-AD3A5E4E1601}" srcId="{6E62F7C1-C3F4-45BC-A142-BB01992E6710}" destId="{9B5D99A4-2DFB-438D-A459-2DBFC1FA6984}" srcOrd="0" destOrd="0" parTransId="{479B9306-823A-49ED-A570-F996CA8EBE31}" sibTransId="{3951A5C6-4573-4051-A402-CBF4CDAB29F6}"/>
    <dgm:cxn modelId="{08958D39-F08C-4E0B-9693-65986EFF1417}" type="presOf" srcId="{6E62F7C1-C3F4-45BC-A142-BB01992E6710}" destId="{95A67F6C-7FBA-407D-8D94-CFCE4806C057}" srcOrd="0" destOrd="0" presId="urn:microsoft.com/office/officeart/2005/8/layout/hierarchy3"/>
    <dgm:cxn modelId="{CAAA2625-F4DF-4E55-8795-9AE41936D383}" type="presOf" srcId="{0D2D061B-3628-434E-9FE5-8C34FFB0545A}" destId="{47728D09-1B36-44ED-B3D2-3E28B894D84C}" srcOrd="0" destOrd="0" presId="urn:microsoft.com/office/officeart/2005/8/layout/hierarchy3"/>
    <dgm:cxn modelId="{2DA0D55A-FE33-428A-B2C5-9BB2A195B9B9}" srcId="{6E62F7C1-C3F4-45BC-A142-BB01992E6710}" destId="{DAD3488D-B941-40A1-B329-6F967FE242AE}" srcOrd="2" destOrd="0" parTransId="{CC8AA53F-C6F5-460A-81AC-D64EFCDB0D12}" sibTransId="{37F6F705-E6F2-43D5-8D1A-41EF86F1C336}"/>
    <dgm:cxn modelId="{5270C096-6911-41DC-A054-CB408D8AEB8D}" type="presOf" srcId="{DAD3488D-B941-40A1-B329-6F967FE242AE}" destId="{8B34B9F9-CB9C-4423-B730-6A07B29A1939}" srcOrd="1" destOrd="0" presId="urn:microsoft.com/office/officeart/2005/8/layout/hierarchy3"/>
    <dgm:cxn modelId="{D5411F24-54F5-4558-A427-B82575971162}" type="presOf" srcId="{9B5D99A4-2DFB-438D-A459-2DBFC1FA6984}" destId="{4BCDA056-A5C8-4BB0-BF1E-4005FC8BDE12}" srcOrd="1" destOrd="0" presId="urn:microsoft.com/office/officeart/2005/8/layout/hierarchy3"/>
    <dgm:cxn modelId="{8993C6FD-C9A5-4A67-8B14-92F68E0DEDBC}" type="presOf" srcId="{DAD3488D-B941-40A1-B329-6F967FE242AE}" destId="{E7A64EB4-9FB1-4587-B88A-98BC491331D9}" srcOrd="0" destOrd="0" presId="urn:microsoft.com/office/officeart/2005/8/layout/hierarchy3"/>
    <dgm:cxn modelId="{65F90B58-7A30-4D1D-A116-22A3D8E394DB}" type="presOf" srcId="{0D2D061B-3628-434E-9FE5-8C34FFB0545A}" destId="{422B4C22-6B00-48D4-8AF5-96762B3610BE}" srcOrd="1" destOrd="0" presId="urn:microsoft.com/office/officeart/2005/8/layout/hierarchy3"/>
    <dgm:cxn modelId="{9A122EAD-AAB2-4BB2-9F67-91640586E84D}" srcId="{6E62F7C1-C3F4-45BC-A142-BB01992E6710}" destId="{0D2D061B-3628-434E-9FE5-8C34FFB0545A}" srcOrd="1" destOrd="0" parTransId="{E6B9482C-E93D-429E-B2BE-249B9C2ECA7B}" sibTransId="{ABFA8722-3633-451C-9C76-FD1984BDBCC3}"/>
    <dgm:cxn modelId="{BB3F43AD-A2B2-43C5-8361-0292C039C5AE}" type="presOf" srcId="{9B5D99A4-2DFB-438D-A459-2DBFC1FA6984}" destId="{623DEEEB-8E8C-489A-805C-B90332325F38}" srcOrd="0" destOrd="0" presId="urn:microsoft.com/office/officeart/2005/8/layout/hierarchy3"/>
    <dgm:cxn modelId="{02D9A2A4-614C-425E-98C6-1623F5FD3AE0}" type="presParOf" srcId="{95A67F6C-7FBA-407D-8D94-CFCE4806C057}" destId="{A79BCD8B-99DC-49D3-95B7-F098BB36C8E5}" srcOrd="0" destOrd="0" presId="urn:microsoft.com/office/officeart/2005/8/layout/hierarchy3"/>
    <dgm:cxn modelId="{7EDAB1A8-E017-4BD1-9830-D2F72ABF8793}" type="presParOf" srcId="{A79BCD8B-99DC-49D3-95B7-F098BB36C8E5}" destId="{CDD18CE2-2B63-4A30-913E-3C7EB6082ADC}" srcOrd="0" destOrd="0" presId="urn:microsoft.com/office/officeart/2005/8/layout/hierarchy3"/>
    <dgm:cxn modelId="{B3EFEA5A-3CC6-49E1-8ED2-4A229A16E283}" type="presParOf" srcId="{CDD18CE2-2B63-4A30-913E-3C7EB6082ADC}" destId="{623DEEEB-8E8C-489A-805C-B90332325F38}" srcOrd="0" destOrd="0" presId="urn:microsoft.com/office/officeart/2005/8/layout/hierarchy3"/>
    <dgm:cxn modelId="{97B7520E-D283-4253-8626-4BC16A662D80}" type="presParOf" srcId="{CDD18CE2-2B63-4A30-913E-3C7EB6082ADC}" destId="{4BCDA056-A5C8-4BB0-BF1E-4005FC8BDE12}" srcOrd="1" destOrd="0" presId="urn:microsoft.com/office/officeart/2005/8/layout/hierarchy3"/>
    <dgm:cxn modelId="{8C3E18B5-4EEC-4040-A1FF-413C3B665FE6}" type="presParOf" srcId="{A79BCD8B-99DC-49D3-95B7-F098BB36C8E5}" destId="{9F7609A1-DF5D-4CE2-BE1C-BC58A50611C2}" srcOrd="1" destOrd="0" presId="urn:microsoft.com/office/officeart/2005/8/layout/hierarchy3"/>
    <dgm:cxn modelId="{A71A9251-A7BC-4D5B-98AF-CC7E2ADEFB2A}" type="presParOf" srcId="{95A67F6C-7FBA-407D-8D94-CFCE4806C057}" destId="{95D5E786-E6F8-4CA5-9269-CF14287C1E18}" srcOrd="1" destOrd="0" presId="urn:microsoft.com/office/officeart/2005/8/layout/hierarchy3"/>
    <dgm:cxn modelId="{90491CAE-A04E-4714-A37D-8C697916F3C1}" type="presParOf" srcId="{95D5E786-E6F8-4CA5-9269-CF14287C1E18}" destId="{9F942807-CBFF-410C-9580-F525FA97AE09}" srcOrd="0" destOrd="0" presId="urn:microsoft.com/office/officeart/2005/8/layout/hierarchy3"/>
    <dgm:cxn modelId="{EC07C6AD-FB5E-4E48-B514-B05E09316E0B}" type="presParOf" srcId="{9F942807-CBFF-410C-9580-F525FA97AE09}" destId="{47728D09-1B36-44ED-B3D2-3E28B894D84C}" srcOrd="0" destOrd="0" presId="urn:microsoft.com/office/officeart/2005/8/layout/hierarchy3"/>
    <dgm:cxn modelId="{E078A6CB-814B-428A-8138-47B4634BF2D2}" type="presParOf" srcId="{9F942807-CBFF-410C-9580-F525FA97AE09}" destId="{422B4C22-6B00-48D4-8AF5-96762B3610BE}" srcOrd="1" destOrd="0" presId="urn:microsoft.com/office/officeart/2005/8/layout/hierarchy3"/>
    <dgm:cxn modelId="{5CCCA07E-49C2-49F0-B2F8-B5E9FB5CB629}" type="presParOf" srcId="{95D5E786-E6F8-4CA5-9269-CF14287C1E18}" destId="{4D219E53-AE2E-4134-A60C-E72241065090}" srcOrd="1" destOrd="0" presId="urn:microsoft.com/office/officeart/2005/8/layout/hierarchy3"/>
    <dgm:cxn modelId="{49C573E5-3957-4E9A-BFC5-D6FA3C6CA24B}" type="presParOf" srcId="{95A67F6C-7FBA-407D-8D94-CFCE4806C057}" destId="{E9A270EB-53EB-4E1B-9B24-9000F3DB53AB}" srcOrd="2" destOrd="0" presId="urn:microsoft.com/office/officeart/2005/8/layout/hierarchy3"/>
    <dgm:cxn modelId="{E997A22F-0CCD-4AD2-93A9-72AE252F841B}" type="presParOf" srcId="{E9A270EB-53EB-4E1B-9B24-9000F3DB53AB}" destId="{C758DC3A-363E-495A-B30E-C3D0DAFD4B33}" srcOrd="0" destOrd="0" presId="urn:microsoft.com/office/officeart/2005/8/layout/hierarchy3"/>
    <dgm:cxn modelId="{3BA63FD8-FB5F-46B4-82DB-4AFEEBABF0C6}" type="presParOf" srcId="{C758DC3A-363E-495A-B30E-C3D0DAFD4B33}" destId="{E7A64EB4-9FB1-4587-B88A-98BC491331D9}" srcOrd="0" destOrd="0" presId="urn:microsoft.com/office/officeart/2005/8/layout/hierarchy3"/>
    <dgm:cxn modelId="{C27AB150-1375-4407-B78D-59EC14D15EBC}" type="presParOf" srcId="{C758DC3A-363E-495A-B30E-C3D0DAFD4B33}" destId="{8B34B9F9-CB9C-4423-B730-6A07B29A1939}" srcOrd="1" destOrd="0" presId="urn:microsoft.com/office/officeart/2005/8/layout/hierarchy3"/>
    <dgm:cxn modelId="{A12A6D4E-9410-417F-81B7-6AAC8636FA99}" type="presParOf" srcId="{E9A270EB-53EB-4E1B-9B24-9000F3DB53AB}" destId="{195B848D-8D58-4A88-9F9E-05143A74EA9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DEEEB-8E8C-489A-805C-B90332325F38}">
      <dsp:nvSpPr>
        <dsp:cNvPr id="0" name=""/>
        <dsp:cNvSpPr/>
      </dsp:nvSpPr>
      <dsp:spPr>
        <a:xfrm>
          <a:off x="118352" y="0"/>
          <a:ext cx="5356616" cy="1227376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Традиционные академические задания строятся по принципу «от способа – к задаче»  </a:t>
          </a:r>
          <a:endParaRPr lang="ru-RU" sz="3000" kern="1200" dirty="0"/>
        </a:p>
      </dsp:txBody>
      <dsp:txXfrm>
        <a:off x="154301" y="35949"/>
        <a:ext cx="5284718" cy="1155478"/>
      </dsp:txXfrm>
    </dsp:sp>
    <dsp:sp modelId="{2D405BEB-E649-4194-B563-15E7C6372CDB}">
      <dsp:nvSpPr>
        <dsp:cNvPr id="0" name=""/>
        <dsp:cNvSpPr/>
      </dsp:nvSpPr>
      <dsp:spPr>
        <a:xfrm>
          <a:off x="5864579" y="0"/>
          <a:ext cx="5348004" cy="1227376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Задания для формирования функциональной грамотности: «от задачи – к способу»</a:t>
          </a:r>
          <a:endParaRPr lang="ru-RU" sz="3000" kern="1200" dirty="0"/>
        </a:p>
      </dsp:txBody>
      <dsp:txXfrm>
        <a:off x="5900528" y="35949"/>
        <a:ext cx="5276106" cy="11554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DEEEB-8E8C-489A-805C-B90332325F38}">
      <dsp:nvSpPr>
        <dsp:cNvPr id="0" name=""/>
        <dsp:cNvSpPr/>
      </dsp:nvSpPr>
      <dsp:spPr>
        <a:xfrm>
          <a:off x="118352" y="403597"/>
          <a:ext cx="5356616" cy="1227376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Традиционные академические задания строятся по принципу «от способа – к задаче»  </a:t>
          </a:r>
          <a:endParaRPr lang="ru-RU" sz="3000" kern="1200" dirty="0"/>
        </a:p>
      </dsp:txBody>
      <dsp:txXfrm>
        <a:off x="154301" y="439546"/>
        <a:ext cx="5284718" cy="1155478"/>
      </dsp:txXfrm>
    </dsp:sp>
    <dsp:sp modelId="{2D405BEB-E649-4194-B563-15E7C6372CDB}">
      <dsp:nvSpPr>
        <dsp:cNvPr id="0" name=""/>
        <dsp:cNvSpPr/>
      </dsp:nvSpPr>
      <dsp:spPr>
        <a:xfrm>
          <a:off x="5864579" y="415467"/>
          <a:ext cx="5348004" cy="1227376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Задания для формирования функциональной грамотности: «от задачи – к способу»</a:t>
          </a:r>
          <a:endParaRPr lang="ru-RU" sz="3000" kern="1200" dirty="0"/>
        </a:p>
      </dsp:txBody>
      <dsp:txXfrm>
        <a:off x="5900528" y="451416"/>
        <a:ext cx="5276106" cy="11554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DEEEB-8E8C-489A-805C-B90332325F38}">
      <dsp:nvSpPr>
        <dsp:cNvPr id="0" name=""/>
        <dsp:cNvSpPr/>
      </dsp:nvSpPr>
      <dsp:spPr>
        <a:xfrm>
          <a:off x="0" y="102018"/>
          <a:ext cx="5624909" cy="1303246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Традиционные академические задания строятся по принципу «от способа – к задаче»  </a:t>
          </a:r>
          <a:endParaRPr lang="ru-RU" sz="3000" kern="1200" dirty="0"/>
        </a:p>
      </dsp:txBody>
      <dsp:txXfrm>
        <a:off x="38171" y="140189"/>
        <a:ext cx="5548567" cy="1226904"/>
      </dsp:txXfrm>
    </dsp:sp>
    <dsp:sp modelId="{6E09A795-6E47-401F-8300-82812ECC8A34}">
      <dsp:nvSpPr>
        <dsp:cNvPr id="0" name=""/>
        <dsp:cNvSpPr/>
      </dsp:nvSpPr>
      <dsp:spPr>
        <a:xfrm>
          <a:off x="562490" y="1405264"/>
          <a:ext cx="570604" cy="689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302"/>
              </a:lnTo>
              <a:lnTo>
                <a:pt x="570604" y="689302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7B9F48-5DBF-4FEF-AE77-43EDA6855315}">
      <dsp:nvSpPr>
        <dsp:cNvPr id="0" name=""/>
        <dsp:cNvSpPr/>
      </dsp:nvSpPr>
      <dsp:spPr>
        <a:xfrm>
          <a:off x="1133095" y="1694935"/>
          <a:ext cx="3599994" cy="79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Проблема отсутствует, есть учебный вопрос </a:t>
          </a:r>
          <a:endParaRPr lang="ru-RU" sz="2400" kern="1200" dirty="0"/>
        </a:p>
      </dsp:txBody>
      <dsp:txXfrm>
        <a:off x="1156505" y="1718345"/>
        <a:ext cx="3553174" cy="752442"/>
      </dsp:txXfrm>
    </dsp:sp>
    <dsp:sp modelId="{A8664CC6-7922-4639-BB49-492ECB134EA8}">
      <dsp:nvSpPr>
        <dsp:cNvPr id="0" name=""/>
        <dsp:cNvSpPr/>
      </dsp:nvSpPr>
      <dsp:spPr>
        <a:xfrm>
          <a:off x="562490" y="1405264"/>
          <a:ext cx="570604" cy="17172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17228"/>
              </a:lnTo>
              <a:lnTo>
                <a:pt x="570604" y="1717228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DFE223-A69A-4B01-8362-D5B972AB1D2B}">
      <dsp:nvSpPr>
        <dsp:cNvPr id="0" name=""/>
        <dsp:cNvSpPr/>
      </dsp:nvSpPr>
      <dsp:spPr>
        <a:xfrm>
          <a:off x="1133095" y="2722862"/>
          <a:ext cx="3599994" cy="79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Контекст отсутствует или учебный</a:t>
          </a:r>
          <a:endParaRPr lang="ru-RU" sz="2400" kern="1200" dirty="0"/>
        </a:p>
      </dsp:txBody>
      <dsp:txXfrm>
        <a:off x="1156505" y="2746272"/>
        <a:ext cx="3553174" cy="752442"/>
      </dsp:txXfrm>
    </dsp:sp>
    <dsp:sp modelId="{27837D1B-0C91-40DA-A07C-6EC4B7D772BF}">
      <dsp:nvSpPr>
        <dsp:cNvPr id="0" name=""/>
        <dsp:cNvSpPr/>
      </dsp:nvSpPr>
      <dsp:spPr>
        <a:xfrm>
          <a:off x="562490" y="1405264"/>
          <a:ext cx="542272" cy="27451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45154"/>
              </a:lnTo>
              <a:lnTo>
                <a:pt x="542272" y="2745154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54783E-A93E-4544-8D36-F691E3F983BE}">
      <dsp:nvSpPr>
        <dsp:cNvPr id="0" name=""/>
        <dsp:cNvSpPr/>
      </dsp:nvSpPr>
      <dsp:spPr>
        <a:xfrm>
          <a:off x="1104763" y="3750788"/>
          <a:ext cx="3599994" cy="7992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Охватывает предметные умения</a:t>
          </a:r>
          <a:endParaRPr lang="ru-RU" sz="2400" kern="1200" dirty="0"/>
        </a:p>
      </dsp:txBody>
      <dsp:txXfrm>
        <a:off x="1128173" y="3774198"/>
        <a:ext cx="3553174" cy="752442"/>
      </dsp:txXfrm>
    </dsp:sp>
    <dsp:sp modelId="{2D405BEB-E649-4194-B563-15E7C6372CDB}">
      <dsp:nvSpPr>
        <dsp:cNvPr id="0" name=""/>
        <dsp:cNvSpPr/>
      </dsp:nvSpPr>
      <dsp:spPr>
        <a:xfrm>
          <a:off x="5853565" y="67023"/>
          <a:ext cx="5254346" cy="1326460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Задания для формирования функциональной грамотности: «от задачи – к способу»</a:t>
          </a:r>
          <a:endParaRPr lang="ru-RU" sz="3000" kern="1200" dirty="0"/>
        </a:p>
      </dsp:txBody>
      <dsp:txXfrm>
        <a:off x="5892416" y="105874"/>
        <a:ext cx="5176644" cy="1248758"/>
      </dsp:txXfrm>
    </dsp:sp>
    <dsp:sp modelId="{202AD7CC-349E-466C-98E3-CF3312CA4417}">
      <dsp:nvSpPr>
        <dsp:cNvPr id="0" name=""/>
        <dsp:cNvSpPr/>
      </dsp:nvSpPr>
      <dsp:spPr>
        <a:xfrm>
          <a:off x="6378999" y="1393483"/>
          <a:ext cx="762220" cy="7206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20665"/>
              </a:lnTo>
              <a:lnTo>
                <a:pt x="762220" y="720665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D7AA7B-5BFD-41A5-BA67-C9D686C8C23B}">
      <dsp:nvSpPr>
        <dsp:cNvPr id="0" name=""/>
        <dsp:cNvSpPr/>
      </dsp:nvSpPr>
      <dsp:spPr>
        <a:xfrm>
          <a:off x="7141220" y="1718149"/>
          <a:ext cx="3599994" cy="791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Проблема реальная, явно выраженная</a:t>
          </a:r>
          <a:endParaRPr lang="ru-RU" sz="2400" kern="1200" dirty="0"/>
        </a:p>
      </dsp:txBody>
      <dsp:txXfrm>
        <a:off x="7164417" y="1741346"/>
        <a:ext cx="3553600" cy="745605"/>
      </dsp:txXfrm>
    </dsp:sp>
    <dsp:sp modelId="{BDEADF34-AA14-46AA-9E3E-4CD47EBB8E92}">
      <dsp:nvSpPr>
        <dsp:cNvPr id="0" name=""/>
        <dsp:cNvSpPr/>
      </dsp:nvSpPr>
      <dsp:spPr>
        <a:xfrm>
          <a:off x="6378999" y="1393483"/>
          <a:ext cx="762220" cy="17413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1329"/>
              </a:lnTo>
              <a:lnTo>
                <a:pt x="762220" y="1741329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0F27A-F720-4F40-85C9-3CDDBF037EBF}">
      <dsp:nvSpPr>
        <dsp:cNvPr id="0" name=""/>
        <dsp:cNvSpPr/>
      </dsp:nvSpPr>
      <dsp:spPr>
        <a:xfrm>
          <a:off x="7141220" y="2738813"/>
          <a:ext cx="3599994" cy="791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Контекст </a:t>
          </a:r>
          <a:r>
            <a:rPr lang="ru-RU" sz="2400" kern="1200" dirty="0" err="1" smtClean="0"/>
            <a:t>внеучебный</a:t>
          </a:r>
          <a:endParaRPr lang="ru-RU" sz="2400" kern="1200" dirty="0"/>
        </a:p>
      </dsp:txBody>
      <dsp:txXfrm>
        <a:off x="7164417" y="2762010"/>
        <a:ext cx="3553600" cy="745605"/>
      </dsp:txXfrm>
    </dsp:sp>
    <dsp:sp modelId="{3A5C53BC-1923-4E28-B266-B8E73D1FABB4}">
      <dsp:nvSpPr>
        <dsp:cNvPr id="0" name=""/>
        <dsp:cNvSpPr/>
      </dsp:nvSpPr>
      <dsp:spPr>
        <a:xfrm>
          <a:off x="6378999" y="1393483"/>
          <a:ext cx="762220" cy="27619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61993"/>
              </a:lnTo>
              <a:lnTo>
                <a:pt x="762220" y="2761993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941BAE-8F6E-4123-80A6-4D59CC9C4B9E}">
      <dsp:nvSpPr>
        <dsp:cNvPr id="0" name=""/>
        <dsp:cNvSpPr/>
      </dsp:nvSpPr>
      <dsp:spPr>
        <a:xfrm>
          <a:off x="7141220" y="3759477"/>
          <a:ext cx="3599994" cy="7919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Охватывает оцениваемые компетентности</a:t>
          </a:r>
          <a:endParaRPr lang="ru-RU" sz="2400" kern="1200" dirty="0"/>
        </a:p>
      </dsp:txBody>
      <dsp:txXfrm>
        <a:off x="7164417" y="3782674"/>
        <a:ext cx="3553600" cy="74560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A5165E-67D6-4469-863A-842734A92BAB}">
      <dsp:nvSpPr>
        <dsp:cNvPr id="0" name=""/>
        <dsp:cNvSpPr/>
      </dsp:nvSpPr>
      <dsp:spPr>
        <a:xfrm>
          <a:off x="3103933" y="-49682"/>
          <a:ext cx="3642711" cy="2901857"/>
        </a:xfrm>
        <a:prstGeom prst="ellipse">
          <a:avLst/>
        </a:prstGeom>
        <a:solidFill>
          <a:srgbClr val="FF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Содержательная область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589628" y="458142"/>
        <a:ext cx="2671321" cy="1305835"/>
      </dsp:txXfrm>
    </dsp:sp>
    <dsp:sp modelId="{22BCF64A-6A02-4793-A6ED-DED440A18AE6}">
      <dsp:nvSpPr>
        <dsp:cNvPr id="0" name=""/>
        <dsp:cNvSpPr/>
      </dsp:nvSpPr>
      <dsp:spPr>
        <a:xfrm>
          <a:off x="3386499" y="1547482"/>
          <a:ext cx="4070138" cy="2901857"/>
        </a:xfrm>
        <a:prstGeom prst="ellipse">
          <a:avLst/>
        </a:prstGeom>
        <a:solidFill>
          <a:srgbClr val="FF0000">
            <a:alpha val="50000"/>
          </a:srgb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900000"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Контексты/ ситуации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31283" y="2297128"/>
        <a:ext cx="2442083" cy="1596021"/>
      </dsp:txXfrm>
    </dsp:sp>
    <dsp:sp modelId="{4EECC0DA-4D37-41D6-AC54-4EFAD6D48CD5}">
      <dsp:nvSpPr>
        <dsp:cNvPr id="0" name=""/>
        <dsp:cNvSpPr/>
      </dsp:nvSpPr>
      <dsp:spPr>
        <a:xfrm>
          <a:off x="1390831" y="1465452"/>
          <a:ext cx="4178260" cy="2901857"/>
        </a:xfrm>
        <a:prstGeom prst="ellipse">
          <a:avLst/>
        </a:prstGeom>
        <a:solidFill>
          <a:schemeClr val="accent5">
            <a:lumMod val="75000"/>
            <a:alpha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Компетентностная</a:t>
          </a: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область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84283" y="2215098"/>
        <a:ext cx="2506956" cy="159602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B4D13-5FDD-4FC3-8D3E-4EC8A60AD9A4}">
      <dsp:nvSpPr>
        <dsp:cNvPr id="0" name=""/>
        <dsp:cNvSpPr/>
      </dsp:nvSpPr>
      <dsp:spPr>
        <a:xfrm>
          <a:off x="3281518" y="-69785"/>
          <a:ext cx="5429713" cy="3797277"/>
        </a:xfrm>
        <a:prstGeom prst="blockArc">
          <a:avLst>
            <a:gd name="adj1" fmla="val 10780799"/>
            <a:gd name="adj2" fmla="val 21580799"/>
            <a:gd name="adj3" fmla="val 2119"/>
          </a:avLst>
        </a:prstGeom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20000"/>
              <a:lumOff val="8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B82961-AD0D-423E-8CC2-BCDBDEE1697D}">
      <dsp:nvSpPr>
        <dsp:cNvPr id="0" name=""/>
        <dsp:cNvSpPr/>
      </dsp:nvSpPr>
      <dsp:spPr>
        <a:xfrm>
          <a:off x="3212130" y="339794"/>
          <a:ext cx="5496989" cy="4122723"/>
        </a:xfrm>
        <a:prstGeom prst="blockArc">
          <a:avLst>
            <a:gd name="adj1" fmla="val 21580799"/>
            <a:gd name="adj2" fmla="val 10780799"/>
            <a:gd name="adj3" fmla="val 2119"/>
          </a:avLst>
        </a:prstGeom>
        <a:solidFill>
          <a:schemeClr val="accent4">
            <a:lumMod val="20000"/>
            <a:lumOff val="80000"/>
          </a:schemeClr>
        </a:solidFill>
        <a:ln>
          <a:solidFill>
            <a:schemeClr val="accent4">
              <a:lumMod val="20000"/>
              <a:lumOff val="8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F0CB60-B816-4592-846C-B93738323C96}">
      <dsp:nvSpPr>
        <dsp:cNvPr id="0" name=""/>
        <dsp:cNvSpPr/>
      </dsp:nvSpPr>
      <dsp:spPr>
        <a:xfrm>
          <a:off x="3758846" y="641279"/>
          <a:ext cx="3758212" cy="3051964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Задания по креативному мышлению.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u="sng" kern="1200" dirty="0" smtClean="0"/>
            <a:t>Особенно</a:t>
          </a:r>
          <a:r>
            <a:rPr lang="ru-RU" sz="2000" b="1" kern="1200" dirty="0" smtClean="0"/>
            <a:t>: в области «Решение естественно-математических проблем»</a:t>
          </a:r>
          <a:endParaRPr lang="ru-RU" sz="2000" b="1" kern="1200" dirty="0"/>
        </a:p>
      </dsp:txBody>
      <dsp:txXfrm>
        <a:off x="4309223" y="1088229"/>
        <a:ext cx="2657458" cy="2158064"/>
      </dsp:txXfrm>
    </dsp:sp>
    <dsp:sp modelId="{5AAF6D39-164B-4EDD-9A64-04660341A659}">
      <dsp:nvSpPr>
        <dsp:cNvPr id="0" name=""/>
        <dsp:cNvSpPr/>
      </dsp:nvSpPr>
      <dsp:spPr>
        <a:xfrm>
          <a:off x="7462194" y="1127996"/>
          <a:ext cx="3599997" cy="1980002"/>
        </a:xfrm>
        <a:prstGeom prst="ellipse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Другие грамотности: математическая, естественно-научная, читательская, глобальные компетентности  </a:t>
          </a:r>
          <a:endParaRPr lang="ru-RU" sz="1800" b="1" kern="1200" dirty="0"/>
        </a:p>
      </dsp:txBody>
      <dsp:txXfrm>
        <a:off x="7989401" y="1417961"/>
        <a:ext cx="2545583" cy="1400072"/>
      </dsp:txXfrm>
    </dsp:sp>
    <dsp:sp modelId="{68526841-64E1-462B-8610-050D360DD5B6}">
      <dsp:nvSpPr>
        <dsp:cNvPr id="0" name=""/>
        <dsp:cNvSpPr/>
      </dsp:nvSpPr>
      <dsp:spPr>
        <a:xfrm>
          <a:off x="0" y="1169676"/>
          <a:ext cx="3599997" cy="1980002"/>
        </a:xfrm>
        <a:prstGeom prst="ellipse">
          <a:avLst/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7030A0"/>
              </a:solidFill>
            </a:rPr>
            <a:t>Традиционные учебные задания по естественно-математическим и социально-гуманитарным предметам</a:t>
          </a:r>
          <a:endParaRPr lang="ru-RU" sz="1800" b="1" kern="1200" dirty="0">
            <a:solidFill>
              <a:srgbClr val="7030A0"/>
            </a:solidFill>
          </a:endParaRPr>
        </a:p>
      </dsp:txBody>
      <dsp:txXfrm>
        <a:off x="527207" y="1459641"/>
        <a:ext cx="2545583" cy="140007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DEEEB-8E8C-489A-805C-B90332325F38}">
      <dsp:nvSpPr>
        <dsp:cNvPr id="0" name=""/>
        <dsp:cNvSpPr/>
      </dsp:nvSpPr>
      <dsp:spPr>
        <a:xfrm>
          <a:off x="111635" y="0"/>
          <a:ext cx="5171750" cy="840460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традиционных заданий</a:t>
          </a:r>
          <a:endParaRPr lang="ru-RU" sz="3000" kern="1200" dirty="0"/>
        </a:p>
      </dsp:txBody>
      <dsp:txXfrm>
        <a:off x="136251" y="24616"/>
        <a:ext cx="5122518" cy="791228"/>
      </dsp:txXfrm>
    </dsp:sp>
    <dsp:sp modelId="{2D405BEB-E649-4194-B563-15E7C6372CDB}">
      <dsp:nvSpPr>
        <dsp:cNvPr id="0" name=""/>
        <dsp:cNvSpPr/>
      </dsp:nvSpPr>
      <dsp:spPr>
        <a:xfrm>
          <a:off x="5779282" y="0"/>
          <a:ext cx="5573528" cy="840460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kern="1200" dirty="0" smtClean="0"/>
            <a:t>заданий по другим грамотностям</a:t>
          </a:r>
          <a:endParaRPr lang="ru-RU" sz="3000" kern="1200" dirty="0"/>
        </a:p>
      </dsp:txBody>
      <dsp:txXfrm>
        <a:off x="5803898" y="24616"/>
        <a:ext cx="5524296" cy="79122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DEEEB-8E8C-489A-805C-B90332325F38}">
      <dsp:nvSpPr>
        <dsp:cNvPr id="0" name=""/>
        <dsp:cNvSpPr/>
      </dsp:nvSpPr>
      <dsp:spPr>
        <a:xfrm>
          <a:off x="290922" y="17136"/>
          <a:ext cx="3239427" cy="718551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solidFill>
                <a:srgbClr val="7030A0"/>
              </a:solidFill>
            </a:rPr>
            <a:t>Традиционные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solidFill>
                <a:srgbClr val="7030A0"/>
              </a:solidFill>
            </a:rPr>
            <a:t>«от способа – к задаче»  </a:t>
          </a:r>
          <a:endParaRPr lang="ru-RU" sz="2400" kern="1200" dirty="0">
            <a:solidFill>
              <a:srgbClr val="7030A0"/>
            </a:solidFill>
          </a:endParaRPr>
        </a:p>
      </dsp:txBody>
      <dsp:txXfrm>
        <a:off x="311968" y="38182"/>
        <a:ext cx="3197335" cy="676459"/>
      </dsp:txXfrm>
    </dsp:sp>
    <dsp:sp modelId="{47728D09-1B36-44ED-B3D2-3E28B894D84C}">
      <dsp:nvSpPr>
        <dsp:cNvPr id="0" name=""/>
        <dsp:cNvSpPr/>
      </dsp:nvSpPr>
      <dsp:spPr>
        <a:xfrm>
          <a:off x="3917772" y="45502"/>
          <a:ext cx="3420888" cy="724850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Естественно-научная грамотность</a:t>
          </a:r>
          <a:endParaRPr lang="ru-RU" sz="2400" kern="1200" dirty="0"/>
        </a:p>
      </dsp:txBody>
      <dsp:txXfrm>
        <a:off x="3939002" y="66732"/>
        <a:ext cx="3378428" cy="682390"/>
      </dsp:txXfrm>
    </dsp:sp>
    <dsp:sp modelId="{E7A64EB4-9FB1-4587-B88A-98BC491331D9}">
      <dsp:nvSpPr>
        <dsp:cNvPr id="0" name=""/>
        <dsp:cNvSpPr/>
      </dsp:nvSpPr>
      <dsp:spPr>
        <a:xfrm>
          <a:off x="7874527" y="5280"/>
          <a:ext cx="3335429" cy="707314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Креативное мышление. Решение проблем</a:t>
          </a:r>
          <a:endParaRPr lang="ru-RU" sz="2400" kern="1200" dirty="0"/>
        </a:p>
      </dsp:txBody>
      <dsp:txXfrm>
        <a:off x="7895244" y="25997"/>
        <a:ext cx="3293995" cy="66588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DEEEB-8E8C-489A-805C-B90332325F38}">
      <dsp:nvSpPr>
        <dsp:cNvPr id="0" name=""/>
        <dsp:cNvSpPr/>
      </dsp:nvSpPr>
      <dsp:spPr>
        <a:xfrm>
          <a:off x="288069" y="36271"/>
          <a:ext cx="3316822" cy="711861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solidFill>
                <a:srgbClr val="7030A0"/>
              </a:solidFill>
            </a:rPr>
            <a:t>Традиционные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solidFill>
                <a:srgbClr val="7030A0"/>
              </a:solidFill>
            </a:rPr>
            <a:t>«от способа – к задаче»  </a:t>
          </a:r>
          <a:endParaRPr lang="ru-RU" sz="2400" kern="1200" dirty="0">
            <a:solidFill>
              <a:srgbClr val="7030A0"/>
            </a:solidFill>
          </a:endParaRPr>
        </a:p>
      </dsp:txBody>
      <dsp:txXfrm>
        <a:off x="308919" y="57121"/>
        <a:ext cx="3275122" cy="670161"/>
      </dsp:txXfrm>
    </dsp:sp>
    <dsp:sp modelId="{47728D09-1B36-44ED-B3D2-3E28B894D84C}">
      <dsp:nvSpPr>
        <dsp:cNvPr id="0" name=""/>
        <dsp:cNvSpPr/>
      </dsp:nvSpPr>
      <dsp:spPr>
        <a:xfrm>
          <a:off x="3988707" y="64373"/>
          <a:ext cx="3389037" cy="718101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Естественно-научная грамотность</a:t>
          </a:r>
          <a:endParaRPr lang="ru-RU" sz="2400" kern="1200" dirty="0"/>
        </a:p>
      </dsp:txBody>
      <dsp:txXfrm>
        <a:off x="4009739" y="85405"/>
        <a:ext cx="3346973" cy="676037"/>
      </dsp:txXfrm>
    </dsp:sp>
    <dsp:sp modelId="{E7A64EB4-9FB1-4587-B88A-98BC491331D9}">
      <dsp:nvSpPr>
        <dsp:cNvPr id="0" name=""/>
        <dsp:cNvSpPr/>
      </dsp:nvSpPr>
      <dsp:spPr>
        <a:xfrm>
          <a:off x="7908622" y="24525"/>
          <a:ext cx="3304373" cy="700728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Креативное мышление. Решение проблем</a:t>
          </a:r>
          <a:endParaRPr lang="ru-RU" sz="2400" kern="1200" dirty="0"/>
        </a:p>
      </dsp:txBody>
      <dsp:txXfrm>
        <a:off x="7929146" y="45049"/>
        <a:ext cx="3263325" cy="6596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DEEEB-8E8C-489A-805C-B90332325F38}">
      <dsp:nvSpPr>
        <dsp:cNvPr id="0" name=""/>
        <dsp:cNvSpPr/>
      </dsp:nvSpPr>
      <dsp:spPr>
        <a:xfrm>
          <a:off x="328894" y="143725"/>
          <a:ext cx="3239427" cy="718551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solidFill>
                <a:srgbClr val="7030A0"/>
              </a:solidFill>
            </a:rPr>
            <a:t>Традиционные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kern="1200" dirty="0" smtClean="0">
              <a:solidFill>
                <a:srgbClr val="7030A0"/>
              </a:solidFill>
            </a:rPr>
            <a:t>«от способа – к задаче»  </a:t>
          </a:r>
          <a:endParaRPr lang="ru-RU" sz="2400" kern="1200" dirty="0">
            <a:solidFill>
              <a:srgbClr val="7030A0"/>
            </a:solidFill>
          </a:endParaRPr>
        </a:p>
      </dsp:txBody>
      <dsp:txXfrm>
        <a:off x="349940" y="164771"/>
        <a:ext cx="3197335" cy="676459"/>
      </dsp:txXfrm>
    </dsp:sp>
    <dsp:sp modelId="{47728D09-1B36-44ED-B3D2-3E28B894D84C}">
      <dsp:nvSpPr>
        <dsp:cNvPr id="0" name=""/>
        <dsp:cNvSpPr/>
      </dsp:nvSpPr>
      <dsp:spPr>
        <a:xfrm>
          <a:off x="3940035" y="162212"/>
          <a:ext cx="3420888" cy="724850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Математическая грамотность</a:t>
          </a:r>
          <a:endParaRPr lang="ru-RU" sz="2400" kern="1200" dirty="0"/>
        </a:p>
      </dsp:txBody>
      <dsp:txXfrm>
        <a:off x="3961265" y="183442"/>
        <a:ext cx="3378428" cy="682390"/>
      </dsp:txXfrm>
    </dsp:sp>
    <dsp:sp modelId="{E7A64EB4-9FB1-4587-B88A-98BC491331D9}">
      <dsp:nvSpPr>
        <dsp:cNvPr id="0" name=""/>
        <dsp:cNvSpPr/>
      </dsp:nvSpPr>
      <dsp:spPr>
        <a:xfrm>
          <a:off x="7908904" y="162680"/>
          <a:ext cx="3335429" cy="707314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Креативное мышление. Решение проблем</a:t>
          </a:r>
          <a:endParaRPr lang="ru-RU" sz="2400" kern="1200" dirty="0"/>
        </a:p>
      </dsp:txBody>
      <dsp:txXfrm>
        <a:off x="7929621" y="183397"/>
        <a:ext cx="3293995" cy="665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60B87-ACC1-4D8C-BE03-02CBCC6FDAD1}" type="datetimeFigureOut">
              <a:rPr lang="ru-RU" smtClean="0"/>
              <a:t>08.10.2021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8D27AE-CDD7-413A-92D0-58531DB375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687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8D27AE-CDD7-413A-92D0-58531DB375F1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056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0D9CC-BB97-4C4C-A259-3A07600B3BD6}" type="datetime1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294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4289-3914-4A02-8459-AE421D6D8157}" type="datetime1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42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1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66258-0FBF-4A84-BA80-D6B3C6336D83}" type="datetime1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479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C8BBE-DA99-48FD-8072-E40DB1F9D8FF}" type="datetime1">
              <a:rPr lang="ru-RU" smtClean="0"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153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010D5-613E-4B92-9B70-922E4FB68957}" type="datetime1">
              <a:rPr lang="ru-RU" smtClean="0"/>
              <a:t>08.10.2021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454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41C71-DC54-4DCD-9D20-85A402109199}" type="datetime1">
              <a:rPr lang="ru-RU" smtClean="0"/>
              <a:t>08.10.2021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973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8BA21-A9B3-41C3-9022-EA355E4C248D}" type="datetime1">
              <a:rPr lang="ru-RU" smtClean="0"/>
              <a:t>08.10.2021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6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CD090-0E84-401A-AB4C-97D6331EF5DE}" type="datetime1">
              <a:rPr lang="ru-RU" smtClean="0"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826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51B35-9803-4986-8144-D5BB32F7E947}" type="datetime1">
              <a:rPr lang="ru-RU" smtClean="0"/>
              <a:t>08.10.2021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5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C822A-1166-4769-B5BC-4970E378A6CB}" type="datetime1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779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9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9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BBC41-EEB1-4E51-AC2D-D9BA6F1C10AD}" type="datetime1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036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E24A3-1A10-42E6-B6C4-F068646BCA83}" type="datetime1">
              <a:rPr lang="ru-RU" smtClean="0"/>
              <a:t>08.10.2021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6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33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ozp.instrao.ru/images/2020/OZP_2_2_70_2020.pdf" TargetMode="External"/><Relationship Id="rId2" Type="http://schemas.openxmlformats.org/officeDocument/2006/relationships/hyperlink" Target="http://ozp.instrao.ru/images/nomera/OZP_4.1.61.2019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oecd.org/pisa/publications/PISA-2021-creative-thinking-framework.pdf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mailto:olg9527@yandex.ru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87136" y="1628800"/>
            <a:ext cx="10363200" cy="1470025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7030A0"/>
                </a:solidFill>
              </a:rPr>
              <a:t>Креативное мышление</a:t>
            </a:r>
            <a:endParaRPr lang="ru-RU" sz="6000" b="1" dirty="0">
              <a:solidFill>
                <a:srgbClr val="7030A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555181" y="3233305"/>
            <a:ext cx="8972550" cy="1319647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dirty="0">
                <a:solidFill>
                  <a:srgbClr val="7030A0"/>
                </a:solidFill>
              </a:rPr>
              <a:t>Особенности заданий для формирования и оценки креативного мышления</a:t>
            </a: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8239990" y="4933954"/>
            <a:ext cx="3484419" cy="14668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ru-RU" sz="2800" dirty="0" smtClean="0">
                <a:solidFill>
                  <a:srgbClr val="7030A0"/>
                </a:solidFill>
              </a:rPr>
              <a:t>8 октября 2021</a:t>
            </a:r>
          </a:p>
          <a:p>
            <a:pPr algn="r">
              <a:spcBef>
                <a:spcPts val="0"/>
              </a:spcBef>
            </a:pPr>
            <a:r>
              <a:rPr lang="ru-RU" sz="2800" dirty="0" smtClean="0">
                <a:solidFill>
                  <a:srgbClr val="7030A0"/>
                </a:solidFill>
              </a:rPr>
              <a:t>О.Б.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smtClean="0">
                <a:solidFill>
                  <a:srgbClr val="7030A0"/>
                </a:solidFill>
              </a:rPr>
              <a:t>Логинова</a:t>
            </a:r>
          </a:p>
        </p:txBody>
      </p:sp>
      <p:sp>
        <p:nvSpPr>
          <p:cNvPr id="10" name="Заголовок 3"/>
          <p:cNvSpPr txBox="1">
            <a:spLocks/>
          </p:cNvSpPr>
          <p:nvPr/>
        </p:nvSpPr>
        <p:spPr>
          <a:xfrm>
            <a:off x="358505" y="266701"/>
            <a:ext cx="11365903" cy="1257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294790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algn="l"/>
            <a:r>
              <a:rPr lang="ru-RU" sz="2800" i="1" cap="small" dirty="0" smtClean="0">
                <a:solidFill>
                  <a:srgbClr val="7030A0"/>
                </a:solidFill>
              </a:rPr>
              <a:t>Методическая поддержка формирования функциональной грамотности. Подготовка </a:t>
            </a:r>
            <a:r>
              <a:rPr lang="ru-RU" sz="2800" i="1" cap="small" dirty="0">
                <a:solidFill>
                  <a:srgbClr val="7030A0"/>
                </a:solidFill>
              </a:rPr>
              <a:t>к исследованию </a:t>
            </a:r>
            <a:r>
              <a:rPr lang="ru-RU" sz="2800" b="0" i="1" cap="small" dirty="0" smtClean="0">
                <a:solidFill>
                  <a:srgbClr val="7030A0"/>
                </a:solidFill>
              </a:rPr>
              <a:t>PISA</a:t>
            </a:r>
            <a:r>
              <a:rPr lang="ru-RU" sz="2800" i="1" cap="small" dirty="0" smtClean="0">
                <a:solidFill>
                  <a:srgbClr val="7030A0"/>
                </a:solidFill>
              </a:rPr>
              <a:t>. </a:t>
            </a:r>
            <a:endParaRPr lang="ru-RU" sz="2800" i="1" cap="sm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45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4181" y="326570"/>
            <a:ext cx="113435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Природа функциональной грамотности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8" name="Объект 4"/>
          <p:cNvSpPr txBox="1">
            <a:spLocks/>
          </p:cNvSpPr>
          <p:nvPr/>
        </p:nvSpPr>
        <p:spPr>
          <a:xfrm>
            <a:off x="197928" y="1912499"/>
            <a:ext cx="11376000" cy="1691947"/>
          </a:xfrm>
          <a:prstGeom prst="rect">
            <a:avLst/>
          </a:prstGeom>
          <a:solidFill>
            <a:schemeClr val="bg2"/>
          </a:solidFill>
        </p:spPr>
        <p:txBody>
          <a:bodyPr vert="horz" lIns="45720" tIns="22860" rIns="45720" bIns="22860" rtlCol="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1107" indent="-201107" defTabSz="446179">
              <a:lnSpc>
                <a:spcPct val="80000"/>
              </a:lnSpc>
              <a:spcBef>
                <a:spcPts val="600"/>
              </a:spcBef>
              <a:defRPr sz="4100"/>
            </a:pP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11" name="Объект 4"/>
          <p:cNvSpPr txBox="1">
            <a:spLocks/>
          </p:cNvSpPr>
          <p:nvPr/>
        </p:nvSpPr>
        <p:spPr>
          <a:xfrm>
            <a:off x="447307" y="1099172"/>
            <a:ext cx="11343559" cy="5218501"/>
          </a:xfrm>
          <a:prstGeom prst="rect">
            <a:avLst/>
          </a:prstGeom>
          <a:solidFill>
            <a:srgbClr val="7030A0"/>
          </a:solidFill>
        </p:spPr>
        <p:txBody>
          <a:bodyPr vert="horz" lIns="45720" tIns="22860" rIns="45720" bIns="22860" rtlCol="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r>
              <a:rPr lang="ru-RU" sz="3600" b="1" dirty="0" smtClean="0">
                <a:solidFill>
                  <a:schemeClr val="bg1"/>
                </a:solidFill>
              </a:rPr>
              <a:t>Функциональная грамотность </a:t>
            </a:r>
            <a:r>
              <a:rPr lang="ru-RU" sz="3600" b="1" dirty="0">
                <a:solidFill>
                  <a:schemeClr val="bg1"/>
                </a:solidFill>
              </a:rPr>
              <a:t>– это не новые знания</a:t>
            </a:r>
            <a:r>
              <a:rPr lang="ru-RU" sz="3600" b="1" dirty="0" smtClean="0">
                <a:solidFill>
                  <a:schemeClr val="bg1"/>
                </a:solidFill>
              </a:rPr>
              <a:t>!</a:t>
            </a:r>
          </a:p>
          <a:p>
            <a:pPr marL="0" indent="0" algn="ct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r>
              <a:rPr lang="ru-RU" sz="3200" b="1" dirty="0">
                <a:solidFill>
                  <a:schemeClr val="bg1"/>
                </a:solidFill>
              </a:rPr>
              <a:t>Функциональная грамотность – </a:t>
            </a:r>
            <a:r>
              <a:rPr lang="ru-RU" sz="3200" b="1" dirty="0" smtClean="0">
                <a:solidFill>
                  <a:schemeClr val="bg1"/>
                </a:solidFill>
              </a:rPr>
              <a:t>способность и готовность к действиям: умение решать проблемы и принимать грамотные и ответственные решения!</a:t>
            </a:r>
            <a:endParaRPr lang="ru-RU" sz="3200" b="1" dirty="0">
              <a:solidFill>
                <a:schemeClr val="bg1"/>
              </a:solidFill>
            </a:endParaRPr>
          </a:p>
          <a:p>
            <a:pPr marL="0" indent="0" algn="ct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endParaRPr lang="ru-RU" sz="800" b="1" dirty="0" smtClean="0">
              <a:solidFill>
                <a:schemeClr val="bg1"/>
              </a:solidFill>
            </a:endParaRPr>
          </a:p>
          <a:p>
            <a:pPr marL="0" indent="0" algn="ct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r>
              <a:rPr lang="ru-RU" sz="3200" dirty="0" smtClean="0">
                <a:solidFill>
                  <a:schemeClr val="bg1"/>
                </a:solidFill>
              </a:rPr>
              <a:t>Это готовность </a:t>
            </a:r>
            <a:r>
              <a:rPr lang="ru-RU" sz="3200" dirty="0">
                <a:solidFill>
                  <a:schemeClr val="bg1"/>
                </a:solidFill>
              </a:rPr>
              <a:t>и способность действовать с опорой на уже полученные </a:t>
            </a:r>
            <a:r>
              <a:rPr lang="ru-RU" sz="3200" dirty="0" smtClean="0">
                <a:solidFill>
                  <a:schemeClr val="bg1"/>
                </a:solidFill>
              </a:rPr>
              <a:t>предметные знания предметам </a:t>
            </a:r>
            <a:r>
              <a:rPr lang="ru-RU" sz="3200" dirty="0">
                <a:solidFill>
                  <a:schemeClr val="bg1"/>
                </a:solidFill>
              </a:rPr>
              <a:t>и жизненный опыт.</a:t>
            </a:r>
          </a:p>
          <a:p>
            <a:pPr marL="0" indent="0" algn="ct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r>
              <a:rPr lang="ru-RU" sz="3200" dirty="0">
                <a:solidFill>
                  <a:schemeClr val="bg1"/>
                </a:solidFill>
              </a:rPr>
              <a:t>Это способность к синтезу, обобщениям, интеграции и переносу знаний</a:t>
            </a:r>
            <a:r>
              <a:rPr lang="ru-RU" sz="3200" dirty="0" smtClean="0">
                <a:solidFill>
                  <a:schemeClr val="bg1"/>
                </a:solidFill>
              </a:rPr>
              <a:t>.</a:t>
            </a:r>
          </a:p>
          <a:p>
            <a:pPr marL="0" indent="0" algn="ct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endParaRPr lang="ru-RU" sz="800" b="1" dirty="0">
              <a:solidFill>
                <a:schemeClr val="bg1"/>
              </a:solidFill>
            </a:endParaRPr>
          </a:p>
          <a:p>
            <a:pPr marL="0" indent="0" algn="ct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r>
              <a:rPr lang="ru-RU" sz="3600" b="1" i="1" dirty="0" smtClean="0">
                <a:solidFill>
                  <a:schemeClr val="bg1"/>
                </a:solidFill>
              </a:rPr>
              <a:t>А значит, адекватный способ формирования функциональной грамотности – выполнение учащимися учебных заданий</a:t>
            </a:r>
            <a:endParaRPr lang="ru-RU" sz="36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41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</a:t>
            </a:fld>
            <a:endParaRPr lang="ru-RU" dirty="0"/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463138" y="0"/>
            <a:ext cx="11591293" cy="546264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Маршрут по теме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879497" y="3011078"/>
            <a:ext cx="1332000" cy="540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1400" b="1" dirty="0" smtClean="0"/>
              <a:t>Другие грамотности</a:t>
            </a:r>
            <a:endParaRPr lang="ru-RU" sz="1400" b="1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600199" y="4735141"/>
            <a:ext cx="4320000" cy="90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Утилитарная задача:</a:t>
            </a:r>
          </a:p>
          <a:p>
            <a:pPr algn="ctr"/>
            <a:r>
              <a:rPr lang="ru-RU" sz="2800" b="1" dirty="0" smtClean="0"/>
              <a:t>Подготовка к </a:t>
            </a:r>
            <a:r>
              <a:rPr lang="en-US" sz="2800" b="1" dirty="0" smtClean="0"/>
              <a:t>PISA-2022</a:t>
            </a:r>
            <a:endParaRPr lang="ru-RU" sz="2800" b="1" dirty="0"/>
          </a:p>
        </p:txBody>
      </p:sp>
      <p:pic>
        <p:nvPicPr>
          <p:cNvPr id="3074" name="Picture 2" descr="https://sun9-59.userapi.com/mbkJVzEqD7cW47Gshmwl-_riOZ4je8uHhxRUXg/tq-gnq8CQ5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86" y="4486433"/>
            <a:ext cx="1468983" cy="110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3362564" y="2517049"/>
            <a:ext cx="2336468" cy="180850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Знакомство</a:t>
            </a:r>
            <a:endParaRPr lang="en-US" sz="2800" b="1" dirty="0" smtClean="0"/>
          </a:p>
          <a:p>
            <a:pPr algn="ctr"/>
            <a:r>
              <a:rPr lang="ru-RU" sz="2800" b="1" dirty="0" smtClean="0"/>
              <a:t>с моделью</a:t>
            </a:r>
            <a:endParaRPr lang="ru-RU" sz="2800" b="1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984535" y="853110"/>
            <a:ext cx="3497285" cy="90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Обновление учебного процесса</a:t>
            </a:r>
            <a:endParaRPr lang="ru-RU" sz="2800" b="1" dirty="0"/>
          </a:p>
        </p:txBody>
      </p:sp>
      <p:sp>
        <p:nvSpPr>
          <p:cNvPr id="19" name="Стрелка вверх 18"/>
          <p:cNvSpPr/>
          <p:nvPr/>
        </p:nvSpPr>
        <p:spPr>
          <a:xfrm>
            <a:off x="4150789" y="4325550"/>
            <a:ext cx="720000" cy="432000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верх 24"/>
          <p:cNvSpPr/>
          <p:nvPr/>
        </p:nvSpPr>
        <p:spPr>
          <a:xfrm>
            <a:off x="4150789" y="1733413"/>
            <a:ext cx="720000" cy="792000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154515" y="911479"/>
            <a:ext cx="3837423" cy="54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/>
              <a:t>ГДЕ? С какими целями? КАК?</a:t>
            </a:r>
            <a:endParaRPr lang="ru-RU" sz="2000" b="1" cap="all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44385" y="5706391"/>
            <a:ext cx="10533412" cy="8075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cap="all" dirty="0" smtClean="0"/>
              <a:t>Основа формирования функциональной грамотности – выполнение учащимися </a:t>
            </a:r>
            <a:r>
              <a:rPr lang="ru-RU" sz="2800" b="1" i="1" cap="all" dirty="0"/>
              <a:t>учебных заданий особого типа 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63138" y="1519547"/>
            <a:ext cx="3528800" cy="54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/>
              <a:t>Стоит ли использовать?</a:t>
            </a:r>
            <a:endParaRPr lang="ru-RU" sz="2000" b="1" cap="all" dirty="0"/>
          </a:p>
        </p:txBody>
      </p:sp>
      <p:sp>
        <p:nvSpPr>
          <p:cNvPr id="32" name="Овал 31"/>
          <p:cNvSpPr/>
          <p:nvPr/>
        </p:nvSpPr>
        <p:spPr>
          <a:xfrm>
            <a:off x="3984535" y="774581"/>
            <a:ext cx="700644" cy="57562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?</a:t>
            </a:r>
            <a:endParaRPr lang="ru-RU" sz="3600" b="1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196952" y="4017028"/>
            <a:ext cx="2434441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Рамка, примеры заданий</a:t>
            </a:r>
            <a:endParaRPr lang="ru-RU" sz="2000" b="1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5483795" y="3319089"/>
            <a:ext cx="2434441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Дифференцировка заданий</a:t>
            </a:r>
            <a:endParaRPr lang="ru-RU" sz="2000" b="1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640797" y="2660068"/>
            <a:ext cx="2434441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Критерии оценки выполнения</a:t>
            </a:r>
            <a:endParaRPr lang="ru-RU" sz="2000" b="1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483795" y="2059547"/>
            <a:ext cx="2775649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Результаты мониторингов</a:t>
            </a:r>
            <a:endParaRPr lang="ru-RU" sz="2000" b="1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8879497" y="3677537"/>
            <a:ext cx="1332000" cy="540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1300" b="1" dirty="0" smtClean="0"/>
              <a:t>Привычные академические</a:t>
            </a:r>
            <a:endParaRPr lang="ru-RU" sz="1300" b="1" dirty="0"/>
          </a:p>
        </p:txBody>
      </p:sp>
      <p:sp>
        <p:nvSpPr>
          <p:cNvPr id="38" name="Стрелка вверх 37"/>
          <p:cNvSpPr/>
          <p:nvPr/>
        </p:nvSpPr>
        <p:spPr>
          <a:xfrm>
            <a:off x="6341015" y="1721114"/>
            <a:ext cx="720000" cy="324000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верх 38"/>
          <p:cNvSpPr/>
          <p:nvPr/>
        </p:nvSpPr>
        <p:spPr>
          <a:xfrm>
            <a:off x="2200496" y="2045114"/>
            <a:ext cx="720000" cy="2657319"/>
          </a:xfrm>
          <a:prstGeom prst="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741495" y="3248360"/>
            <a:ext cx="1260000" cy="64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1600" b="1" dirty="0" smtClean="0"/>
              <a:t>Креативное мышление</a:t>
            </a:r>
            <a:endParaRPr lang="ru-RU" sz="1600" b="1" dirty="0"/>
          </a:p>
        </p:txBody>
      </p:sp>
      <p:sp>
        <p:nvSpPr>
          <p:cNvPr id="34" name="Стрелка вверх 33"/>
          <p:cNvSpPr/>
          <p:nvPr/>
        </p:nvSpPr>
        <p:spPr>
          <a:xfrm>
            <a:off x="10877797" y="982754"/>
            <a:ext cx="720000" cy="5531159"/>
          </a:xfrm>
          <a:prstGeom prst="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54514" y="428766"/>
            <a:ext cx="8724983" cy="36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cap="all" dirty="0" smtClean="0"/>
              <a:t>1-</a:t>
            </a:r>
            <a:r>
              <a:rPr lang="ru-RU" sz="2000" b="1" i="1" dirty="0" smtClean="0"/>
              <a:t>я</a:t>
            </a:r>
            <a:r>
              <a:rPr lang="ru-RU" sz="2000" b="1" i="1" cap="all" dirty="0" smtClean="0"/>
              <a:t> </a:t>
            </a:r>
            <a:r>
              <a:rPr lang="ru-RU" sz="2000" b="1" i="1" cap="all" dirty="0" smtClean="0"/>
              <a:t>линия</a:t>
            </a:r>
            <a:r>
              <a:rPr lang="ru-RU" sz="2000" b="1" i="1" cap="all" dirty="0" smtClean="0"/>
              <a:t>: </a:t>
            </a:r>
            <a:r>
              <a:rPr lang="ru-RU" sz="2000" b="1" i="1" cap="all" dirty="0" smtClean="0"/>
              <a:t>самообразование</a:t>
            </a:r>
            <a:endParaRPr lang="ru-RU" sz="2000" b="1" i="1" cap="all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9001495" y="118754"/>
            <a:ext cx="3085467" cy="864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cap="all" dirty="0" smtClean="0"/>
              <a:t>2-</a:t>
            </a:r>
            <a:r>
              <a:rPr lang="ru-RU" sz="2000" b="1" i="1" dirty="0" smtClean="0"/>
              <a:t>я</a:t>
            </a:r>
            <a:r>
              <a:rPr lang="ru-RU" sz="2000" b="1" i="1" cap="all" dirty="0" smtClean="0"/>
              <a:t> </a:t>
            </a:r>
            <a:r>
              <a:rPr lang="ru-RU" sz="2000" b="1" i="1" cap="all" dirty="0" smtClean="0"/>
              <a:t>линия: организация </a:t>
            </a:r>
            <a:r>
              <a:rPr lang="ru-RU" sz="2000" b="1" i="1" cap="all" dirty="0" err="1" smtClean="0"/>
              <a:t>методи</a:t>
            </a:r>
            <a:r>
              <a:rPr lang="ru-RU" sz="2000" b="1" i="1" cap="all" dirty="0" smtClean="0"/>
              <a:t>-ческой поддержки</a:t>
            </a:r>
            <a:endParaRPr lang="ru-RU" sz="2000" b="1" i="1" cap="all" dirty="0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9761517" y="5025806"/>
            <a:ext cx="2304000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Выбор механизма трансляции</a:t>
            </a:r>
            <a:endParaRPr lang="ru-RU" b="1" dirty="0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9761517" y="4301447"/>
            <a:ext cx="2304000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Организация занятий в регионе</a:t>
            </a:r>
            <a:endParaRPr lang="ru-RU" b="1" dirty="0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10247122" y="3363954"/>
            <a:ext cx="1839841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Мониторинг процесса</a:t>
            </a:r>
            <a:endParaRPr lang="ru-RU" b="1" dirty="0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10247121" y="2583005"/>
            <a:ext cx="1839841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Обучение и консультации</a:t>
            </a:r>
            <a:endParaRPr lang="ru-RU" b="1" dirty="0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10215237" y="1753110"/>
            <a:ext cx="1839841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Организация обмена опытом</a:t>
            </a:r>
            <a:endParaRPr lang="ru-RU" b="1" dirty="0"/>
          </a:p>
        </p:txBody>
      </p:sp>
      <p:sp>
        <p:nvSpPr>
          <p:cNvPr id="2" name="Нашивка 1"/>
          <p:cNvSpPr/>
          <p:nvPr/>
        </p:nvSpPr>
        <p:spPr>
          <a:xfrm rot="5400000">
            <a:off x="2835455" y="3285110"/>
            <a:ext cx="510639" cy="340556"/>
          </a:xfrm>
          <a:prstGeom prst="chevr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7" name="Нашивка 46"/>
          <p:cNvSpPr/>
          <p:nvPr/>
        </p:nvSpPr>
        <p:spPr>
          <a:xfrm rot="5400000">
            <a:off x="9170592" y="5173587"/>
            <a:ext cx="510639" cy="340556"/>
          </a:xfrm>
          <a:prstGeom prst="chevr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Нашивка 47"/>
          <p:cNvSpPr/>
          <p:nvPr/>
        </p:nvSpPr>
        <p:spPr>
          <a:xfrm rot="5400000">
            <a:off x="9170591" y="4415261"/>
            <a:ext cx="510639" cy="340556"/>
          </a:xfrm>
          <a:prstGeom prst="chevr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Нашивка 48"/>
          <p:cNvSpPr/>
          <p:nvPr/>
        </p:nvSpPr>
        <p:spPr>
          <a:xfrm rot="5400000">
            <a:off x="5462470" y="3399955"/>
            <a:ext cx="252000" cy="180000"/>
          </a:xfrm>
          <a:prstGeom prst="chevr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3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4"/>
          <p:cNvSpPr txBox="1">
            <a:spLocks noGrp="1"/>
          </p:cNvSpPr>
          <p:nvPr>
            <p:ph idx="1"/>
          </p:nvPr>
        </p:nvSpPr>
        <p:spPr>
          <a:xfrm>
            <a:off x="316671" y="3196251"/>
            <a:ext cx="11355441" cy="20051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lIns="45720" tIns="22860" rIns="45720" bIns="2286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1107" indent="-201107" defTabSz="446179">
              <a:lnSpc>
                <a:spcPct val="80000"/>
              </a:lnSpc>
              <a:spcBef>
                <a:spcPts val="600"/>
              </a:spcBef>
              <a:defRPr sz="4100"/>
            </a:pPr>
            <a:r>
              <a:rPr lang="ru-RU" sz="3600" b="1" dirty="0">
                <a:solidFill>
                  <a:srgbClr val="7030A0"/>
                </a:solidFill>
              </a:rPr>
              <a:t>Качество образовательных достижений школьников детерминируется качеством учебных заданий, предлагаемых им педагогами</a:t>
            </a:r>
          </a:p>
          <a:p>
            <a:pPr marL="0" indent="0" algn="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r>
              <a:rPr lang="ru-RU" sz="3600" b="1" i="1" dirty="0">
                <a:solidFill>
                  <a:srgbClr val="7030A0"/>
                </a:solidFill>
              </a:rPr>
              <a:t>(по результатам ITL, PISA)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4181" y="326570"/>
            <a:ext cx="113435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О чём нам говорят результаты международных исследований?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8" name="Объект 4"/>
          <p:cNvSpPr txBox="1">
            <a:spLocks/>
          </p:cNvSpPr>
          <p:nvPr/>
        </p:nvSpPr>
        <p:spPr>
          <a:xfrm>
            <a:off x="347960" y="1354359"/>
            <a:ext cx="11376000" cy="1691947"/>
          </a:xfrm>
          <a:prstGeom prst="rect">
            <a:avLst/>
          </a:prstGeom>
          <a:solidFill>
            <a:schemeClr val="bg2"/>
          </a:solidFill>
        </p:spPr>
        <p:txBody>
          <a:bodyPr vert="horz" lIns="45720" tIns="22860" rIns="45720" bIns="22860" rtlCol="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1107" indent="-201107" defTabSz="446179">
              <a:lnSpc>
                <a:spcPct val="80000"/>
              </a:lnSpc>
              <a:spcBef>
                <a:spcPts val="600"/>
              </a:spcBef>
              <a:defRPr sz="4100"/>
            </a:pPr>
            <a:r>
              <a:rPr lang="ru-RU" sz="3600" b="1" dirty="0">
                <a:solidFill>
                  <a:srgbClr val="7030A0"/>
                </a:solidFill>
              </a:rPr>
              <a:t>Качество школьного образования детерминируется качеством подготовки педагогов</a:t>
            </a:r>
          </a:p>
          <a:p>
            <a:pPr marL="1828709" lvl="2" indent="0" algn="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r>
              <a:rPr lang="ru-RU" sz="3600" b="1" i="1" dirty="0">
                <a:solidFill>
                  <a:srgbClr val="7030A0"/>
                </a:solidFill>
              </a:rPr>
              <a:t>(по результатам PISA)</a:t>
            </a:r>
          </a:p>
          <a:p>
            <a:pPr marL="201107" indent="-201107" defTabSz="446179">
              <a:lnSpc>
                <a:spcPct val="80000"/>
              </a:lnSpc>
              <a:spcBef>
                <a:spcPts val="600"/>
              </a:spcBef>
              <a:defRPr sz="4100"/>
            </a:pP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10" name="Объект 4"/>
          <p:cNvSpPr txBox="1">
            <a:spLocks/>
          </p:cNvSpPr>
          <p:nvPr/>
        </p:nvSpPr>
        <p:spPr>
          <a:xfrm>
            <a:off x="328553" y="5893732"/>
            <a:ext cx="11343559" cy="828000"/>
          </a:xfrm>
          <a:prstGeom prst="rect">
            <a:avLst/>
          </a:prstGeom>
          <a:solidFill>
            <a:srgbClr val="7030A0"/>
          </a:solidFill>
        </p:spPr>
        <p:txBody>
          <a:bodyPr vert="horz" lIns="45720" tIns="22860" rIns="45720" bIns="22860" rtlCol="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r>
              <a:rPr lang="ru-RU" sz="3200" b="1" i="1" dirty="0" smtClean="0">
                <a:solidFill>
                  <a:schemeClr val="bg1"/>
                </a:solidFill>
              </a:rPr>
              <a:t>Необходимо понять специфику заданий по креативному мышлению, научиться отличать их от других заданий.</a:t>
            </a:r>
            <a:endParaRPr lang="ru-RU" sz="32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45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5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4181" y="326570"/>
            <a:ext cx="113435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Основные проблемы при отборе и использовании заданий</a:t>
            </a:r>
          </a:p>
          <a:p>
            <a:r>
              <a:rPr lang="ru-RU" sz="2800" cap="all" dirty="0" smtClean="0">
                <a:solidFill>
                  <a:srgbClr val="7030A0"/>
                </a:solidFill>
              </a:rPr>
              <a:t>на креативное мышление педагогами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5" name="Объект 4"/>
          <p:cNvSpPr txBox="1">
            <a:spLocks/>
          </p:cNvSpPr>
          <p:nvPr/>
        </p:nvSpPr>
        <p:spPr>
          <a:xfrm>
            <a:off x="328552" y="3874924"/>
            <a:ext cx="11343559" cy="1504597"/>
          </a:xfrm>
          <a:prstGeom prst="rect">
            <a:avLst/>
          </a:prstGeom>
          <a:solidFill>
            <a:schemeClr val="bg2"/>
          </a:solidFill>
        </p:spPr>
        <p:txBody>
          <a:bodyPr vert="horz" lIns="45720" tIns="22860" rIns="45720" bIns="22860" rtlCol="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1107" indent="-201107" defTabSz="446179">
              <a:lnSpc>
                <a:spcPct val="80000"/>
              </a:lnSpc>
              <a:spcBef>
                <a:spcPts val="600"/>
              </a:spcBef>
              <a:defRPr sz="4100"/>
            </a:pPr>
            <a:r>
              <a:rPr lang="ru-RU" sz="3200" dirty="0" smtClean="0">
                <a:solidFill>
                  <a:srgbClr val="7030A0"/>
                </a:solidFill>
              </a:rPr>
              <a:t>Задания на креативное мышление часто подменяются  заданиями на естественно-научную или математическую грамотность, заданиями на читательскую грамотность, заданиями на глобальные компетенции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8" name="Объект 4"/>
          <p:cNvSpPr txBox="1">
            <a:spLocks/>
          </p:cNvSpPr>
          <p:nvPr/>
        </p:nvSpPr>
        <p:spPr>
          <a:xfrm>
            <a:off x="364182" y="1419388"/>
            <a:ext cx="11376000" cy="1224000"/>
          </a:xfrm>
          <a:prstGeom prst="rect">
            <a:avLst/>
          </a:prstGeom>
          <a:solidFill>
            <a:schemeClr val="bg2"/>
          </a:solidFill>
        </p:spPr>
        <p:txBody>
          <a:bodyPr vert="horz" lIns="45720" tIns="22860" rIns="45720" bIns="22860" rtlCol="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1107" indent="-201107" defTabSz="446179">
              <a:lnSpc>
                <a:spcPct val="80000"/>
              </a:lnSpc>
              <a:spcBef>
                <a:spcPts val="600"/>
              </a:spcBef>
              <a:defRPr sz="4100"/>
            </a:pPr>
            <a:r>
              <a:rPr lang="ru-RU" sz="3200" b="1" dirty="0" smtClean="0">
                <a:solidFill>
                  <a:srgbClr val="7030A0"/>
                </a:solidFill>
              </a:rPr>
              <a:t>Подмена проблемы</a:t>
            </a:r>
            <a:r>
              <a:rPr lang="ru-RU" sz="3200" dirty="0" smtClean="0">
                <a:solidFill>
                  <a:srgbClr val="7030A0"/>
                </a:solidFill>
              </a:rPr>
              <a:t>: вместо текста задания для учащихся предлагаются теоретический материал, схемы, памятки, рассуждения и идеи общего характера и т.п.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9" name="Объект 4"/>
          <p:cNvSpPr txBox="1">
            <a:spLocks/>
          </p:cNvSpPr>
          <p:nvPr/>
        </p:nvSpPr>
        <p:spPr>
          <a:xfrm>
            <a:off x="358239" y="2831165"/>
            <a:ext cx="11355441" cy="828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45720" tIns="22860" rIns="45720" bIns="22860" rtlCol="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01107" indent="-201107" defTabSz="446179">
              <a:lnSpc>
                <a:spcPct val="80000"/>
              </a:lnSpc>
              <a:spcBef>
                <a:spcPts val="600"/>
              </a:spcBef>
              <a:defRPr sz="4100"/>
            </a:pPr>
            <a:r>
              <a:rPr lang="ru-RU" sz="3200" dirty="0" smtClean="0">
                <a:solidFill>
                  <a:srgbClr val="7030A0"/>
                </a:solidFill>
              </a:rPr>
              <a:t>Задания на креативное мышление часто подменяются предметными заданиями повышенной сложности.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10" name="Объект 4"/>
          <p:cNvSpPr txBox="1">
            <a:spLocks/>
          </p:cNvSpPr>
          <p:nvPr/>
        </p:nvSpPr>
        <p:spPr>
          <a:xfrm>
            <a:off x="328553" y="5893732"/>
            <a:ext cx="11343559" cy="828000"/>
          </a:xfrm>
          <a:prstGeom prst="rect">
            <a:avLst/>
          </a:prstGeom>
          <a:solidFill>
            <a:srgbClr val="7030A0"/>
          </a:solidFill>
        </p:spPr>
        <p:txBody>
          <a:bodyPr vert="horz" lIns="45720" tIns="22860" rIns="45720" bIns="22860" rtlCol="0">
            <a:noAutofit/>
          </a:bodyPr>
          <a:lstStyle>
            <a:lvl1pPr marL="457177" indent="-457177" algn="l" defTabSz="1828709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Char char="•"/>
              <a:defRPr sz="5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7153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85886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200240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114594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5028949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3303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7657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2011" indent="-457177" algn="l" defTabSz="1828709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446179">
              <a:lnSpc>
                <a:spcPct val="80000"/>
              </a:lnSpc>
              <a:spcBef>
                <a:spcPts val="600"/>
              </a:spcBef>
              <a:buNone/>
              <a:defRPr sz="4100"/>
            </a:pPr>
            <a:r>
              <a:rPr lang="ru-RU" sz="3200" b="1" i="1" dirty="0" smtClean="0">
                <a:solidFill>
                  <a:schemeClr val="bg1"/>
                </a:solidFill>
              </a:rPr>
              <a:t>Необходимо понять специфику заданий по креативному мышлению, научиться отличать их от других заданий.</a:t>
            </a:r>
            <a:endParaRPr lang="ru-RU" sz="32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24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35012"/>
          </a:xfrm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Круг обсуждаемых вопросов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6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9100" y="1318655"/>
            <a:ext cx="11520000" cy="12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/>
            </a:pPr>
            <a:r>
              <a:rPr lang="ru-RU" sz="3200" b="1" dirty="0" smtClean="0">
                <a:solidFill>
                  <a:srgbClr val="7030A0"/>
                </a:solidFill>
              </a:rPr>
              <a:t>Традиционные </a:t>
            </a:r>
            <a:r>
              <a:rPr lang="ru-RU" sz="3200" b="1" dirty="0">
                <a:solidFill>
                  <a:srgbClr val="7030A0"/>
                </a:solidFill>
              </a:rPr>
              <a:t>академические учебные задания и задания для формирования и оценки функциональной </a:t>
            </a:r>
            <a:r>
              <a:rPr lang="ru-RU" sz="3200" b="1" dirty="0" smtClean="0">
                <a:solidFill>
                  <a:srgbClr val="7030A0"/>
                </a:solidFill>
              </a:rPr>
              <a:t>грамотности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9100" y="3079661"/>
            <a:ext cx="11520000" cy="126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lvl="0" indent="-180000">
              <a:buFont typeface="+mj-lt"/>
              <a:buAutoNum type="arabicPeriod" startAt="2"/>
            </a:pPr>
            <a:r>
              <a:rPr lang="ru-RU" sz="3200" b="1" dirty="0">
                <a:solidFill>
                  <a:srgbClr val="7030A0"/>
                </a:solidFill>
              </a:rPr>
              <a:t>Сравнительный анализ заданий: </a:t>
            </a:r>
            <a:r>
              <a:rPr lang="ru-RU" sz="3200" b="1" dirty="0" smtClean="0">
                <a:solidFill>
                  <a:srgbClr val="7030A0"/>
                </a:solidFill>
              </a:rPr>
              <a:t>практикум</a:t>
            </a:r>
            <a:endParaRPr lang="ru-RU" sz="3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9100" y="4653631"/>
            <a:ext cx="11520000" cy="10800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lvl="0" indent="-180000">
              <a:buFont typeface="+mj-lt"/>
              <a:buAutoNum type="arabicPeriod" startAt="3"/>
            </a:pPr>
            <a:r>
              <a:rPr lang="ru-RU" sz="3200" b="1" dirty="0" smtClean="0">
                <a:solidFill>
                  <a:srgbClr val="7030A0"/>
                </a:solidFill>
              </a:rPr>
              <a:t>Организация методической поддержки в регионе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042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35012"/>
          </a:xfrm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Круг обсуждаемых вопросов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7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9100" y="1285256"/>
            <a:ext cx="11520000" cy="18000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/>
            </a:pPr>
            <a:r>
              <a:rPr lang="ru-RU" sz="3600" b="1" dirty="0" smtClean="0">
                <a:solidFill>
                  <a:schemeClr val="bg1"/>
                </a:solidFill>
              </a:rPr>
              <a:t>Традиционные </a:t>
            </a:r>
            <a:r>
              <a:rPr lang="ru-RU" sz="3600" b="1" dirty="0">
                <a:solidFill>
                  <a:schemeClr val="bg1"/>
                </a:solidFill>
              </a:rPr>
              <a:t>академические учебные задания и задания для формирования и оценки функциональной </a:t>
            </a:r>
            <a:r>
              <a:rPr lang="ru-RU" sz="3600" b="1" dirty="0" smtClean="0">
                <a:solidFill>
                  <a:schemeClr val="bg1"/>
                </a:solidFill>
              </a:rPr>
              <a:t>грамотности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9100" y="3572741"/>
            <a:ext cx="11520000" cy="90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lvl="0" indent="-180000">
              <a:buFont typeface="+mj-lt"/>
              <a:buAutoNum type="arabicPeriod" startAt="2"/>
            </a:pPr>
            <a:r>
              <a:rPr lang="ru-RU" sz="2800" dirty="0">
                <a:solidFill>
                  <a:srgbClr val="7030A0"/>
                </a:solidFill>
              </a:rPr>
              <a:t>Сравнительный анализ заданий: </a:t>
            </a:r>
            <a:r>
              <a:rPr lang="ru-RU" sz="2800" dirty="0" smtClean="0">
                <a:solidFill>
                  <a:srgbClr val="7030A0"/>
                </a:solidFill>
              </a:rPr>
              <a:t>практикум</a:t>
            </a:r>
            <a:endParaRPr lang="ru-RU" sz="28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9100" y="4741471"/>
            <a:ext cx="11520000" cy="90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lvl="0" indent="-180000">
              <a:buFont typeface="+mj-lt"/>
              <a:buAutoNum type="arabicPeriod" startAt="3"/>
            </a:pPr>
            <a:r>
              <a:rPr lang="ru-RU" sz="2800" dirty="0" smtClean="0">
                <a:solidFill>
                  <a:srgbClr val="7030A0"/>
                </a:solidFill>
              </a:rPr>
              <a:t>Организация </a:t>
            </a:r>
            <a:r>
              <a:rPr lang="ru-RU" sz="2800" dirty="0">
                <a:solidFill>
                  <a:srgbClr val="7030A0"/>
                </a:solidFill>
              </a:rPr>
              <a:t>методической поддержки в регионе</a:t>
            </a:r>
          </a:p>
        </p:txBody>
      </p:sp>
    </p:spTree>
    <p:extLst>
      <p:ext uri="{BB962C8B-B14F-4D97-AF65-F5344CB8AC3E}">
        <p14:creationId xmlns:p14="http://schemas.microsoft.com/office/powerpoint/2010/main" val="136736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8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71500" y="256314"/>
            <a:ext cx="11277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Главное отличие между традиционными академическими</a:t>
            </a:r>
          </a:p>
          <a:p>
            <a:r>
              <a:rPr lang="ru-RU" sz="2800" cap="all" dirty="0" smtClean="0">
                <a:solidFill>
                  <a:srgbClr val="7030A0"/>
                </a:solidFill>
              </a:rPr>
              <a:t> учебными заданиями и заданиями для формирования</a:t>
            </a:r>
          </a:p>
          <a:p>
            <a:r>
              <a:rPr lang="ru-RU" sz="2800" cap="all" dirty="0" smtClean="0">
                <a:solidFill>
                  <a:srgbClr val="7030A0"/>
                </a:solidFill>
              </a:rPr>
              <a:t>Функциональной грамотности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59980617"/>
              </p:ext>
            </p:extLst>
          </p:nvPr>
        </p:nvGraphicFramePr>
        <p:xfrm>
          <a:off x="320633" y="1847822"/>
          <a:ext cx="11352811" cy="4517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2" descr="https://zherebnenko.ucoz.net/_si/0/12127264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25"/>
          <a:stretch/>
        </p:blipFill>
        <p:spPr bwMode="auto">
          <a:xfrm>
            <a:off x="1069641" y="3367136"/>
            <a:ext cx="4089483" cy="295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thumbs.dreamstime.com/b/%D0%B4%D0%B5%D1%80%D0%B5%D0%B2%D0%BE-%D0%BE%D0%B1%D1%80%D0%B0%D0%B7%D0%BE%D0%B2%D0%B0%D0%BD%D0%B8%D1%8F-5755980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453" y="3367132"/>
            <a:ext cx="2996747" cy="2996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06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9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59991" y="880968"/>
            <a:ext cx="8770255" cy="282538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ru-RU" sz="2400" b="1" dirty="0">
                <a:cs typeface="+mn-cs"/>
              </a:rPr>
              <a:t>ПАРУСНЫЕ КОРАБЛИ</a:t>
            </a:r>
          </a:p>
          <a:p>
            <a:pPr eaLnBrk="0" hangingPunct="0">
              <a:lnSpc>
                <a:spcPct val="80000"/>
              </a:lnSpc>
              <a:defRPr/>
            </a:pPr>
            <a:r>
              <a:rPr lang="ru-RU" sz="2400" dirty="0">
                <a:cs typeface="+mn-cs"/>
              </a:rPr>
              <a:t>   Девяносто пять процентов товаров в мире перевозят по морю примерно 50 000 танкеров, грузовых кораблей и  </a:t>
            </a:r>
            <a:r>
              <a:rPr lang="ru-RU" sz="2400" dirty="0" err="1" smtClean="0">
                <a:cs typeface="+mn-cs"/>
              </a:rPr>
              <a:t>контейнерово</a:t>
            </a:r>
            <a:r>
              <a:rPr lang="ru-RU" sz="2400" dirty="0" smtClean="0">
                <a:cs typeface="+mn-cs"/>
              </a:rPr>
              <a:t>-зов</a:t>
            </a:r>
            <a:r>
              <a:rPr lang="ru-RU" sz="2400" dirty="0">
                <a:cs typeface="+mn-cs"/>
              </a:rPr>
              <a:t>. Большинство этих кораблей используют дизельное топливо.</a:t>
            </a:r>
          </a:p>
          <a:p>
            <a:pPr eaLnBrk="0" hangingPunct="0">
              <a:lnSpc>
                <a:spcPct val="80000"/>
              </a:lnSpc>
              <a:defRPr/>
            </a:pPr>
            <a:r>
              <a:rPr lang="ru-RU" sz="2400" dirty="0">
                <a:cs typeface="+mn-cs"/>
              </a:rPr>
              <a:t>   Инженеры планируют разработать поддержку кораблей, </a:t>
            </a:r>
            <a:r>
              <a:rPr lang="ru-RU" sz="2400" dirty="0" smtClean="0">
                <a:cs typeface="+mn-cs"/>
              </a:rPr>
              <a:t>используя </a:t>
            </a:r>
            <a:r>
              <a:rPr lang="ru-RU" sz="2400" dirty="0">
                <a:cs typeface="+mn-cs"/>
              </a:rPr>
              <a:t>силу ветра. Их предложение заключается в </a:t>
            </a:r>
            <a:r>
              <a:rPr lang="ru-RU" sz="2400" dirty="0" err="1" smtClean="0">
                <a:cs typeface="+mn-cs"/>
              </a:rPr>
              <a:t>прикреп-лении</a:t>
            </a:r>
            <a:r>
              <a:rPr lang="ru-RU" sz="2400" dirty="0" smtClean="0">
                <a:cs typeface="+mn-cs"/>
              </a:rPr>
              <a:t> </a:t>
            </a:r>
            <a:r>
              <a:rPr lang="ru-RU" sz="2400" dirty="0">
                <a:cs typeface="+mn-cs"/>
              </a:rPr>
              <a:t>к кораблям </a:t>
            </a:r>
            <a:r>
              <a:rPr lang="ru-RU" sz="2400" dirty="0" err="1">
                <a:cs typeface="+mn-cs"/>
              </a:rPr>
              <a:t>кайтов</a:t>
            </a:r>
            <a:r>
              <a:rPr lang="ru-RU" sz="2400" dirty="0">
                <a:cs typeface="+mn-cs"/>
              </a:rPr>
              <a:t> (парящих в воздухе парусов) и </a:t>
            </a:r>
            <a:r>
              <a:rPr lang="ru-RU" sz="2400" dirty="0" err="1" smtClean="0">
                <a:cs typeface="+mn-cs"/>
              </a:rPr>
              <a:t>исполь-зовании</a:t>
            </a:r>
            <a:r>
              <a:rPr lang="ru-RU" sz="2400" dirty="0" smtClean="0">
                <a:cs typeface="+mn-cs"/>
              </a:rPr>
              <a:t> </a:t>
            </a:r>
            <a:r>
              <a:rPr lang="ru-RU" sz="2400" dirty="0">
                <a:cs typeface="+mn-cs"/>
              </a:rPr>
              <a:t>силы ветра, чтобы </a:t>
            </a:r>
            <a:r>
              <a:rPr lang="ru-RU" sz="2400" dirty="0" smtClean="0">
                <a:cs typeface="+mn-cs"/>
              </a:rPr>
              <a:t>уменьшить </a:t>
            </a:r>
            <a:r>
              <a:rPr lang="ru-RU" sz="2400" dirty="0">
                <a:cs typeface="+mn-cs"/>
              </a:rPr>
              <a:t>расход  дизельного топлива и его влияние на окружающую среду.</a:t>
            </a:r>
            <a:r>
              <a:rPr lang="ru-RU" sz="2400" dirty="0">
                <a:solidFill>
                  <a:schemeClr val="bg2"/>
                </a:solidFill>
                <a:latin typeface="Arial" charset="0"/>
                <a:cs typeface="+mn-cs"/>
              </a:rPr>
              <a:t>  </a:t>
            </a:r>
            <a:endParaRPr lang="ru-RU" sz="2400" dirty="0">
              <a:cs typeface="+mn-cs"/>
            </a:endParaRPr>
          </a:p>
        </p:txBody>
      </p:sp>
      <p:pic>
        <p:nvPicPr>
          <p:cNvPr id="7" name="Bild 6" descr=":screen-capture-2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3905" y="1317387"/>
            <a:ext cx="3187379" cy="1952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59989" y="3706355"/>
            <a:ext cx="7425267" cy="1338828"/>
          </a:xfrm>
          <a:prstGeom prst="rect">
            <a:avLst/>
          </a:prstGeom>
          <a:solidFill>
            <a:srgbClr val="7030A0"/>
          </a:solidFill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defRPr/>
            </a:pPr>
            <a:r>
              <a:rPr lang="ru-RU" b="1" spc="-60" dirty="0">
                <a:solidFill>
                  <a:schemeClr val="bg2"/>
                </a:solidFill>
                <a:cs typeface="+mn-cs"/>
              </a:rPr>
              <a:t>Вопрос 4. ПАРУСНЫЕ КОРАБЛИ</a:t>
            </a:r>
          </a:p>
          <a:p>
            <a:pPr eaLnBrk="0" hangingPunct="0">
              <a:lnSpc>
                <a:spcPct val="90000"/>
              </a:lnSpc>
              <a:defRPr/>
            </a:pPr>
            <a:r>
              <a:rPr lang="ru-RU" spc="-60" dirty="0">
                <a:solidFill>
                  <a:schemeClr val="bg2"/>
                </a:solidFill>
                <a:cs typeface="+mn-cs"/>
              </a:rPr>
              <a:t>  </a:t>
            </a:r>
            <a:r>
              <a:rPr lang="ru-RU" b="1" spc="-60" dirty="0">
                <a:solidFill>
                  <a:schemeClr val="bg2"/>
                </a:solidFill>
                <a:cs typeface="+mn-cs"/>
              </a:rPr>
              <a:t>Из-за высокой стоимости дизельного топлива в 0,42 </a:t>
            </a:r>
            <a:r>
              <a:rPr lang="ru-RU" b="1" spc="-60" dirty="0" err="1">
                <a:solidFill>
                  <a:schemeClr val="bg2"/>
                </a:solidFill>
                <a:cs typeface="+mn-cs"/>
              </a:rPr>
              <a:t>зеда</a:t>
            </a:r>
            <a:r>
              <a:rPr lang="ru-RU" b="1" spc="-60" dirty="0">
                <a:solidFill>
                  <a:schemeClr val="bg2"/>
                </a:solidFill>
                <a:cs typeface="+mn-cs"/>
              </a:rPr>
              <a:t> за литр хозяева корабля «Новая волна» думают о том, чтобы снабдить свой корабль </a:t>
            </a:r>
            <a:r>
              <a:rPr lang="ru-RU" b="1" spc="-60" dirty="0" err="1">
                <a:solidFill>
                  <a:schemeClr val="bg2"/>
                </a:solidFill>
                <a:cs typeface="+mn-cs"/>
              </a:rPr>
              <a:t>кайтом</a:t>
            </a:r>
            <a:r>
              <a:rPr lang="ru-RU" b="1" spc="-60" dirty="0">
                <a:solidFill>
                  <a:schemeClr val="bg2"/>
                </a:solidFill>
                <a:cs typeface="+mn-cs"/>
              </a:rPr>
              <a:t>.</a:t>
            </a:r>
          </a:p>
          <a:p>
            <a:pPr eaLnBrk="0" hangingPunct="0">
              <a:lnSpc>
                <a:spcPct val="90000"/>
              </a:lnSpc>
              <a:defRPr/>
            </a:pPr>
            <a:r>
              <a:rPr lang="ru-RU" b="1" spc="-60" dirty="0">
                <a:solidFill>
                  <a:schemeClr val="bg2"/>
                </a:solidFill>
                <a:cs typeface="+mn-cs"/>
              </a:rPr>
              <a:t>  Подсчитано, что подобный </a:t>
            </a:r>
            <a:r>
              <a:rPr lang="ru-RU" b="1" spc="-60" dirty="0" err="1">
                <a:solidFill>
                  <a:schemeClr val="bg2"/>
                </a:solidFill>
                <a:cs typeface="+mn-cs"/>
              </a:rPr>
              <a:t>кайт</a:t>
            </a:r>
            <a:r>
              <a:rPr lang="ru-RU" b="1" spc="-60" dirty="0">
                <a:solidFill>
                  <a:schemeClr val="bg2"/>
                </a:solidFill>
                <a:cs typeface="+mn-cs"/>
              </a:rPr>
              <a:t> даёт возможность уменьшить расход дизельного топлива на 20%.</a:t>
            </a: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59" b="11105"/>
          <a:stretch>
            <a:fillRect/>
          </a:stretch>
        </p:blipFill>
        <p:spPr bwMode="auto">
          <a:xfrm>
            <a:off x="254991" y="5045181"/>
            <a:ext cx="2880783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135774" y="5185895"/>
            <a:ext cx="4449484" cy="1471172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ru-RU" sz="1600" b="1" dirty="0">
                <a:solidFill>
                  <a:schemeClr val="bg2"/>
                </a:solidFill>
              </a:rPr>
              <a:t>   Стоимость установки </a:t>
            </a:r>
            <a:r>
              <a:rPr lang="ru-RU" sz="1600" b="1" dirty="0" err="1">
                <a:solidFill>
                  <a:schemeClr val="bg2"/>
                </a:solidFill>
              </a:rPr>
              <a:t>кайта</a:t>
            </a:r>
            <a:r>
              <a:rPr lang="ru-RU" sz="1600" b="1" dirty="0">
                <a:solidFill>
                  <a:schemeClr val="bg2"/>
                </a:solidFill>
              </a:rPr>
              <a:t>  на </a:t>
            </a:r>
            <a:r>
              <a:rPr lang="ru-RU" sz="1600" b="1" i="1" dirty="0">
                <a:solidFill>
                  <a:schemeClr val="bg2"/>
                </a:solidFill>
              </a:rPr>
              <a:t>«Новой волне» </a:t>
            </a:r>
            <a:r>
              <a:rPr lang="ru-RU" sz="1600" b="1" dirty="0">
                <a:solidFill>
                  <a:schemeClr val="bg2"/>
                </a:solidFill>
              </a:rPr>
              <a:t>составляет 2 500 000 </a:t>
            </a:r>
            <a:r>
              <a:rPr lang="ru-RU" sz="1600" b="1" dirty="0" err="1">
                <a:solidFill>
                  <a:schemeClr val="bg2"/>
                </a:solidFill>
              </a:rPr>
              <a:t>зедов</a:t>
            </a:r>
            <a:r>
              <a:rPr lang="ru-RU" sz="1600" b="1" dirty="0">
                <a:solidFill>
                  <a:schemeClr val="bg2"/>
                </a:solidFill>
              </a:rPr>
              <a:t>.</a:t>
            </a:r>
          </a:p>
          <a:p>
            <a:pPr eaLnBrk="0" hangingPunct="0">
              <a:lnSpc>
                <a:spcPct val="80000"/>
              </a:lnSpc>
              <a:defRPr/>
            </a:pPr>
            <a:r>
              <a:rPr lang="ru-RU" sz="1600" b="1" dirty="0">
                <a:solidFill>
                  <a:schemeClr val="bg2"/>
                </a:solidFill>
              </a:rPr>
              <a:t>   Через сколько примерно лет экономия на дизельном </a:t>
            </a:r>
            <a:r>
              <a:rPr lang="ru-RU" sz="1600" b="1" dirty="0" smtClean="0">
                <a:solidFill>
                  <a:schemeClr val="bg2"/>
                </a:solidFill>
              </a:rPr>
              <a:t>топливе </a:t>
            </a:r>
            <a:r>
              <a:rPr lang="ru-RU" sz="1600" b="1" dirty="0">
                <a:solidFill>
                  <a:schemeClr val="bg2"/>
                </a:solidFill>
              </a:rPr>
              <a:t>покроет стоимость уста-</a:t>
            </a:r>
            <a:r>
              <a:rPr lang="ru-RU" sz="1600" b="1" dirty="0" err="1">
                <a:solidFill>
                  <a:schemeClr val="bg2"/>
                </a:solidFill>
              </a:rPr>
              <a:t>новки</a:t>
            </a:r>
            <a:r>
              <a:rPr lang="ru-RU" sz="1600" b="1" dirty="0">
                <a:solidFill>
                  <a:schemeClr val="bg2"/>
                </a:solidFill>
              </a:rPr>
              <a:t> </a:t>
            </a:r>
            <a:r>
              <a:rPr lang="ru-RU" sz="1600" b="1" dirty="0" err="1">
                <a:solidFill>
                  <a:schemeClr val="bg2"/>
                </a:solidFill>
              </a:rPr>
              <a:t>кайта</a:t>
            </a:r>
            <a:r>
              <a:rPr lang="ru-RU" sz="1600" b="1" dirty="0">
                <a:solidFill>
                  <a:schemeClr val="bg2"/>
                </a:solidFill>
              </a:rPr>
              <a:t>?</a:t>
            </a:r>
          </a:p>
          <a:p>
            <a:pPr eaLnBrk="0" hangingPunct="0">
              <a:lnSpc>
                <a:spcPct val="80000"/>
              </a:lnSpc>
              <a:defRPr/>
            </a:pPr>
            <a:r>
              <a:rPr lang="ru-RU" sz="1600" b="1" dirty="0">
                <a:solidFill>
                  <a:schemeClr val="bg2"/>
                </a:solidFill>
              </a:rPr>
              <a:t>    Приведите вычисления, подтверждающие ваш ответ.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898325" y="3490014"/>
            <a:ext cx="4046736" cy="14219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eaLnBrk="0" hangingPunct="0">
              <a:lnSpc>
                <a:spcPct val="80000"/>
              </a:lnSpc>
              <a:defRPr/>
            </a:pPr>
            <a:r>
              <a:rPr lang="ru-RU" b="1" spc="-60" dirty="0"/>
              <a:t>   За год двигатель на корабле потребляет 3500000 л топлива, 1 литр топлива стоит 0,42 р</a:t>
            </a:r>
            <a:r>
              <a:rPr lang="ru-RU" b="1" spc="-60" dirty="0" smtClean="0"/>
              <a:t>. Установка </a:t>
            </a:r>
            <a:r>
              <a:rPr lang="ru-RU" b="1" spc="-60" dirty="0"/>
              <a:t>паруса на корабле стоит </a:t>
            </a:r>
            <a:r>
              <a:rPr lang="ru-RU" b="1" spc="-60" dirty="0" smtClean="0"/>
              <a:t>2 500 000 </a:t>
            </a:r>
            <a:r>
              <a:rPr lang="ru-RU" b="1" spc="-60" dirty="0"/>
              <a:t>р. Парус </a:t>
            </a:r>
            <a:r>
              <a:rPr lang="ru-RU" b="1" spc="-60" dirty="0" smtClean="0"/>
              <a:t>экономит </a:t>
            </a:r>
            <a:r>
              <a:rPr lang="ru-RU" b="1" spc="-60" dirty="0"/>
              <a:t>20% топлива.</a:t>
            </a:r>
          </a:p>
          <a:p>
            <a:pPr eaLnBrk="0" hangingPunct="0">
              <a:lnSpc>
                <a:spcPct val="80000"/>
              </a:lnSpc>
              <a:defRPr/>
            </a:pPr>
            <a:r>
              <a:rPr lang="ru-RU" b="1" spc="-60" dirty="0"/>
              <a:t>   Через сколько лет экономия топлива покроет стоимость установки паруса?</a:t>
            </a:r>
            <a:endParaRPr lang="ru-RU" b="1" spc="-60" dirty="0">
              <a:solidFill>
                <a:schemeClr val="bg2"/>
              </a:solidFill>
            </a:endParaRPr>
          </a:p>
        </p:txBody>
      </p:sp>
      <p:sp>
        <p:nvSpPr>
          <p:cNvPr id="12" name="Скругленный прямоугольник 6"/>
          <p:cNvSpPr>
            <a:spLocks noChangeArrowheads="1"/>
          </p:cNvSpPr>
          <p:nvPr/>
        </p:nvSpPr>
        <p:spPr bwMode="auto">
          <a:xfrm>
            <a:off x="7791452" y="3363821"/>
            <a:ext cx="4274491" cy="2002647"/>
          </a:xfrm>
          <a:prstGeom prst="roundRect">
            <a:avLst>
              <a:gd name="adj" fmla="val 16667"/>
            </a:avLst>
          </a:prstGeom>
          <a:noFill/>
          <a:ln w="57150" algn="ctr">
            <a:solidFill>
              <a:srgbClr val="66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3" name="Скругленный прямоугольник 31"/>
          <p:cNvSpPr>
            <a:spLocks noChangeArrowheads="1"/>
          </p:cNvSpPr>
          <p:nvPr/>
        </p:nvSpPr>
        <p:spPr bwMode="auto">
          <a:xfrm>
            <a:off x="8261097" y="4932439"/>
            <a:ext cx="3318731" cy="374650"/>
          </a:xfrm>
          <a:prstGeom prst="roundRect">
            <a:avLst>
              <a:gd name="adj" fmla="val 16667"/>
            </a:avLst>
          </a:prstGeom>
          <a:solidFill>
            <a:schemeClr val="accent4">
              <a:lumMod val="40000"/>
              <a:lumOff val="6000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b="1" dirty="0">
                <a:solidFill>
                  <a:srgbClr val="7030A0"/>
                </a:solidFill>
              </a:rPr>
              <a:t>Россия, 5-6 </a:t>
            </a:r>
            <a:r>
              <a:rPr lang="ru-RU" altLang="ru-RU" b="1" dirty="0" err="1">
                <a:solidFill>
                  <a:srgbClr val="7030A0"/>
                </a:solidFill>
              </a:rPr>
              <a:t>кл</a:t>
            </a:r>
            <a:r>
              <a:rPr lang="ru-RU" altLang="ru-RU" b="1" dirty="0">
                <a:solidFill>
                  <a:srgbClr val="7030A0"/>
                </a:solidFill>
              </a:rPr>
              <a:t>.: ≈50%</a:t>
            </a:r>
          </a:p>
        </p:txBody>
      </p:sp>
      <p:sp>
        <p:nvSpPr>
          <p:cNvPr id="14" name="Скругленный прямоугольник 31"/>
          <p:cNvSpPr>
            <a:spLocks noChangeArrowheads="1"/>
          </p:cNvSpPr>
          <p:nvPr/>
        </p:nvSpPr>
        <p:spPr bwMode="auto">
          <a:xfrm>
            <a:off x="7671349" y="6282417"/>
            <a:ext cx="3356831" cy="374650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 w="9525" algn="ctr">
            <a:solidFill>
              <a:srgbClr val="7030A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b="1" dirty="0" smtClean="0">
                <a:solidFill>
                  <a:schemeClr val="bg2"/>
                </a:solidFill>
              </a:rPr>
              <a:t>ОЭСР, 15 лет: 15%</a:t>
            </a:r>
            <a:endParaRPr lang="ru-RU" altLang="ru-RU" b="1" dirty="0">
              <a:solidFill>
                <a:schemeClr val="bg2"/>
              </a:solidFill>
            </a:endParaRPr>
          </a:p>
        </p:txBody>
      </p:sp>
      <p:sp>
        <p:nvSpPr>
          <p:cNvPr id="15" name="Скругленный прямоугольник 31"/>
          <p:cNvSpPr>
            <a:spLocks noChangeArrowheads="1"/>
          </p:cNvSpPr>
          <p:nvPr/>
        </p:nvSpPr>
        <p:spPr bwMode="auto">
          <a:xfrm>
            <a:off x="7709449" y="5734156"/>
            <a:ext cx="3318731" cy="374650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altLang="ru-RU" b="1" dirty="0">
                <a:solidFill>
                  <a:schemeClr val="bg2"/>
                </a:solidFill>
              </a:rPr>
              <a:t>Россия, </a:t>
            </a:r>
            <a:r>
              <a:rPr lang="ru-RU" altLang="ru-RU" b="1" dirty="0" smtClean="0">
                <a:solidFill>
                  <a:schemeClr val="bg2"/>
                </a:solidFill>
              </a:rPr>
              <a:t>15 лет: 16%</a:t>
            </a:r>
            <a:endParaRPr lang="ru-RU" altLang="ru-RU" b="1" dirty="0">
              <a:solidFill>
                <a:schemeClr val="bg2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2228" y="256314"/>
            <a:ext cx="11277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традиционное задание </a:t>
            </a:r>
            <a:r>
              <a:rPr lang="ru-RU" sz="2800" cap="all" dirty="0">
                <a:solidFill>
                  <a:srgbClr val="7030A0"/>
                </a:solidFill>
              </a:rPr>
              <a:t>и </a:t>
            </a:r>
            <a:r>
              <a:rPr lang="ru-RU" sz="2800" cap="all" dirty="0" smtClean="0">
                <a:solidFill>
                  <a:srgbClr val="7030A0"/>
                </a:solidFill>
              </a:rPr>
              <a:t>задание </a:t>
            </a:r>
            <a:r>
              <a:rPr lang="ru-RU" sz="2800" cap="all" dirty="0">
                <a:solidFill>
                  <a:srgbClr val="7030A0"/>
                </a:solidFill>
              </a:rPr>
              <a:t>PISA</a:t>
            </a:r>
            <a:r>
              <a:rPr lang="ru-RU" sz="2800" cap="all" dirty="0" smtClean="0">
                <a:solidFill>
                  <a:srgbClr val="7030A0"/>
                </a:solidFill>
              </a:rPr>
              <a:t>. пример </a:t>
            </a:r>
            <a:endParaRPr lang="ru-RU" sz="2800" cap="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13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10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02228" y="256314"/>
            <a:ext cx="11277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Академическое задание </a:t>
            </a:r>
            <a:r>
              <a:rPr lang="ru-RU" sz="2800" cap="all" dirty="0">
                <a:solidFill>
                  <a:srgbClr val="7030A0"/>
                </a:solidFill>
              </a:rPr>
              <a:t>и </a:t>
            </a:r>
            <a:r>
              <a:rPr lang="ru-RU" sz="2800" cap="all" dirty="0" smtClean="0">
                <a:solidFill>
                  <a:srgbClr val="7030A0"/>
                </a:solidFill>
              </a:rPr>
              <a:t>задание для формирования функциональной грамотности: основное </a:t>
            </a:r>
            <a:r>
              <a:rPr lang="ru-RU" sz="2800" cap="all" dirty="0" smtClean="0">
                <a:solidFill>
                  <a:srgbClr val="7030A0"/>
                </a:solidFill>
              </a:rPr>
              <a:t>отличие</a:t>
            </a:r>
          </a:p>
          <a:p>
            <a:r>
              <a:rPr lang="ru-RU" sz="2800" cap="all" dirty="0" smtClean="0">
                <a:solidFill>
                  <a:srgbClr val="7030A0"/>
                </a:solidFill>
              </a:rPr>
              <a:t>Или всегда ли спасает контекст?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168912719"/>
              </p:ext>
            </p:extLst>
          </p:nvPr>
        </p:nvGraphicFramePr>
        <p:xfrm>
          <a:off x="329376" y="2798781"/>
          <a:ext cx="11352811" cy="3713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1732272" y="1866720"/>
            <a:ext cx="8417511" cy="1224951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rgbClr val="181818"/>
                </a:solidFill>
              </a:rPr>
              <a:t>Забытый телефон. Легенда</a:t>
            </a:r>
          </a:p>
          <a:p>
            <a:pPr>
              <a:lnSpc>
                <a:spcPct val="80000"/>
              </a:lnSpc>
            </a:pPr>
            <a:endParaRPr lang="ru-RU" sz="800" dirty="0" smtClean="0"/>
          </a:p>
          <a:p>
            <a:pPr>
              <a:lnSpc>
                <a:spcPct val="80000"/>
              </a:lnSpc>
            </a:pPr>
            <a:r>
              <a:rPr lang="ru-RU" sz="2800" dirty="0" smtClean="0"/>
              <a:t>Мама пошла на электричку. Вскоре после её ухода обнаружилось, что она забыла телефон.</a:t>
            </a:r>
            <a:endParaRPr lang="ru-RU" sz="2800" b="1" dirty="0" smtClean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6188800" y="4911291"/>
            <a:ext cx="5332021" cy="1224951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rgbClr val="7030A0"/>
                </a:solidFill>
              </a:rPr>
              <a:t>Существо вопроса</a:t>
            </a:r>
          </a:p>
          <a:p>
            <a:pPr>
              <a:lnSpc>
                <a:spcPct val="80000"/>
              </a:lnSpc>
            </a:pPr>
            <a:endParaRPr lang="ru-RU" sz="800" dirty="0" smtClean="0"/>
          </a:p>
          <a:p>
            <a:pPr>
              <a:lnSpc>
                <a:spcPct val="80000"/>
              </a:lnSpc>
            </a:pPr>
            <a:r>
              <a:rPr lang="ru-RU" sz="2800" b="1" dirty="0" smtClean="0"/>
              <a:t>Есть ли смысл догонять?</a:t>
            </a:r>
          </a:p>
          <a:p>
            <a:pPr>
              <a:lnSpc>
                <a:spcPct val="80000"/>
              </a:lnSpc>
            </a:pPr>
            <a:r>
              <a:rPr lang="ru-RU" sz="2800" b="1" dirty="0" smtClean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486891" y="4664729"/>
            <a:ext cx="5332021" cy="1865126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rgbClr val="7030A0"/>
                </a:solidFill>
              </a:rPr>
              <a:t>Существо вопроса</a:t>
            </a:r>
          </a:p>
          <a:p>
            <a:pPr>
              <a:lnSpc>
                <a:spcPct val="80000"/>
              </a:lnSpc>
            </a:pPr>
            <a:endParaRPr lang="ru-RU" sz="800" dirty="0" smtClean="0"/>
          </a:p>
          <a:p>
            <a:pPr>
              <a:lnSpc>
                <a:spcPct val="80000"/>
              </a:lnSpc>
            </a:pPr>
            <a:r>
              <a:rPr lang="ru-RU" sz="2800" b="1" dirty="0" smtClean="0"/>
              <a:t>Догонит ли её сын, если … </a:t>
            </a:r>
          </a:p>
          <a:p>
            <a:pPr>
              <a:lnSpc>
                <a:spcPct val="80000"/>
              </a:lnSpc>
            </a:pPr>
            <a:r>
              <a:rPr lang="ru-RU" sz="2000" b="1" dirty="0"/>
              <a:t>-</a:t>
            </a:r>
            <a:r>
              <a:rPr lang="ru-RU" sz="2000" dirty="0" smtClean="0"/>
              <a:t>он может бежать с втрое большей скоростью?</a:t>
            </a:r>
            <a:endParaRPr lang="ru-RU" sz="2000" dirty="0"/>
          </a:p>
          <a:p>
            <a:pPr>
              <a:lnSpc>
                <a:spcPct val="80000"/>
              </a:lnSpc>
            </a:pPr>
            <a:r>
              <a:rPr lang="ru-RU" sz="2000" dirty="0" smtClean="0"/>
              <a:t>-он может </a:t>
            </a:r>
            <a:r>
              <a:rPr lang="ru-RU" sz="2000" dirty="0"/>
              <a:t>добежать до станции </a:t>
            </a:r>
            <a:r>
              <a:rPr lang="ru-RU" sz="2000" dirty="0" smtClean="0"/>
              <a:t>за 6 минут, на часах 8.39, а электричка отходит в 8.47?</a:t>
            </a:r>
          </a:p>
          <a:p>
            <a:pPr>
              <a:lnSpc>
                <a:spcPct val="80000"/>
              </a:lnSpc>
            </a:pPr>
            <a:r>
              <a:rPr lang="ru-RU" sz="2000" dirty="0" smtClean="0"/>
              <a:t>-…</a:t>
            </a:r>
          </a:p>
        </p:txBody>
      </p:sp>
    </p:spTree>
    <p:extLst>
      <p:ext uri="{BB962C8B-B14F-4D97-AF65-F5344CB8AC3E}">
        <p14:creationId xmlns:p14="http://schemas.microsoft.com/office/powerpoint/2010/main" val="2110404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11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089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Академическое задание </a:t>
            </a:r>
            <a:r>
              <a:rPr lang="ru-RU" sz="2800" cap="all" dirty="0">
                <a:solidFill>
                  <a:srgbClr val="7030A0"/>
                </a:solidFill>
              </a:rPr>
              <a:t>и </a:t>
            </a:r>
            <a:r>
              <a:rPr lang="ru-RU" sz="2800" cap="all" dirty="0" smtClean="0">
                <a:solidFill>
                  <a:srgbClr val="7030A0"/>
                </a:solidFill>
              </a:rPr>
              <a:t>задание для формирования функциональной грамотности: основные отличия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091446826"/>
              </p:ext>
            </p:extLst>
          </p:nvPr>
        </p:nvGraphicFramePr>
        <p:xfrm>
          <a:off x="511778" y="1461956"/>
          <a:ext cx="11352811" cy="4714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961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12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1778" y="285635"/>
            <a:ext cx="114027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Структура измерительных материалов. Модель  PISA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048001" y="2397949"/>
            <a:ext cx="6096000" cy="410340"/>
          </a:xfrm>
          <a:prstGeom prst="rect">
            <a:avLst/>
          </a:prstGeom>
        </p:spPr>
        <p:txBody>
          <a:bodyPr lIns="101572" tIns="50786" rIns="101572" bIns="50786">
            <a:spAutoFit/>
          </a:bodyPr>
          <a:lstStyle/>
          <a:p>
            <a:pPr defTabSz="1015716">
              <a:defRPr/>
            </a:pPr>
            <a:endParaRPr lang="ru-RU" sz="2000" kern="0" dirty="0" smtClean="0">
              <a:solidFill>
                <a:sysClr val="windowText" lastClr="000000"/>
              </a:solidFill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579173642"/>
              </p:ext>
            </p:extLst>
          </p:nvPr>
        </p:nvGraphicFramePr>
        <p:xfrm>
          <a:off x="378033" y="1621632"/>
          <a:ext cx="8834385" cy="4399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9" name="Group 12"/>
          <p:cNvGrpSpPr>
            <a:grpSpLocks/>
          </p:cNvGrpSpPr>
          <p:nvPr/>
        </p:nvGrpSpPr>
        <p:grpSpPr bwMode="auto">
          <a:xfrm>
            <a:off x="8607161" y="993063"/>
            <a:ext cx="2561990" cy="368788"/>
            <a:chOff x="1466849" y="2613603"/>
            <a:chExt cx="1296989" cy="1075194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0" name="Rectangle 12"/>
            <p:cNvSpPr>
              <a:spLocks noChangeArrowheads="1"/>
            </p:cNvSpPr>
            <p:nvPr/>
          </p:nvSpPr>
          <p:spPr bwMode="auto">
            <a:xfrm>
              <a:off x="1466850" y="2639224"/>
              <a:ext cx="1296988" cy="1049573"/>
            </a:xfrm>
            <a:prstGeom prst="round2DiagRect">
              <a:avLst/>
            </a:prstGeom>
            <a:grpFill/>
            <a:ln w="9525" cap="flat" cmpd="sng" algn="ctr">
              <a:solidFill>
                <a:srgbClr val="0195F9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38100" dist="25400" dir="5400000" algn="t" rotWithShape="0">
                <a:srgbClr val="000000">
                  <a:alpha val="26667"/>
                </a:srgbClr>
              </a:outerShdw>
            </a:effectLst>
          </p:spPr>
          <p:txBody>
            <a:bodyPr lIns="61593" tIns="30796" rIns="61593" bIns="30796" anchor="ctr"/>
            <a:lstStyle/>
            <a:p>
              <a:pPr algn="ctr" defTabSz="678467">
                <a:lnSpc>
                  <a:spcPct val="90000"/>
                </a:lnSpc>
                <a:defRPr/>
              </a:pPr>
              <a:endParaRPr lang="en-US" sz="1200" dirty="0">
                <a:latin typeface="Arial" charset="0"/>
              </a:endParaRPr>
            </a:p>
          </p:txBody>
        </p:sp>
        <p:sp>
          <p:nvSpPr>
            <p:cNvPr id="11" name="Freeform 20"/>
            <p:cNvSpPr>
              <a:spLocks/>
            </p:cNvSpPr>
            <p:nvPr/>
          </p:nvSpPr>
          <p:spPr bwMode="auto">
            <a:xfrm>
              <a:off x="1466849" y="2613603"/>
              <a:ext cx="1296988" cy="1049573"/>
            </a:xfrm>
            <a:prstGeom prst="round2DiagRect">
              <a:avLst/>
            </a:prstGeom>
            <a:solidFill>
              <a:srgbClr val="CCE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МГ: </a:t>
              </a:r>
              <a:r>
                <a:rPr lang="ru-RU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Разделы </a:t>
              </a: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математики</a:t>
              </a:r>
            </a:p>
          </p:txBody>
        </p:sp>
      </p:grpSp>
      <p:grpSp>
        <p:nvGrpSpPr>
          <p:cNvPr id="12" name="Group 12"/>
          <p:cNvGrpSpPr>
            <a:grpSpLocks/>
          </p:cNvGrpSpPr>
          <p:nvPr/>
        </p:nvGrpSpPr>
        <p:grpSpPr bwMode="auto">
          <a:xfrm>
            <a:off x="6178396" y="1050652"/>
            <a:ext cx="1990843" cy="432000"/>
            <a:chOff x="1264485" y="1191598"/>
            <a:chExt cx="1531503" cy="2078130"/>
          </a:xfrm>
          <a:solidFill>
            <a:srgbClr val="FFC000"/>
          </a:solidFill>
        </p:grpSpPr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1264485" y="1191598"/>
              <a:ext cx="1531503" cy="2078130"/>
            </a:xfrm>
            <a:prstGeom prst="round2DiagRect">
              <a:avLst/>
            </a:prstGeom>
            <a:grpFill/>
            <a:ln w="9525" cap="flat" cmpd="sng" algn="ctr">
              <a:solidFill>
                <a:srgbClr val="0195F9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38100" dist="25400" dir="5400000" algn="t" rotWithShape="0">
                <a:srgbClr val="000000">
                  <a:alpha val="26667"/>
                </a:srgbClr>
              </a:outerShdw>
            </a:effectLst>
          </p:spPr>
          <p:txBody>
            <a:bodyPr lIns="61593" tIns="30796" rIns="61593" bIns="30796" anchor="ctr"/>
            <a:lstStyle/>
            <a:p>
              <a:pPr algn="ctr" defTabSz="678467">
                <a:lnSpc>
                  <a:spcPct val="90000"/>
                </a:lnSpc>
                <a:defRPr/>
              </a:pPr>
              <a:endParaRPr lang="en-US" sz="1200" dirty="0">
                <a:latin typeface="Arial" charset="0"/>
              </a:endParaRPr>
            </a:p>
          </p:txBody>
        </p:sp>
        <p:sp>
          <p:nvSpPr>
            <p:cNvPr id="14" name="Freeform 20"/>
            <p:cNvSpPr>
              <a:spLocks/>
            </p:cNvSpPr>
            <p:nvPr/>
          </p:nvSpPr>
          <p:spPr bwMode="auto">
            <a:xfrm>
              <a:off x="1381742" y="1426005"/>
              <a:ext cx="1296988" cy="1293813"/>
            </a:xfrm>
            <a:prstGeom prst="round2Diag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ЧГ: </a:t>
              </a:r>
              <a:r>
                <a:rPr lang="ru-RU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Типы и форматы </a:t>
              </a: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текста</a:t>
              </a:r>
            </a:p>
          </p:txBody>
        </p:sp>
      </p:grpSp>
      <p:sp>
        <p:nvSpPr>
          <p:cNvPr id="15" name="Freeform 20"/>
          <p:cNvSpPr>
            <a:spLocks/>
          </p:cNvSpPr>
          <p:nvPr/>
        </p:nvSpPr>
        <p:spPr bwMode="auto">
          <a:xfrm>
            <a:off x="8626215" y="1484784"/>
            <a:ext cx="2561987" cy="432048"/>
          </a:xfrm>
          <a:prstGeom prst="round2DiagRect">
            <a:avLst/>
          </a:prstGeom>
          <a:solidFill>
            <a:srgbClr val="66F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0"/>
          <a:lstStyle/>
          <a:p>
            <a:pPr algn="ctr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ЕНГ: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Естественнонаучные предметы, Методология</a:t>
            </a: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Group 12"/>
          <p:cNvGrpSpPr>
            <a:grpSpLocks/>
          </p:cNvGrpSpPr>
          <p:nvPr/>
        </p:nvGrpSpPr>
        <p:grpSpPr bwMode="auto">
          <a:xfrm>
            <a:off x="9038184" y="3391530"/>
            <a:ext cx="2602431" cy="459232"/>
            <a:chOff x="1466850" y="2637632"/>
            <a:chExt cx="1296988" cy="1296193"/>
          </a:xfrm>
          <a:solidFill>
            <a:srgbClr val="FFC000"/>
          </a:solidFill>
        </p:grpSpPr>
        <p:sp>
          <p:nvSpPr>
            <p:cNvPr id="17" name="Rectangle 12"/>
            <p:cNvSpPr>
              <a:spLocks noChangeArrowheads="1"/>
            </p:cNvSpPr>
            <p:nvPr/>
          </p:nvSpPr>
          <p:spPr bwMode="auto">
            <a:xfrm>
              <a:off x="1466850" y="2639221"/>
              <a:ext cx="1296988" cy="1294604"/>
            </a:xfrm>
            <a:prstGeom prst="round2DiagRect">
              <a:avLst/>
            </a:prstGeom>
            <a:grpFill/>
            <a:ln w="9525" cap="flat" cmpd="sng" algn="ctr">
              <a:solidFill>
                <a:srgbClr val="0195F9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38100" dist="25400" dir="5400000" algn="t" rotWithShape="0">
                <a:srgbClr val="000000">
                  <a:alpha val="26667"/>
                </a:srgbClr>
              </a:outerShdw>
            </a:effectLst>
          </p:spPr>
          <p:txBody>
            <a:bodyPr lIns="61593" tIns="30796" rIns="61593" bIns="30796" anchor="ctr"/>
            <a:lstStyle/>
            <a:p>
              <a:pPr algn="ctr" defTabSz="678467">
                <a:lnSpc>
                  <a:spcPct val="90000"/>
                </a:lnSpc>
                <a:defRPr/>
              </a:pPr>
              <a:endParaRPr lang="en-US" sz="1200" dirty="0">
                <a:latin typeface="Arial" charset="0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1466850" y="2637632"/>
              <a:ext cx="1296988" cy="1293813"/>
            </a:xfrm>
            <a:prstGeom prst="round2Diag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ЧГ: </a:t>
              </a:r>
              <a:r>
                <a:rPr lang="ru-RU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Ситуации функционирования текста</a:t>
              </a:r>
              <a:endParaRPr lang="ru-RU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Group 12"/>
          <p:cNvGrpSpPr>
            <a:grpSpLocks/>
          </p:cNvGrpSpPr>
          <p:nvPr/>
        </p:nvGrpSpPr>
        <p:grpSpPr bwMode="auto">
          <a:xfrm>
            <a:off x="8638337" y="3977766"/>
            <a:ext cx="3014401" cy="432000"/>
            <a:chOff x="1466850" y="2637632"/>
            <a:chExt cx="1404812" cy="1296193"/>
          </a:xfrm>
          <a:solidFill>
            <a:srgbClr val="CCECFF"/>
          </a:solidFill>
        </p:grpSpPr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1466850" y="2639221"/>
              <a:ext cx="1296988" cy="1294604"/>
            </a:xfrm>
            <a:prstGeom prst="round2DiagRect">
              <a:avLst/>
            </a:prstGeom>
            <a:grpFill/>
            <a:ln w="9525" cap="flat" cmpd="sng" algn="ctr">
              <a:solidFill>
                <a:srgbClr val="0195F9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38100" dist="25400" dir="5400000" algn="t" rotWithShape="0">
                <a:srgbClr val="000000">
                  <a:alpha val="26667"/>
                </a:srgbClr>
              </a:outerShdw>
            </a:effectLst>
          </p:spPr>
          <p:txBody>
            <a:bodyPr lIns="61593" tIns="30796" rIns="61593" bIns="30796" anchor="ctr"/>
            <a:lstStyle/>
            <a:p>
              <a:pPr algn="ctr" defTabSz="678467">
                <a:lnSpc>
                  <a:spcPct val="90000"/>
                </a:lnSpc>
                <a:defRPr/>
              </a:pPr>
              <a:endParaRPr lang="en-US" sz="1200" dirty="0">
                <a:latin typeface="Arial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1466850" y="2637632"/>
              <a:ext cx="1404812" cy="1293813"/>
            </a:xfrm>
            <a:prstGeom prst="round2Diag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МГ: </a:t>
              </a:r>
              <a:r>
                <a:rPr lang="ru-RU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Мир индивидуума</a:t>
              </a: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, социума,</a:t>
              </a:r>
            </a:p>
            <a:p>
              <a:pPr algn="ctr"/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образования и науки</a:t>
              </a:r>
            </a:p>
          </p:txBody>
        </p:sp>
      </p:grpSp>
      <p:grpSp>
        <p:nvGrpSpPr>
          <p:cNvPr id="22" name="Group 12"/>
          <p:cNvGrpSpPr>
            <a:grpSpLocks/>
          </p:cNvGrpSpPr>
          <p:nvPr/>
        </p:nvGrpSpPr>
        <p:grpSpPr bwMode="auto">
          <a:xfrm>
            <a:off x="8383593" y="4543413"/>
            <a:ext cx="3257022" cy="432000"/>
            <a:chOff x="1466850" y="2637632"/>
            <a:chExt cx="1296988" cy="1296193"/>
          </a:xfrm>
          <a:solidFill>
            <a:srgbClr val="66FF33"/>
          </a:solidFill>
        </p:grpSpPr>
        <p:sp>
          <p:nvSpPr>
            <p:cNvPr id="23" name="Rectangle 12"/>
            <p:cNvSpPr>
              <a:spLocks noChangeArrowheads="1"/>
            </p:cNvSpPr>
            <p:nvPr/>
          </p:nvSpPr>
          <p:spPr bwMode="auto">
            <a:xfrm>
              <a:off x="1466850" y="2639221"/>
              <a:ext cx="1296988" cy="1294604"/>
            </a:xfrm>
            <a:prstGeom prst="round2DiagRect">
              <a:avLst/>
            </a:prstGeom>
            <a:grpFill/>
            <a:ln w="9525" cap="flat" cmpd="sng" algn="ctr">
              <a:solidFill>
                <a:srgbClr val="0195F9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38100" dist="25400" dir="5400000" algn="t" rotWithShape="0">
                <a:srgbClr val="000000">
                  <a:alpha val="26667"/>
                </a:srgbClr>
              </a:outerShdw>
            </a:effectLst>
          </p:spPr>
          <p:txBody>
            <a:bodyPr lIns="61593" tIns="30796" rIns="61593" bIns="30796" anchor="ctr"/>
            <a:lstStyle/>
            <a:p>
              <a:pPr algn="ctr" defTabSz="678467">
                <a:lnSpc>
                  <a:spcPct val="90000"/>
                </a:lnSpc>
                <a:defRPr/>
              </a:pPr>
              <a:endParaRPr lang="en-US" sz="1200" dirty="0">
                <a:latin typeface="Arial" charset="0"/>
              </a:endParaRPr>
            </a:p>
          </p:txBody>
        </p:sp>
        <p:sp>
          <p:nvSpPr>
            <p:cNvPr id="24" name="Freeform 20"/>
            <p:cNvSpPr>
              <a:spLocks/>
            </p:cNvSpPr>
            <p:nvPr/>
          </p:nvSpPr>
          <p:spPr bwMode="auto">
            <a:xfrm>
              <a:off x="1466850" y="2637632"/>
              <a:ext cx="1296988" cy="1293814"/>
            </a:xfrm>
            <a:prstGeom prst="round2Diag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ЕНГ: </a:t>
              </a:r>
              <a:r>
                <a:rPr lang="ru-RU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Здоровье</a:t>
              </a: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ru-RU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ресурсы,</a:t>
              </a: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ru-RU" sz="12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среда</a:t>
              </a:r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,</a:t>
              </a:r>
            </a:p>
            <a:p>
              <a:pPr algn="ctr"/>
              <a:r>
                <a:rPr lang="ru-RU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связь науки и технологии</a:t>
              </a:r>
            </a:p>
          </p:txBody>
        </p:sp>
      </p:grpSp>
      <p:sp>
        <p:nvSpPr>
          <p:cNvPr id="25" name="Freeform 20"/>
          <p:cNvSpPr>
            <a:spLocks/>
          </p:cNvSpPr>
          <p:nvPr/>
        </p:nvSpPr>
        <p:spPr bwMode="auto">
          <a:xfrm>
            <a:off x="1071554" y="993063"/>
            <a:ext cx="3296253" cy="864000"/>
          </a:xfrm>
          <a:prstGeom prst="round2DiagRect">
            <a:avLst/>
          </a:prstGeom>
          <a:solidFill>
            <a:srgbClr val="FFC000"/>
          </a:solidFill>
          <a:ln>
            <a:noFill/>
          </a:ln>
          <a:extLst/>
        </p:spPr>
        <p:txBody>
          <a:bodyPr lIns="101572" tIns="50786" rIns="101572" bIns="50786" anchor="ctr" anchorCtr="0"/>
          <a:lstStyle/>
          <a:p>
            <a:pPr algn="ctr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ЧГ:</a:t>
            </a:r>
            <a:r>
              <a:rPr lang="ru-RU" sz="13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Работать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с информацией:</a:t>
            </a:r>
          </a:p>
          <a:p>
            <a:pPr marL="150770" indent="47612">
              <a:buFont typeface="Arial" pitchFamily="34" charset="0"/>
              <a:buChar char="•"/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находить и извлекать</a:t>
            </a:r>
          </a:p>
          <a:p>
            <a:pPr marL="150770" indent="47612">
              <a:buFont typeface="Arial" pitchFamily="34" charset="0"/>
              <a:buChar char="•"/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осмысливать и оценивать</a:t>
            </a:r>
          </a:p>
          <a:p>
            <a:pPr marL="150770" indent="47612">
              <a:buFont typeface="Arial" pitchFamily="34" charset="0"/>
              <a:buChar char="•"/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интерпретировать</a:t>
            </a:r>
          </a:p>
        </p:txBody>
      </p:sp>
      <p:sp>
        <p:nvSpPr>
          <p:cNvPr id="26" name="Freeform 20"/>
          <p:cNvSpPr>
            <a:spLocks/>
          </p:cNvSpPr>
          <p:nvPr/>
        </p:nvSpPr>
        <p:spPr bwMode="auto">
          <a:xfrm>
            <a:off x="210812" y="1988840"/>
            <a:ext cx="3051709" cy="864000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xtLst/>
        </p:spPr>
        <p:txBody>
          <a:bodyPr lIns="101572" tIns="50786" rIns="101572" bIns="50786" anchor="ctr" anchorCtr="0"/>
          <a:lstStyle/>
          <a:p>
            <a:pPr algn="ctr"/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МГ:</a:t>
            </a: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Формулировать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, применять интерпретировать и оценивать результаты с позиций математики и реальной проблемы</a:t>
            </a:r>
          </a:p>
        </p:txBody>
      </p:sp>
      <p:sp>
        <p:nvSpPr>
          <p:cNvPr id="27" name="Freeform 20"/>
          <p:cNvSpPr>
            <a:spLocks/>
          </p:cNvSpPr>
          <p:nvPr/>
        </p:nvSpPr>
        <p:spPr bwMode="auto">
          <a:xfrm>
            <a:off x="210812" y="3025759"/>
            <a:ext cx="2732905" cy="1191338"/>
          </a:xfrm>
          <a:prstGeom prst="round2DiagRect">
            <a:avLst/>
          </a:prstGeom>
          <a:solidFill>
            <a:srgbClr val="66FF33"/>
          </a:solidFill>
          <a:ln>
            <a:noFill/>
          </a:ln>
          <a:extLst/>
        </p:spPr>
        <p:txBody>
          <a:bodyPr lIns="101572" tIns="50786" rIns="101572" bIns="50786" anchor="ctr" anchorCtr="0"/>
          <a:lstStyle/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ЕНГ:</a:t>
            </a:r>
          </a:p>
          <a:p>
            <a:pPr marL="150770" indent="-150770">
              <a:buFont typeface="Arial" pitchFamily="34" charset="0"/>
              <a:buChar char="•"/>
            </a:pP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давать </a:t>
            </a: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научные объяснения,</a:t>
            </a:r>
          </a:p>
          <a:p>
            <a:pPr marL="150770" indent="-150770">
              <a:buFont typeface="Arial" pitchFamily="34" charset="0"/>
              <a:buChar char="•"/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применять е/н методы исследования, </a:t>
            </a:r>
          </a:p>
          <a:p>
            <a:pPr marL="150770" indent="-150770">
              <a:buFont typeface="Arial" pitchFamily="34" charset="0"/>
              <a:buChar char="•"/>
            </a:pPr>
            <a:r>
              <a:rPr lang="ru-RU" sz="1200" b="1" dirty="0">
                <a:latin typeface="Arial" panose="020B0604020202020204" pitchFamily="34" charset="0"/>
                <a:cs typeface="Arial" panose="020B0604020202020204" pitchFamily="34" charset="0"/>
              </a:rPr>
              <a:t>интерпретировать данные,  делать выводы</a:t>
            </a:r>
          </a:p>
        </p:txBody>
      </p:sp>
      <p:cxnSp>
        <p:nvCxnSpPr>
          <p:cNvPr id="28" name="Прямая со стрелкой 27"/>
          <p:cNvCxnSpPr>
            <a:endCxn id="44" idx="2"/>
          </p:cNvCxnSpPr>
          <p:nvPr/>
        </p:nvCxnSpPr>
        <p:spPr>
          <a:xfrm>
            <a:off x="6721181" y="2397949"/>
            <a:ext cx="1905033" cy="306627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6704347" y="1700808"/>
            <a:ext cx="2013269" cy="736713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endCxn id="43" idx="2"/>
          </p:cNvCxnSpPr>
          <p:nvPr/>
        </p:nvCxnSpPr>
        <p:spPr>
          <a:xfrm flipV="1">
            <a:off x="6682955" y="2192471"/>
            <a:ext cx="1964310" cy="220320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endCxn id="17" idx="2"/>
          </p:cNvCxnSpPr>
          <p:nvPr/>
        </p:nvCxnSpPr>
        <p:spPr>
          <a:xfrm flipV="1">
            <a:off x="7427516" y="3621428"/>
            <a:ext cx="1610668" cy="55464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endCxn id="21" idx="2"/>
          </p:cNvCxnSpPr>
          <p:nvPr/>
        </p:nvCxnSpPr>
        <p:spPr>
          <a:xfrm>
            <a:off x="7417931" y="4183189"/>
            <a:ext cx="1220406" cy="1018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endCxn id="23" idx="2"/>
          </p:cNvCxnSpPr>
          <p:nvPr/>
        </p:nvCxnSpPr>
        <p:spPr>
          <a:xfrm>
            <a:off x="7417931" y="4193766"/>
            <a:ext cx="965662" cy="5659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3117311" y="1484784"/>
            <a:ext cx="746441" cy="2365979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 flipV="1">
            <a:off x="2874484" y="2603120"/>
            <a:ext cx="263807" cy="1255464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4079776" y="3537027"/>
            <a:ext cx="1626349" cy="625784"/>
          </a:xfrm>
          <a:prstGeom prst="rect">
            <a:avLst/>
          </a:prstGeom>
          <a:noFill/>
        </p:spPr>
        <p:txBody>
          <a:bodyPr wrap="square" lIns="101572" tIns="50786" rIns="101572" bIns="50786" rtlCol="0">
            <a:spAutoFit/>
          </a:bodyPr>
          <a:lstStyle/>
          <a:p>
            <a:pPr algn="ctr"/>
            <a:r>
              <a:rPr lang="ru-RU" sz="17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 ЗАДАНИЙ</a:t>
            </a:r>
          </a:p>
        </p:txBody>
      </p:sp>
      <p:cxnSp>
        <p:nvCxnSpPr>
          <p:cNvPr id="37" name="Прямая со стрелкой 36"/>
          <p:cNvCxnSpPr/>
          <p:nvPr/>
        </p:nvCxnSpPr>
        <p:spPr>
          <a:xfrm>
            <a:off x="7415561" y="4181212"/>
            <a:ext cx="1210653" cy="119200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endCxn id="11" idx="2"/>
          </p:cNvCxnSpPr>
          <p:nvPr/>
        </p:nvCxnSpPr>
        <p:spPr>
          <a:xfrm flipV="1">
            <a:off x="6721181" y="1173063"/>
            <a:ext cx="1885980" cy="1264458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6693402" y="1445897"/>
            <a:ext cx="575541" cy="991624"/>
          </a:xfrm>
          <a:prstGeom prst="straightConnector1">
            <a:avLst/>
          </a:prstGeom>
          <a:ln w="3810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H="1" flipV="1">
            <a:off x="2567609" y="3676498"/>
            <a:ext cx="549702" cy="182086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oup 12"/>
          <p:cNvGrpSpPr>
            <a:grpSpLocks/>
          </p:cNvGrpSpPr>
          <p:nvPr/>
        </p:nvGrpSpPr>
        <p:grpSpPr bwMode="auto">
          <a:xfrm>
            <a:off x="8626214" y="1980791"/>
            <a:ext cx="2583041" cy="935464"/>
            <a:chOff x="1456192" y="2613603"/>
            <a:chExt cx="1307646" cy="2858844"/>
          </a:xfrm>
          <a:solidFill>
            <a:srgbClr val="7030A0"/>
          </a:solidFill>
        </p:grpSpPr>
        <p:sp>
          <p:nvSpPr>
            <p:cNvPr id="42" name="Rectangle 12"/>
            <p:cNvSpPr>
              <a:spLocks noChangeArrowheads="1"/>
            </p:cNvSpPr>
            <p:nvPr/>
          </p:nvSpPr>
          <p:spPr bwMode="auto">
            <a:xfrm>
              <a:off x="1466850" y="2639221"/>
              <a:ext cx="1296988" cy="1294604"/>
            </a:xfrm>
            <a:prstGeom prst="round2DiagRect">
              <a:avLst/>
            </a:prstGeom>
            <a:grpFill/>
            <a:ln w="9525" cap="flat" cmpd="sng" algn="ctr">
              <a:solidFill>
                <a:srgbClr val="0195F9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38100" dist="25400" dir="5400000" algn="t" rotWithShape="0">
                <a:srgbClr val="000000">
                  <a:alpha val="26667"/>
                </a:srgbClr>
              </a:outerShdw>
            </a:effectLst>
          </p:spPr>
          <p:txBody>
            <a:bodyPr lIns="61593" tIns="30796" rIns="61593" bIns="30796" anchor="ctr"/>
            <a:lstStyle/>
            <a:p>
              <a:pPr algn="ctr" defTabSz="678467">
                <a:lnSpc>
                  <a:spcPct val="90000"/>
                </a:lnSpc>
                <a:defRPr/>
              </a:pPr>
              <a:endParaRPr lang="en-US" sz="120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3" name="Freeform 20"/>
            <p:cNvSpPr>
              <a:spLocks/>
            </p:cNvSpPr>
            <p:nvPr/>
          </p:nvSpPr>
          <p:spPr bwMode="auto">
            <a:xfrm>
              <a:off x="1466849" y="2613603"/>
              <a:ext cx="1296988" cy="1293814"/>
            </a:xfrm>
            <a:prstGeom prst="round2Diag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ФГ: </a:t>
              </a:r>
              <a:r>
                <a:rPr lang="ru-RU" sz="1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Деньги и финансы, управление, риски и выгоды</a:t>
              </a:r>
              <a:endPara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1456192" y="4178632"/>
              <a:ext cx="1296988" cy="1293815"/>
            </a:xfrm>
            <a:prstGeom prst="round2Diag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КМ: </a:t>
              </a:r>
              <a:r>
                <a:rPr lang="ru-RU" sz="1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Самовыражение, Решение проблем </a:t>
              </a:r>
              <a:endPara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5" name="Group 12"/>
          <p:cNvGrpSpPr>
            <a:grpSpLocks/>
          </p:cNvGrpSpPr>
          <p:nvPr/>
        </p:nvGrpSpPr>
        <p:grpSpPr bwMode="auto">
          <a:xfrm>
            <a:off x="8636738" y="5108894"/>
            <a:ext cx="3016000" cy="935464"/>
            <a:chOff x="1456192" y="2613603"/>
            <a:chExt cx="1307646" cy="2858844"/>
          </a:xfrm>
          <a:solidFill>
            <a:srgbClr val="7030A0"/>
          </a:solidFill>
        </p:grpSpPr>
        <p:sp>
          <p:nvSpPr>
            <p:cNvPr id="46" name="Rectangle 12"/>
            <p:cNvSpPr>
              <a:spLocks noChangeArrowheads="1"/>
            </p:cNvSpPr>
            <p:nvPr/>
          </p:nvSpPr>
          <p:spPr bwMode="auto">
            <a:xfrm>
              <a:off x="1466850" y="2639221"/>
              <a:ext cx="1296988" cy="1294604"/>
            </a:xfrm>
            <a:prstGeom prst="round2DiagRect">
              <a:avLst/>
            </a:prstGeom>
            <a:grpFill/>
            <a:ln w="9525" cap="flat" cmpd="sng" algn="ctr">
              <a:solidFill>
                <a:srgbClr val="0195F9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38100" dist="25400" dir="5400000" algn="t" rotWithShape="0">
                <a:srgbClr val="000000">
                  <a:alpha val="26667"/>
                </a:srgbClr>
              </a:outerShdw>
            </a:effectLst>
          </p:spPr>
          <p:txBody>
            <a:bodyPr lIns="61593" tIns="30796" rIns="61593" bIns="30796" anchor="ctr"/>
            <a:lstStyle/>
            <a:p>
              <a:pPr algn="ctr" defTabSz="678467">
                <a:lnSpc>
                  <a:spcPct val="90000"/>
                </a:lnSpc>
                <a:defRPr/>
              </a:pPr>
              <a:endParaRPr lang="en-US" sz="120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47" name="Freeform 20"/>
            <p:cNvSpPr>
              <a:spLocks/>
            </p:cNvSpPr>
            <p:nvPr/>
          </p:nvSpPr>
          <p:spPr bwMode="auto">
            <a:xfrm>
              <a:off x="1466849" y="2613603"/>
              <a:ext cx="1296988" cy="1293814"/>
            </a:xfrm>
            <a:prstGeom prst="round2Diag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ФГ: </a:t>
              </a:r>
              <a:r>
                <a:rPr lang="ru-RU" sz="1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Образование и работа, семья, личные траты, досуг, общество</a:t>
              </a:r>
              <a:endPara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1456192" y="4178632"/>
              <a:ext cx="1296988" cy="1293815"/>
            </a:xfrm>
            <a:prstGeom prst="round2Diag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КМ: </a:t>
              </a:r>
              <a:r>
                <a:rPr lang="ru-RU" sz="1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образование, быт, наука и технология, культура, социум </a:t>
              </a:r>
              <a:endPara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49" name="Прямая со стрелкой 48"/>
          <p:cNvCxnSpPr/>
          <p:nvPr/>
        </p:nvCxnSpPr>
        <p:spPr>
          <a:xfrm>
            <a:off x="7427516" y="4176070"/>
            <a:ext cx="1198698" cy="174050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Group 12"/>
          <p:cNvGrpSpPr>
            <a:grpSpLocks/>
          </p:cNvGrpSpPr>
          <p:nvPr/>
        </p:nvGrpSpPr>
        <p:grpSpPr bwMode="auto">
          <a:xfrm>
            <a:off x="123804" y="4807353"/>
            <a:ext cx="2589527" cy="1581126"/>
            <a:chOff x="1466849" y="2613600"/>
            <a:chExt cx="1122740" cy="4832033"/>
          </a:xfrm>
          <a:solidFill>
            <a:srgbClr val="7030A0"/>
          </a:solidFill>
        </p:grpSpPr>
        <p:sp>
          <p:nvSpPr>
            <p:cNvPr id="51" name="Rectangle 12"/>
            <p:cNvSpPr>
              <a:spLocks noChangeArrowheads="1"/>
            </p:cNvSpPr>
            <p:nvPr/>
          </p:nvSpPr>
          <p:spPr bwMode="auto">
            <a:xfrm>
              <a:off x="1466850" y="2639222"/>
              <a:ext cx="1080778" cy="1294603"/>
            </a:xfrm>
            <a:prstGeom prst="round2DiagRect">
              <a:avLst/>
            </a:prstGeom>
            <a:grpFill/>
            <a:ln w="9525" cap="flat" cmpd="sng" algn="ctr">
              <a:solidFill>
                <a:srgbClr val="0195F9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38100" dist="25400" dir="5400000" algn="t" rotWithShape="0">
                <a:srgbClr val="000000">
                  <a:alpha val="26667"/>
                </a:srgbClr>
              </a:outerShdw>
            </a:effectLst>
          </p:spPr>
          <p:txBody>
            <a:bodyPr lIns="61593" tIns="30796" rIns="61593" bIns="30796" anchor="ctr"/>
            <a:lstStyle/>
            <a:p>
              <a:pPr algn="ctr" defTabSz="678467">
                <a:lnSpc>
                  <a:spcPct val="90000"/>
                </a:lnSpc>
                <a:defRPr/>
              </a:pPr>
              <a:endParaRPr lang="en-US" sz="1200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52" name="Freeform 20"/>
            <p:cNvSpPr>
              <a:spLocks/>
            </p:cNvSpPr>
            <p:nvPr/>
          </p:nvSpPr>
          <p:spPr bwMode="auto">
            <a:xfrm>
              <a:off x="1466849" y="2613600"/>
              <a:ext cx="1115492" cy="2970501"/>
            </a:xfrm>
            <a:prstGeom prst="round2Diag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ФГ: </a:t>
              </a:r>
              <a:r>
                <a:rPr lang="ru-RU" sz="1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работать с финансовой информацией:</a:t>
              </a:r>
            </a:p>
            <a:p>
              <a:r>
                <a:rPr lang="ru-RU" sz="1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-выявление и анализ</a:t>
              </a:r>
            </a:p>
            <a:p>
              <a:r>
                <a:rPr lang="ru-RU" sz="1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-оценка проблем</a:t>
              </a:r>
            </a:p>
            <a:p>
              <a:r>
                <a:rPr lang="ru-RU" sz="1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-применение и понимание</a:t>
              </a:r>
              <a:endPara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3" name="Freeform 20"/>
            <p:cNvSpPr>
              <a:spLocks/>
            </p:cNvSpPr>
            <p:nvPr/>
          </p:nvSpPr>
          <p:spPr bwMode="auto">
            <a:xfrm>
              <a:off x="1470552" y="5905373"/>
              <a:ext cx="1119037" cy="1540260"/>
            </a:xfrm>
            <a:prstGeom prst="round2Diag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 anchorCtr="0"/>
            <a:lstStyle/>
            <a:p>
              <a:pPr algn="ctr"/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КМ: </a:t>
              </a:r>
              <a:r>
                <a:rPr lang="ru-RU" sz="12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Выдвижение, оценка и доработка идей</a:t>
              </a:r>
              <a:endPara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54" name="Прямая со стрелкой 53"/>
          <p:cNvCxnSpPr/>
          <p:nvPr/>
        </p:nvCxnSpPr>
        <p:spPr>
          <a:xfrm flipH="1">
            <a:off x="1991544" y="3858584"/>
            <a:ext cx="1125768" cy="957153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2613035" y="3849919"/>
            <a:ext cx="504276" cy="2337155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933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13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089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От Каких заданий надо научиться отличать задания</a:t>
            </a:r>
          </a:p>
          <a:p>
            <a:r>
              <a:rPr lang="ru-RU" sz="2800" cap="all" dirty="0">
                <a:solidFill>
                  <a:srgbClr val="7030A0"/>
                </a:solidFill>
              </a:rPr>
              <a:t>на формирование и оценку креативного мышления?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423274975"/>
              </p:ext>
            </p:extLst>
          </p:nvPr>
        </p:nvGraphicFramePr>
        <p:xfrm>
          <a:off x="539258" y="1567543"/>
          <a:ext cx="11062192" cy="4476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930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14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08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Общее </a:t>
            </a:r>
            <a:r>
              <a:rPr lang="ru-RU" sz="2800" cap="all" dirty="0">
                <a:solidFill>
                  <a:srgbClr val="7030A0"/>
                </a:solidFill>
              </a:rPr>
              <a:t>и особенное </a:t>
            </a:r>
            <a:r>
              <a:rPr lang="ru-RU" sz="2800" cap="all" dirty="0" smtClean="0">
                <a:solidFill>
                  <a:srgbClr val="7030A0"/>
                </a:solidFill>
              </a:rPr>
              <a:t>в учебных заданиях. критерии отличия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486891" y="1006750"/>
            <a:ext cx="11101911" cy="1095123"/>
          </a:xfrm>
          <a:prstGeom prst="round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3600" b="1" dirty="0" smtClean="0">
                <a:solidFill>
                  <a:srgbClr val="7030A0"/>
                </a:solidFill>
              </a:rPr>
              <a:t>Задания по формированию и оценке креативного мышления необходимо отличать от:</a:t>
            </a:r>
            <a:endParaRPr lang="ru-RU" sz="3600" dirty="0" smtClean="0">
              <a:solidFill>
                <a:srgbClr val="7030A0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481050233"/>
              </p:ext>
            </p:extLst>
          </p:nvPr>
        </p:nvGraphicFramePr>
        <p:xfrm>
          <a:off x="361437" y="2285542"/>
          <a:ext cx="11352811" cy="3713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518951" y="3270340"/>
            <a:ext cx="5400000" cy="3459409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rgbClr val="7030A0"/>
                </a:solidFill>
              </a:rPr>
              <a:t>Критерий</a:t>
            </a:r>
            <a:r>
              <a:rPr lang="ru-RU" sz="2800" b="1" dirty="0" smtClean="0">
                <a:solidFill>
                  <a:srgbClr val="181818"/>
                </a:solidFill>
              </a:rPr>
              <a:t>:</a:t>
            </a:r>
          </a:p>
          <a:p>
            <a:pPr>
              <a:lnSpc>
                <a:spcPct val="80000"/>
              </a:lnSpc>
            </a:pPr>
            <a:r>
              <a:rPr lang="ru-RU" sz="2800" b="1" i="1" dirty="0" smtClean="0">
                <a:solidFill>
                  <a:srgbClr val="181818"/>
                </a:solidFill>
              </a:rPr>
              <a:t>По какому принципу строится задание? Что тренируем?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sz="2800" b="1" dirty="0" smtClean="0">
                <a:solidFill>
                  <a:srgbClr val="181818"/>
                </a:solidFill>
              </a:rPr>
              <a:t>-от способа к задаче </a:t>
            </a:r>
            <a:r>
              <a:rPr lang="ru-RU" sz="2800" dirty="0" smtClean="0">
                <a:solidFill>
                  <a:srgbClr val="181818"/>
                </a:solidFill>
              </a:rPr>
              <a:t>(тренируем предметные знания и умения, способ действий) </a:t>
            </a:r>
            <a:r>
              <a:rPr lang="ru-RU" sz="2800" b="1" dirty="0" smtClean="0">
                <a:solidFill>
                  <a:srgbClr val="181818"/>
                </a:solidFill>
              </a:rPr>
              <a:t>ИЛИ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sz="2000" dirty="0" smtClean="0"/>
              <a:t>-</a:t>
            </a:r>
            <a:r>
              <a:rPr lang="ru-RU" sz="2800" b="1" dirty="0" smtClean="0"/>
              <a:t>от задачи к способу </a:t>
            </a:r>
            <a:r>
              <a:rPr lang="ru-RU" sz="2800" dirty="0" smtClean="0"/>
              <a:t>(тренируем умение решать проблемы)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endParaRPr lang="ru-RU" sz="1200" dirty="0" smtClean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6138975" y="3270340"/>
            <a:ext cx="5616000" cy="3447098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rgbClr val="7030A0"/>
                </a:solidFill>
              </a:rPr>
              <a:t>Критерий:</a:t>
            </a:r>
          </a:p>
          <a:p>
            <a:pPr>
              <a:lnSpc>
                <a:spcPct val="80000"/>
              </a:lnSpc>
            </a:pPr>
            <a:endParaRPr lang="ru-RU" sz="800" dirty="0" smtClean="0"/>
          </a:p>
          <a:p>
            <a:pPr>
              <a:lnSpc>
                <a:spcPct val="80000"/>
              </a:lnSpc>
            </a:pPr>
            <a:r>
              <a:rPr lang="ru-RU" sz="2800" b="1" i="1" dirty="0" smtClean="0"/>
              <a:t>Какие умения и компетентности формируем и оцениваем</a:t>
            </a:r>
            <a:r>
              <a:rPr lang="ru-RU" sz="2800" b="1" i="1" dirty="0"/>
              <a:t>? </a:t>
            </a:r>
            <a:r>
              <a:rPr lang="ru-RU" sz="2800" b="1" i="1" dirty="0" smtClean="0"/>
              <a:t>На чём делаем акцент?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ru-RU" sz="2800" dirty="0" smtClean="0"/>
              <a:t>В заданиях на креативность важны умения </a:t>
            </a:r>
            <a:r>
              <a:rPr lang="ru-RU" sz="2800" b="1" dirty="0" smtClean="0"/>
              <a:t>выдвинуть разные идеи</a:t>
            </a:r>
            <a:r>
              <a:rPr lang="ru-RU" sz="2800" dirty="0" smtClean="0"/>
              <a:t>, </a:t>
            </a:r>
            <a:r>
              <a:rPr lang="ru-RU" sz="2800" b="1" dirty="0" smtClean="0"/>
              <a:t>отобрать наиболее креативные </a:t>
            </a:r>
            <a:r>
              <a:rPr lang="ru-RU" sz="2800" dirty="0" smtClean="0"/>
              <a:t>и </a:t>
            </a:r>
            <a:r>
              <a:rPr lang="ru-RU" sz="2800" b="1" dirty="0" smtClean="0"/>
              <a:t>доработать их</a:t>
            </a:r>
            <a:r>
              <a:rPr lang="ru-RU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37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35012"/>
          </a:xfrm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Круг обсуждаемых вопросов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15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850" y="1047750"/>
            <a:ext cx="11520000" cy="1260000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/>
            </a:pPr>
            <a:r>
              <a:rPr lang="ru-RU" sz="2800" dirty="0" smtClean="0">
                <a:solidFill>
                  <a:srgbClr val="7030A0"/>
                </a:solidFill>
              </a:rPr>
              <a:t>Традиционные </a:t>
            </a:r>
            <a:r>
              <a:rPr lang="ru-RU" sz="2800" dirty="0">
                <a:solidFill>
                  <a:srgbClr val="7030A0"/>
                </a:solidFill>
              </a:rPr>
              <a:t>академические учебные задания и задания для формирования и оценки функциональной </a:t>
            </a:r>
            <a:r>
              <a:rPr lang="ru-RU" sz="2800" dirty="0" smtClean="0">
                <a:solidFill>
                  <a:srgbClr val="7030A0"/>
                </a:solidFill>
              </a:rPr>
              <a:t>грамотности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9100" y="2514600"/>
            <a:ext cx="11520000" cy="12600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lvl="0" indent="-180000">
              <a:buFont typeface="+mj-lt"/>
              <a:buAutoNum type="arabicPeriod" startAt="2"/>
            </a:pPr>
            <a:r>
              <a:rPr lang="ru-RU" sz="3600" b="1" dirty="0">
                <a:solidFill>
                  <a:schemeClr val="bg1"/>
                </a:solidFill>
              </a:rPr>
              <a:t>Сравнительный анализ заданий: </a:t>
            </a:r>
            <a:r>
              <a:rPr lang="ru-RU" sz="3600" b="1" dirty="0" smtClean="0">
                <a:solidFill>
                  <a:schemeClr val="bg1"/>
                </a:solidFill>
              </a:rPr>
              <a:t>практикум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9100" y="3981450"/>
            <a:ext cx="11520000" cy="9000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lvl="0" indent="-180000">
              <a:buFont typeface="+mj-lt"/>
              <a:buAutoNum type="arabicPeriod" startAt="3"/>
            </a:pPr>
            <a:r>
              <a:rPr lang="ru-RU" sz="2800" dirty="0">
                <a:solidFill>
                  <a:srgbClr val="7030A0"/>
                </a:solidFill>
              </a:rPr>
              <a:t>Организация методической поддержки в регионе</a:t>
            </a:r>
          </a:p>
        </p:txBody>
      </p:sp>
    </p:spTree>
    <p:extLst>
      <p:ext uri="{BB962C8B-B14F-4D97-AF65-F5344CB8AC3E}">
        <p14:creationId xmlns:p14="http://schemas.microsoft.com/office/powerpoint/2010/main" val="294602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16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089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Примеры заданий: (1)традиционное, (2)естественно-научная грамотность, (3)креативное мышление (решение проблем)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/>
          </p:nvPr>
        </p:nvGraphicFramePr>
        <p:xfrm>
          <a:off x="428391" y="2410692"/>
          <a:ext cx="11520817" cy="4144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511778" y="1481762"/>
            <a:ext cx="11126582" cy="683264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rgbClr val="181818"/>
                </a:solidFill>
              </a:rPr>
              <a:t>Глубоководные ныряльщики. Легенда. </a:t>
            </a:r>
            <a:r>
              <a:rPr lang="ru-RU" sz="2400" dirty="0" smtClean="0">
                <a:solidFill>
                  <a:srgbClr val="181818"/>
                </a:solidFill>
              </a:rPr>
              <a:t>У глубоководных ныряльщиков, например, ловцов жемчуга, происходят определенные изменения в организме. </a:t>
            </a:r>
            <a:endParaRPr lang="ru-RU" sz="2400" b="1" dirty="0" smtClean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4249650" y="3353117"/>
            <a:ext cx="3514730" cy="2923877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endParaRPr lang="ru-RU" sz="1000" dirty="0" smtClean="0"/>
          </a:p>
          <a:p>
            <a:pPr>
              <a:lnSpc>
                <a:spcPct val="80000"/>
              </a:lnSpc>
            </a:pPr>
            <a:r>
              <a:rPr lang="ru-RU" sz="2000" b="1" dirty="0" smtClean="0"/>
              <a:t>Какие изменения наблюдаются у ловцов жемчуга, полученные в результате тренировок?</a:t>
            </a:r>
          </a:p>
          <a:p>
            <a:pPr>
              <a:lnSpc>
                <a:spcPct val="80000"/>
              </a:lnSpc>
            </a:pPr>
            <a:r>
              <a:rPr lang="ru-RU" sz="2000" dirty="0" smtClean="0"/>
              <a:t>(См. выше задание с выбором нескольких верных ответов.)</a:t>
            </a:r>
          </a:p>
          <a:p>
            <a:pPr>
              <a:lnSpc>
                <a:spcPct val="80000"/>
              </a:lnSpc>
            </a:pPr>
            <a:r>
              <a:rPr lang="ru-RU" sz="2000" b="1" dirty="0" smtClean="0"/>
              <a:t>Использованный приём: </a:t>
            </a:r>
            <a:r>
              <a:rPr lang="ru-RU" sz="2000" dirty="0" smtClean="0"/>
              <a:t>поместили организм в экстремальную ситуацию и анализируем, что происходит с системами организма.  </a:t>
            </a:r>
            <a:r>
              <a:rPr lang="en-GB" sz="2000" dirty="0" smtClean="0"/>
              <a:t> </a:t>
            </a:r>
            <a:endParaRPr lang="ru-RU" sz="2000" dirty="0" smtClean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665020" y="3353117"/>
            <a:ext cx="3348000" cy="2923877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endParaRPr lang="ru-RU" sz="1000" dirty="0" smtClean="0"/>
          </a:p>
          <a:p>
            <a:pPr>
              <a:lnSpc>
                <a:spcPct val="80000"/>
              </a:lnSpc>
            </a:pPr>
            <a:r>
              <a:rPr lang="ru-RU" sz="2000" b="1" dirty="0" smtClean="0"/>
              <a:t>Опишите, как взаимосвязаны между собой дыхательная и кровеносная системы человеческого организма</a:t>
            </a:r>
            <a:r>
              <a:rPr lang="ru-RU" sz="2000" dirty="0" smtClean="0"/>
              <a:t>.</a:t>
            </a:r>
          </a:p>
          <a:p>
            <a:pPr>
              <a:lnSpc>
                <a:spcPct val="80000"/>
              </a:lnSpc>
            </a:pPr>
            <a:r>
              <a:rPr lang="ru-RU" sz="2000" dirty="0" smtClean="0"/>
              <a:t>Стандартное (и непростое) задание для демонстрации знаний и понимания процессов. Но нет проблемной ситуации.</a:t>
            </a:r>
          </a:p>
          <a:p>
            <a:pPr>
              <a:lnSpc>
                <a:spcPct val="80000"/>
              </a:lnSpc>
            </a:pPr>
            <a:endParaRPr lang="ru-RU" sz="2000" dirty="0" smtClean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8001010" y="3353117"/>
            <a:ext cx="3948198" cy="3022366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ru-RU" dirty="0" smtClean="0"/>
              <a:t>В организме глубоководных ныряльщиков должны быть некоторые отличия от организма обычных людей, например:</a:t>
            </a:r>
          </a:p>
          <a:p>
            <a:pPr marL="342900" indent="-342900">
              <a:lnSpc>
                <a:spcPct val="80000"/>
              </a:lnSpc>
              <a:buFont typeface="Arial" charset="0"/>
              <a:buChar char="•"/>
            </a:pPr>
            <a:r>
              <a:rPr lang="ru-RU" dirty="0" smtClean="0"/>
              <a:t>увеличенная ёмкость лёгких;</a:t>
            </a:r>
          </a:p>
          <a:p>
            <a:pPr marL="342900" indent="-342900">
              <a:lnSpc>
                <a:spcPct val="80000"/>
              </a:lnSpc>
              <a:buFont typeface="Arial" charset="0"/>
              <a:buChar char="•"/>
            </a:pPr>
            <a:r>
              <a:rPr lang="ru-RU" dirty="0" smtClean="0"/>
              <a:t>повышение количества эритроцитов в крови;</a:t>
            </a:r>
          </a:p>
          <a:p>
            <a:pPr marL="342900" indent="-342900">
              <a:lnSpc>
                <a:spcPct val="80000"/>
              </a:lnSpc>
              <a:buFont typeface="Arial" charset="0"/>
              <a:buChar char="•"/>
            </a:pPr>
            <a:r>
              <a:rPr lang="ru-RU" dirty="0" smtClean="0"/>
              <a:t>способность к замедленному обмену веществ.</a:t>
            </a:r>
            <a:r>
              <a:rPr lang="ru-RU" sz="2000" dirty="0" smtClean="0"/>
              <a:t> </a:t>
            </a:r>
          </a:p>
          <a:p>
            <a:pPr>
              <a:lnSpc>
                <a:spcPct val="80000"/>
              </a:lnSpc>
            </a:pPr>
            <a:r>
              <a:rPr lang="ru-RU" b="1" dirty="0" smtClean="0"/>
              <a:t>Какую систему тренировок и/или диету вы предложили бы для людей, которые хотят заниматься глубоководным нырянием</a:t>
            </a:r>
            <a:r>
              <a:rPr lang="ru-RU" sz="2000" b="1" dirty="0" smtClean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04808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8260" y="121065"/>
            <a:ext cx="10235485" cy="757579"/>
          </a:xfrm>
        </p:spPr>
        <p:txBody>
          <a:bodyPr>
            <a:noAutofit/>
          </a:bodyPr>
          <a:lstStyle/>
          <a:p>
            <a:r>
              <a:rPr lang="ru-RU" sz="3063" dirty="0">
                <a:solidFill>
                  <a:srgbClr val="7030A0"/>
                </a:solidFill>
              </a:rPr>
              <a:t/>
            </a:r>
            <a:br>
              <a:rPr lang="ru-RU" sz="3063" dirty="0">
                <a:solidFill>
                  <a:srgbClr val="7030A0"/>
                </a:solidFill>
              </a:rPr>
            </a:br>
            <a:r>
              <a:rPr lang="ru-RU" sz="2680" dirty="0">
                <a:solidFill>
                  <a:srgbClr val="7030A0"/>
                </a:solidFill>
              </a:rPr>
              <a:t>Объясняем, применяя биологические знания в новой ситуации </a:t>
            </a:r>
            <a:br>
              <a:rPr lang="ru-RU" sz="2680" dirty="0">
                <a:solidFill>
                  <a:srgbClr val="7030A0"/>
                </a:solidFill>
              </a:rPr>
            </a:br>
            <a:r>
              <a:rPr lang="ru-RU" sz="2297" i="1" dirty="0">
                <a:solidFill>
                  <a:srgbClr val="7030A0"/>
                </a:solidFill>
              </a:rPr>
              <a:t>3% выполнения</a:t>
            </a:r>
            <a:br>
              <a:rPr lang="ru-RU" sz="2297" i="1" dirty="0">
                <a:solidFill>
                  <a:srgbClr val="7030A0"/>
                </a:solidFill>
              </a:rPr>
            </a:br>
            <a:r>
              <a:rPr lang="ru-RU" sz="2297" dirty="0">
                <a:solidFill>
                  <a:srgbClr val="7030A0"/>
                </a:solidFill>
              </a:rPr>
              <a:t> </a:t>
            </a:r>
            <a:endParaRPr lang="en-US" sz="2297" dirty="0">
              <a:solidFill>
                <a:srgbClr val="7030A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788500" y="1012849"/>
            <a:ext cx="10614997" cy="5811296"/>
          </a:xfrm>
        </p:spPr>
        <p:txBody>
          <a:bodyPr>
            <a:normAutofit fontScale="92500" lnSpcReduction="1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sz="1723" dirty="0"/>
          </a:p>
          <a:p>
            <a:pPr marL="0" indent="0">
              <a:buNone/>
            </a:pPr>
            <a:endParaRPr lang="ru-RU" sz="1532" dirty="0"/>
          </a:p>
          <a:p>
            <a:pPr marL="0" indent="0">
              <a:buNone/>
            </a:pPr>
            <a:endParaRPr lang="ru-RU" sz="1532" dirty="0"/>
          </a:p>
          <a:p>
            <a:pPr marL="0" indent="0">
              <a:buNone/>
            </a:pPr>
            <a:endParaRPr lang="ru-RU" sz="1532" dirty="0"/>
          </a:p>
          <a:p>
            <a:pPr marL="0" indent="0">
              <a:buNone/>
            </a:pPr>
            <a:endParaRPr lang="ru-RU" sz="1532" dirty="0" smtClean="0"/>
          </a:p>
          <a:p>
            <a:pPr marL="0" indent="0">
              <a:buNone/>
            </a:pPr>
            <a:r>
              <a:rPr lang="ru-RU" sz="1532" dirty="0" smtClean="0"/>
              <a:t>В </a:t>
            </a:r>
            <a:r>
              <a:rPr lang="ru-RU" sz="1532" dirty="0"/>
              <a:t>этом задании из блока «Экстремальные профессии» объединяются разные системы организма человека. Знания о том, как они работают, нужно продемонстрировать в новой ситуации и при новой постановке вопроса. Обсудить, что будет происходить с организмом ныряльщика, можно в классе и до выполнения задания, а уже потом выполнить само задание. Но можно и сначала выполнить задание, а затем обсудить каждый из вариантов ответа: почему одни из них верные, а другие </a:t>
            </a:r>
            <a:r>
              <a:rPr lang="mr-IN" sz="1532" dirty="0"/>
              <a:t>–</a:t>
            </a:r>
            <a:r>
              <a:rPr lang="ru-RU" sz="1532" dirty="0"/>
              <a:t> нет.  </a:t>
            </a:r>
          </a:p>
          <a:p>
            <a:pPr marL="0" indent="0">
              <a:buNone/>
            </a:pPr>
            <a:endParaRPr lang="en-US" sz="1723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b="6558"/>
          <a:stretch/>
        </p:blipFill>
        <p:spPr>
          <a:xfrm>
            <a:off x="1813913" y="1012849"/>
            <a:ext cx="8564173" cy="450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86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18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089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Примеры заданий: (1)традиционное, (2)естественно-научная грамотность, (3)креативное мышление (решение проблем)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041703770"/>
              </p:ext>
            </p:extLst>
          </p:nvPr>
        </p:nvGraphicFramePr>
        <p:xfrm>
          <a:off x="428391" y="2410692"/>
          <a:ext cx="11520817" cy="4144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511778" y="1481762"/>
            <a:ext cx="11126582" cy="683264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rgbClr val="181818"/>
                </a:solidFill>
              </a:rPr>
              <a:t>Сила тяжести (или вес) на Марсе. Легенда. </a:t>
            </a:r>
            <a:r>
              <a:rPr lang="ru-RU" sz="2400" dirty="0" smtClean="0">
                <a:solidFill>
                  <a:srgbClr val="181818"/>
                </a:solidFill>
              </a:rPr>
              <a:t>Одна из проблем для первых колонистов Марса </a:t>
            </a:r>
            <a:r>
              <a:rPr lang="mr-IN" sz="2400" dirty="0" smtClean="0">
                <a:solidFill>
                  <a:srgbClr val="181818"/>
                </a:solidFill>
              </a:rPr>
              <a:t>–</a:t>
            </a:r>
            <a:r>
              <a:rPr lang="ru-RU" sz="2400" dirty="0" smtClean="0">
                <a:solidFill>
                  <a:srgbClr val="181818"/>
                </a:solidFill>
              </a:rPr>
              <a:t> другая сила тяжести на этой планете по сравнению с Землей. </a:t>
            </a:r>
            <a:endParaRPr lang="ru-RU" sz="2400" b="1" dirty="0" smtClean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4249649" y="3353117"/>
            <a:ext cx="3765863" cy="2923877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endParaRPr lang="ru-RU" sz="1000" dirty="0" smtClean="0"/>
          </a:p>
          <a:p>
            <a:pPr>
              <a:lnSpc>
                <a:spcPct val="80000"/>
              </a:lnSpc>
            </a:pPr>
            <a:r>
              <a:rPr lang="ru-RU" sz="2000" dirty="0" smtClean="0"/>
              <a:t>Сила тяжести на Марсе </a:t>
            </a:r>
            <a:r>
              <a:rPr lang="mr-IN" sz="2000" dirty="0" smtClean="0"/>
              <a:t>–</a:t>
            </a:r>
            <a:r>
              <a:rPr lang="ru-RU" sz="2000" dirty="0" smtClean="0"/>
              <a:t> 38% от силы тяжести на Земле. Предполагается, что колонистам </a:t>
            </a:r>
            <a:r>
              <a:rPr lang="ru-RU" sz="2000" dirty="0"/>
              <a:t>придется носить жилеты-утяжелители, </a:t>
            </a:r>
            <a:r>
              <a:rPr lang="ru-RU" sz="2000" dirty="0" smtClean="0"/>
              <a:t>карманы которого </a:t>
            </a:r>
            <a:r>
              <a:rPr lang="ru-RU" sz="2000" dirty="0"/>
              <a:t>могут быть </a:t>
            </a:r>
            <a:r>
              <a:rPr lang="ru-RU" sz="2000" dirty="0" smtClean="0"/>
              <a:t>заполнены свинцовыми пластинами.</a:t>
            </a:r>
          </a:p>
          <a:p>
            <a:pPr>
              <a:lnSpc>
                <a:spcPct val="80000"/>
              </a:lnSpc>
            </a:pPr>
            <a:r>
              <a:rPr lang="ru-RU" sz="2000" b="1" dirty="0" smtClean="0"/>
              <a:t>Какое </a:t>
            </a:r>
            <a:r>
              <a:rPr lang="ru-RU" sz="2000" b="1" dirty="0"/>
              <a:t>негативное влияние на организм человека на Марсе помогут предотвратить жилеты-утяжелители?</a:t>
            </a:r>
            <a:r>
              <a:rPr lang="en-GB" sz="2000" b="1" dirty="0"/>
              <a:t> </a:t>
            </a:r>
            <a:endParaRPr lang="ru-RU" sz="2000" b="1" dirty="0" smtClean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665020" y="3353117"/>
            <a:ext cx="3348000" cy="193899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endParaRPr lang="ru-RU" sz="1000" dirty="0" smtClean="0"/>
          </a:p>
          <a:p>
            <a:pPr>
              <a:lnSpc>
                <a:spcPct val="80000"/>
              </a:lnSpc>
            </a:pPr>
            <a:r>
              <a:rPr lang="ru-RU" sz="2000" b="1" dirty="0" smtClean="0"/>
              <a:t>Во сколько раз сила тяжести на поверхности Марса отличается от земной</a:t>
            </a:r>
            <a:r>
              <a:rPr lang="ru-RU" sz="2000" dirty="0" smtClean="0"/>
              <a:t>? Даны: масса и радиус каждой из планет.</a:t>
            </a:r>
          </a:p>
          <a:p>
            <a:pPr>
              <a:lnSpc>
                <a:spcPct val="80000"/>
              </a:lnSpc>
            </a:pPr>
            <a:r>
              <a:rPr lang="ru-RU" sz="2000" dirty="0" smtClean="0"/>
              <a:t>-…</a:t>
            </a:r>
          </a:p>
          <a:p>
            <a:pPr>
              <a:lnSpc>
                <a:spcPct val="80000"/>
              </a:lnSpc>
            </a:pPr>
            <a:endParaRPr lang="ru-RU" sz="2000" dirty="0" smtClean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8422104" y="3353117"/>
            <a:ext cx="3216255" cy="2800767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ru-RU" sz="2000" dirty="0"/>
              <a:t>Сила тяжести на Марсе </a:t>
            </a:r>
            <a:r>
              <a:rPr lang="mr-IN" sz="2000" dirty="0"/>
              <a:t>–</a:t>
            </a:r>
            <a:r>
              <a:rPr lang="ru-RU" sz="2000" dirty="0"/>
              <a:t> 38% от силы тяжести на Земле</a:t>
            </a:r>
            <a:r>
              <a:rPr lang="ru-RU" sz="2000" dirty="0" smtClean="0"/>
              <a:t>. Из-за того что колонисты будут постоянно испытывать меньшую нагрузку, чем на Земле, их мышцы будут деградировать. </a:t>
            </a:r>
          </a:p>
          <a:p>
            <a:pPr>
              <a:lnSpc>
                <a:spcPct val="80000"/>
              </a:lnSpc>
            </a:pPr>
            <a:r>
              <a:rPr lang="ru-RU" sz="2000" b="1" dirty="0" smtClean="0"/>
              <a:t>Что бы вы предложили, для того чтобы избежать этой опасности?</a:t>
            </a:r>
          </a:p>
        </p:txBody>
      </p:sp>
    </p:spTree>
    <p:extLst>
      <p:ext uri="{BB962C8B-B14F-4D97-AF65-F5344CB8AC3E}">
        <p14:creationId xmlns:p14="http://schemas.microsoft.com/office/powerpoint/2010/main" val="15809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Задания на креативное мышление </a:t>
            </a:r>
            <a:r>
              <a:rPr lang="ru-RU" dirty="0"/>
              <a:t>сфокусированы на</a:t>
            </a:r>
          </a:p>
          <a:p>
            <a:pPr marL="0" indent="0">
              <a:buNone/>
            </a:pPr>
            <a:r>
              <a:rPr lang="ru-RU" dirty="0"/>
              <a:t>(1) </a:t>
            </a:r>
            <a:r>
              <a:rPr lang="ru-RU" b="1" dirty="0"/>
              <a:t>процессе выдвижения новых идей</a:t>
            </a:r>
            <a:r>
              <a:rPr lang="ru-RU" dirty="0"/>
              <a:t>, а не на применении уже известных знаний;</a:t>
            </a:r>
          </a:p>
          <a:p>
            <a:pPr marL="0" indent="0">
              <a:buNone/>
            </a:pPr>
            <a:r>
              <a:rPr lang="ru-RU" dirty="0"/>
              <a:t>(2) </a:t>
            </a:r>
            <a:r>
              <a:rPr lang="ru-RU" b="1" dirty="0"/>
              <a:t>оригинальности</a:t>
            </a:r>
            <a:r>
              <a:rPr lang="ru-RU" dirty="0"/>
              <a:t> предлагаемых подходов и решений (при условии, что ответы имеют смысл и ценность);</a:t>
            </a:r>
          </a:p>
          <a:p>
            <a:pPr marL="0" indent="0">
              <a:buNone/>
            </a:pPr>
            <a:r>
              <a:rPr lang="ru-RU" dirty="0"/>
              <a:t>(3) </a:t>
            </a:r>
            <a:r>
              <a:rPr lang="ru-RU" b="1" dirty="0"/>
              <a:t>открытых проблемах</a:t>
            </a:r>
            <a:r>
              <a:rPr lang="ru-RU" dirty="0"/>
              <a:t>, допускающих альтернативные решения и потому требующих серии приближений и уточнений;</a:t>
            </a:r>
          </a:p>
          <a:p>
            <a:pPr marL="0" indent="0">
              <a:buNone/>
            </a:pPr>
            <a:r>
              <a:rPr lang="ru-RU" dirty="0"/>
              <a:t>(4) </a:t>
            </a:r>
            <a:r>
              <a:rPr lang="ru-RU" b="1" dirty="0"/>
              <a:t>способах и процессе получения решения</a:t>
            </a:r>
            <a:r>
              <a:rPr lang="ru-RU" dirty="0"/>
              <a:t>, а не ответе.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19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11778" y="285635"/>
            <a:ext cx="11089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Креативное </a:t>
            </a:r>
            <a:r>
              <a:rPr lang="ru-RU" sz="2800" cap="all" dirty="0">
                <a:solidFill>
                  <a:srgbClr val="7030A0"/>
                </a:solidFill>
              </a:rPr>
              <a:t>мышление и </a:t>
            </a:r>
            <a:r>
              <a:rPr lang="ru-RU" sz="2800" cap="all" dirty="0" smtClean="0">
                <a:solidFill>
                  <a:srgbClr val="7030A0"/>
                </a:solidFill>
              </a:rPr>
              <a:t>естественно-научная грамотность.  Основные отличия</a:t>
            </a:r>
            <a:endParaRPr lang="ru-RU" sz="2800" cap="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34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20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089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Примеры заданий: традиционные, Математическая грамотность, креативное мышление (решение проблем)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476852416"/>
              </p:ext>
            </p:extLst>
          </p:nvPr>
        </p:nvGraphicFramePr>
        <p:xfrm>
          <a:off x="428391" y="2410692"/>
          <a:ext cx="11520817" cy="4144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486892" y="1481762"/>
            <a:ext cx="11520816" cy="690638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rgbClr val="181818"/>
                </a:solidFill>
              </a:rPr>
              <a:t>Забытый телефон. Легенда. </a:t>
            </a:r>
            <a:r>
              <a:rPr lang="ru-RU" sz="2400" dirty="0" smtClean="0"/>
              <a:t>Мама пошла на электричку. Вскоре после её ухода обнаружилось, что она забыла телефон.</a:t>
            </a:r>
            <a:endParaRPr lang="ru-RU" sz="2400" b="1" dirty="0" smtClean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4443128" y="3353117"/>
            <a:ext cx="3312000" cy="2431435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endParaRPr lang="ru-RU" sz="1000" dirty="0" smtClean="0"/>
          </a:p>
          <a:p>
            <a:pPr>
              <a:lnSpc>
                <a:spcPct val="80000"/>
              </a:lnSpc>
            </a:pPr>
            <a:r>
              <a:rPr lang="ru-RU" sz="2000" b="1" dirty="0" smtClean="0"/>
              <a:t>При </a:t>
            </a:r>
            <a:r>
              <a:rPr lang="ru-RU" sz="2000" b="1" dirty="0"/>
              <a:t>каких </a:t>
            </a:r>
            <a:r>
              <a:rPr lang="ru-RU" sz="2000" b="1" dirty="0" smtClean="0"/>
              <a:t>условиях </a:t>
            </a:r>
            <a:r>
              <a:rPr lang="ru-RU" sz="2000" b="1" dirty="0"/>
              <a:t>сыну </a:t>
            </a:r>
            <a:r>
              <a:rPr lang="ru-RU" sz="2000" b="1" dirty="0" smtClean="0"/>
              <a:t>есть смысл попытаться её догнать? </a:t>
            </a:r>
          </a:p>
          <a:p>
            <a:pPr>
              <a:lnSpc>
                <a:spcPct val="80000"/>
              </a:lnSpc>
            </a:pPr>
            <a:r>
              <a:rPr lang="ru-RU" sz="2000" dirty="0" smtClean="0"/>
              <a:t>Какие дополнительные </a:t>
            </a:r>
            <a:r>
              <a:rPr lang="ru-RU" sz="2000" dirty="0"/>
              <a:t>данные необходимы? Примите разумные допущения, сделайте вывод и </a:t>
            </a:r>
            <a:r>
              <a:rPr lang="ru-RU" sz="2000" dirty="0" smtClean="0"/>
              <a:t>подтвердите свой </a:t>
            </a:r>
            <a:r>
              <a:rPr lang="ru-RU" sz="2000" dirty="0"/>
              <a:t>ответ вычислениями</a:t>
            </a:r>
            <a:r>
              <a:rPr lang="ru-RU" sz="2000" dirty="0" smtClean="0"/>
              <a:t>.</a:t>
            </a:r>
            <a:r>
              <a:rPr lang="ru-RU" sz="2000" b="1" dirty="0" smtClean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665020" y="3353117"/>
            <a:ext cx="3348000" cy="2431435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endParaRPr lang="ru-RU" sz="1000" dirty="0" smtClean="0"/>
          </a:p>
          <a:p>
            <a:pPr>
              <a:lnSpc>
                <a:spcPct val="80000"/>
              </a:lnSpc>
            </a:pPr>
            <a:r>
              <a:rPr lang="ru-RU" sz="2000" b="1" dirty="0" smtClean="0"/>
              <a:t>Догонит ли её сын, если … </a:t>
            </a:r>
          </a:p>
          <a:p>
            <a:pPr>
              <a:lnSpc>
                <a:spcPct val="80000"/>
              </a:lnSpc>
            </a:pPr>
            <a:r>
              <a:rPr lang="ru-RU" sz="2000" b="1" dirty="0"/>
              <a:t>-</a:t>
            </a:r>
            <a:r>
              <a:rPr lang="ru-RU" sz="2000" dirty="0" smtClean="0"/>
              <a:t>он может бежать с втрое большей скоростью?</a:t>
            </a:r>
            <a:endParaRPr lang="ru-RU" sz="2000" dirty="0"/>
          </a:p>
          <a:p>
            <a:pPr>
              <a:lnSpc>
                <a:spcPct val="80000"/>
              </a:lnSpc>
            </a:pPr>
            <a:r>
              <a:rPr lang="ru-RU" sz="2000" dirty="0" smtClean="0"/>
              <a:t>-он может </a:t>
            </a:r>
            <a:r>
              <a:rPr lang="ru-RU" sz="2000" dirty="0"/>
              <a:t>добежать до станции </a:t>
            </a:r>
            <a:r>
              <a:rPr lang="ru-RU" sz="2000" dirty="0" smtClean="0"/>
              <a:t>за 6 минут, на часах 8.39, а электричка отходит в 8.47?</a:t>
            </a:r>
          </a:p>
          <a:p>
            <a:pPr>
              <a:lnSpc>
                <a:spcPct val="80000"/>
              </a:lnSpc>
            </a:pPr>
            <a:r>
              <a:rPr lang="ru-RU" sz="2000" dirty="0" smtClean="0"/>
              <a:t>-…</a:t>
            </a:r>
          </a:p>
          <a:p>
            <a:pPr>
              <a:lnSpc>
                <a:spcPct val="80000"/>
              </a:lnSpc>
            </a:pPr>
            <a:endParaRPr lang="ru-RU" sz="2000" dirty="0" smtClean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8326360" y="3353117"/>
            <a:ext cx="3312000" cy="193899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endParaRPr lang="ru-RU" sz="1000" dirty="0" smtClean="0"/>
          </a:p>
          <a:p>
            <a:pPr marL="0" lvl="1">
              <a:lnSpc>
                <a:spcPct val="80000"/>
              </a:lnSpc>
            </a:pPr>
            <a:r>
              <a:rPr lang="ru-RU" sz="2000" b="1" dirty="0" smtClean="0"/>
              <a:t>Предложите три разных, как можно больше отличающихся друг от друга способа, как догнать маму. </a:t>
            </a:r>
            <a:r>
              <a:rPr lang="ru-RU" sz="2000" dirty="0" smtClean="0"/>
              <a:t>Сделайте разумные допущения </a:t>
            </a:r>
            <a:r>
              <a:rPr lang="ru-RU" sz="2000" dirty="0"/>
              <a:t>и подтвердите свой ответ вычислениями</a:t>
            </a:r>
            <a:r>
              <a:rPr lang="ru-RU" sz="2000" dirty="0" smtClean="0"/>
              <a:t>.</a:t>
            </a:r>
            <a:endParaRPr lang="ru-RU" sz="2000" b="1" dirty="0" smtClean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8328117" y="5427933"/>
            <a:ext cx="3312000" cy="1200329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80000"/>
              </a:lnSpc>
            </a:pPr>
            <a:endParaRPr lang="ru-RU" sz="1000" dirty="0" smtClean="0"/>
          </a:p>
          <a:p>
            <a:pPr marL="0" lvl="1">
              <a:lnSpc>
                <a:spcPct val="80000"/>
              </a:lnSpc>
            </a:pPr>
            <a:r>
              <a:rPr lang="ru-RU" sz="2000" b="1" dirty="0" smtClean="0"/>
              <a:t>Дополните легенду необходимыми данными или схемой </a:t>
            </a:r>
            <a:r>
              <a:rPr lang="ru-RU" sz="2000" dirty="0" smtClean="0"/>
              <a:t>и составьте математическую задачу </a:t>
            </a:r>
            <a:endParaRPr lang="ru-RU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188074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511778" y="1418009"/>
            <a:ext cx="7524750" cy="4525963"/>
          </a:xfrm>
          <a:solidFill>
            <a:schemeClr val="bg2"/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sz="2800" b="1" dirty="0">
                <a:solidFill>
                  <a:srgbClr val="181818"/>
                </a:solidFill>
              </a:rPr>
              <a:t>Забытый телефон. Легенда</a:t>
            </a:r>
          </a:p>
          <a:p>
            <a:pPr>
              <a:lnSpc>
                <a:spcPct val="80000"/>
              </a:lnSpc>
            </a:pPr>
            <a:endParaRPr lang="ru-RU" sz="800" dirty="0"/>
          </a:p>
          <a:p>
            <a:pPr marL="0" indent="0">
              <a:lnSpc>
                <a:spcPct val="80000"/>
              </a:lnSpc>
              <a:buNone/>
            </a:pPr>
            <a:r>
              <a:rPr lang="ru-RU" sz="2800" dirty="0"/>
              <a:t>Мама пошла на электричку. Вскоре после её ухода обнаружилось, что она забыла телефон. </a:t>
            </a:r>
            <a:r>
              <a:rPr lang="ru-RU" sz="2800" b="1" dirty="0"/>
              <a:t>Есть ли смысл сыну попытаться её догнать? </a:t>
            </a:r>
          </a:p>
          <a:p>
            <a:pPr marL="457200" lvl="1" indent="0">
              <a:lnSpc>
                <a:spcPct val="80000"/>
              </a:lnSpc>
              <a:spcBef>
                <a:spcPts val="600"/>
              </a:spcBef>
              <a:buNone/>
            </a:pPr>
            <a:r>
              <a:rPr lang="ru-RU" sz="2400" i="1" dirty="0"/>
              <a:t>Какие дополнительные данные необходимы? Примите разумные допущения, сделайте вывод и подтвердите свой ответ вычислениями</a:t>
            </a:r>
            <a:r>
              <a:rPr lang="ru-RU" dirty="0" smtClean="0"/>
              <a:t>.</a:t>
            </a:r>
          </a:p>
          <a:p>
            <a:pPr>
              <a:lnSpc>
                <a:spcPct val="80000"/>
              </a:lnSpc>
            </a:pPr>
            <a:endParaRPr lang="ru-RU" sz="800" i="1" dirty="0"/>
          </a:p>
          <a:p>
            <a:pPr>
              <a:lnSpc>
                <a:spcPct val="80000"/>
              </a:lnSpc>
            </a:pPr>
            <a:endParaRPr lang="ru-RU" sz="800" i="1" dirty="0">
              <a:solidFill>
                <a:schemeClr val="accent1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800" i="1" dirty="0">
                <a:solidFill>
                  <a:schemeClr val="accent1"/>
                </a:solidFill>
              </a:rPr>
              <a:t>Место для ответа</a:t>
            </a:r>
          </a:p>
          <a:p>
            <a:pPr>
              <a:lnSpc>
                <a:spcPct val="80000"/>
              </a:lnSpc>
            </a:pPr>
            <a:endParaRPr lang="ru-RU" sz="800" i="1" dirty="0">
              <a:solidFill>
                <a:schemeClr val="accent1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800" i="1" dirty="0">
                <a:solidFill>
                  <a:schemeClr val="accent1"/>
                </a:solidFill>
              </a:rPr>
              <a:t>Допущения</a:t>
            </a:r>
            <a:r>
              <a:rPr lang="ru-RU" sz="2800" i="1" dirty="0" smtClean="0">
                <a:solidFill>
                  <a:schemeClr val="accent1"/>
                </a:solidFill>
              </a:rPr>
              <a:t>:</a:t>
            </a:r>
            <a:r>
              <a:rPr lang="ru-RU" sz="2800" i="1" dirty="0" smtClean="0"/>
              <a:t>________________________________</a:t>
            </a:r>
            <a:endParaRPr lang="ru-RU" sz="2800" i="1" dirty="0"/>
          </a:p>
          <a:p>
            <a:pPr>
              <a:lnSpc>
                <a:spcPct val="80000"/>
              </a:lnSpc>
            </a:pPr>
            <a:endParaRPr lang="ru-RU" sz="800" i="1" dirty="0">
              <a:solidFill>
                <a:schemeClr val="accent1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800" i="1" dirty="0">
                <a:solidFill>
                  <a:schemeClr val="accent1"/>
                </a:solidFill>
              </a:rPr>
              <a:t>Вывод: </a:t>
            </a:r>
            <a:r>
              <a:rPr lang="ru-RU" sz="2800" i="1" dirty="0" smtClean="0"/>
              <a:t>___________________________________</a:t>
            </a:r>
            <a:endParaRPr lang="ru-RU" sz="2800" i="1" dirty="0">
              <a:solidFill>
                <a:schemeClr val="accent1"/>
              </a:solidFill>
            </a:endParaRPr>
          </a:p>
          <a:p>
            <a:pPr>
              <a:lnSpc>
                <a:spcPct val="80000"/>
              </a:lnSpc>
            </a:pPr>
            <a:endParaRPr lang="ru-RU" sz="800" i="1" dirty="0">
              <a:solidFill>
                <a:schemeClr val="accent1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800" i="1" dirty="0">
                <a:solidFill>
                  <a:schemeClr val="accent1"/>
                </a:solidFill>
              </a:rPr>
              <a:t>Пояснения к ответу: </a:t>
            </a:r>
            <a:r>
              <a:rPr lang="ru-RU" sz="2800" i="1" dirty="0" smtClean="0"/>
              <a:t>_______________________</a:t>
            </a:r>
            <a:endParaRPr lang="ru-RU" sz="2800" i="1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11778" y="285635"/>
            <a:ext cx="114027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Забытый телефон.  Математическая грамотность и креативное мышление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832304" y="1556792"/>
            <a:ext cx="57606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552384" y="1556792"/>
            <a:ext cx="57606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0401133" y="1556792"/>
            <a:ext cx="57606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1342625" y="1556792"/>
            <a:ext cx="57606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5400000">
            <a:off x="10456779" y="3176972"/>
            <a:ext cx="2232248" cy="5040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20" name="Фигура, имеющая форму буквы L 19"/>
          <p:cNvSpPr/>
          <p:nvPr/>
        </p:nvSpPr>
        <p:spPr>
          <a:xfrm>
            <a:off x="8940316" y="1916832"/>
            <a:ext cx="2376264" cy="792088"/>
          </a:xfrm>
          <a:prstGeom prst="corner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996592" y="4627367"/>
            <a:ext cx="1790241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ru-RU" sz="1200" dirty="0" err="1" smtClean="0">
              <a:solidFill>
                <a:schemeClr val="bg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11778" y="5931374"/>
            <a:ext cx="10022872" cy="6906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1">
              <a:lnSpc>
                <a:spcPct val="80000"/>
              </a:lnSpc>
              <a:spcBef>
                <a:spcPts val="600"/>
              </a:spcBef>
            </a:pPr>
            <a:r>
              <a:rPr lang="ru-RU" sz="2400" b="1" dirty="0"/>
              <a:t>Предложите несколько разных идей о том, как, какими способами можно дополнить текст задания, чтобы задача имела решение.</a:t>
            </a:r>
          </a:p>
        </p:txBody>
      </p:sp>
    </p:spTree>
    <p:extLst>
      <p:ext uri="{BB962C8B-B14F-4D97-AF65-F5344CB8AC3E}">
        <p14:creationId xmlns:p14="http://schemas.microsoft.com/office/powerpoint/2010/main" val="9415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22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80012" y="285635"/>
            <a:ext cx="115344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Функции. Примеры заданий: (1)традиционное задание и (2)задание по Математической грамотности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6" name="Номер слайда 1"/>
          <p:cNvSpPr txBox="1">
            <a:spLocks/>
          </p:cNvSpPr>
          <p:nvPr/>
        </p:nvSpPr>
        <p:spPr>
          <a:xfrm>
            <a:off x="9451133" y="6342490"/>
            <a:ext cx="25400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0" latinLnBrk="0" hangingPunct="0"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defTabSz="914400" rtl="0" eaLnBrk="0" latinLnBrk="0" hangingPunct="0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0" latinLnBrk="0" hangingPunct="0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0" latinLnBrk="0" hangingPunct="0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0" latinLnBrk="0" hangingPunct="0"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endParaRPr lang="ru-RU" altLang="ru-RU" dirty="0">
              <a:latin typeface="Times New Roman" panose="020206030504050203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0" t="19386" r="17320" b="18107"/>
          <a:stretch/>
        </p:blipFill>
        <p:spPr bwMode="auto">
          <a:xfrm>
            <a:off x="380012" y="2588822"/>
            <a:ext cx="5368943" cy="29569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7D6C167-7B60-4FF5-BE0B-089A758559A2}"/>
              </a:ext>
            </a:extLst>
          </p:cNvPr>
          <p:cNvSpPr txBox="1"/>
          <p:nvPr/>
        </p:nvSpPr>
        <p:spPr>
          <a:xfrm>
            <a:off x="6092039" y="1282763"/>
            <a:ext cx="5822463" cy="2890022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54000">
                <a:srgbClr val="F0EBD5"/>
              </a:gs>
              <a:gs pos="100000">
                <a:srgbClr val="D1C39F"/>
              </a:gs>
            </a:gsLst>
            <a:lin ang="18900000" scaled="1"/>
            <a:tileRect/>
          </a:gra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</a:rPr>
              <a:t>(2)Функциональные зависимости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</a:rPr>
              <a:t>Какие явления и процессы можно описать с помощью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800" dirty="0">
                <a:solidFill>
                  <a:schemeClr val="accent3">
                    <a:lumMod val="75000"/>
                  </a:schemeClr>
                </a:solidFill>
              </a:rPr>
              <a:t>-</a:t>
            </a:r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</a:rPr>
              <a:t>линейной зависимости?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</a:rPr>
              <a:t>-квадратичной зависимости?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</a:rPr>
              <a:t>-….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>
                <a:solidFill>
                  <a:schemeClr val="accent3">
                    <a:lumMod val="75000"/>
                  </a:schemeClr>
                </a:solidFill>
              </a:rPr>
              <a:t>-экспоненты?</a:t>
            </a:r>
          </a:p>
        </p:txBody>
      </p:sp>
      <p:pic>
        <p:nvPicPr>
          <p:cNvPr id="9" name="Picture 2" descr="https://ds04.infourok.ru/uploads/ex/1266/000a4b95-dc8f4ae1/img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571" y="4246058"/>
            <a:ext cx="3373398" cy="243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49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23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4027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Функции. Примеры заданий: (3, 4) задания по </a:t>
            </a:r>
            <a:r>
              <a:rPr lang="ru-RU" sz="2800" cap="all" dirty="0" smtClean="0">
                <a:solidFill>
                  <a:srgbClr val="7030A0"/>
                </a:solidFill>
              </a:rPr>
              <a:t>креативному </a:t>
            </a:r>
            <a:r>
              <a:rPr lang="ru-RU" sz="2800" cap="all" dirty="0" smtClean="0">
                <a:solidFill>
                  <a:srgbClr val="7030A0"/>
                </a:solidFill>
              </a:rPr>
              <a:t>мышлению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609600" y="1600207"/>
            <a:ext cx="10972800" cy="4305294"/>
          </a:xfrm>
          <a:ln>
            <a:solidFill>
              <a:srgbClr val="7030A0"/>
            </a:solidFill>
          </a:ln>
        </p:spPr>
        <p:txBody>
          <a:bodyPr>
            <a:normAutofit fontScale="92500" lnSpcReduction="10000"/>
          </a:bodyPr>
          <a:lstStyle/>
          <a:p>
            <a:pPr indent="0" algn="ctr">
              <a:lnSpc>
                <a:spcPct val="90000"/>
              </a:lnSpc>
              <a:spcBef>
                <a:spcPts val="600"/>
              </a:spcBef>
              <a:buNone/>
            </a:pPr>
            <a:r>
              <a:rPr lang="ru-RU" b="1" dirty="0" smtClean="0">
                <a:solidFill>
                  <a:srgbClr val="7030A0"/>
                </a:solidFill>
              </a:rPr>
              <a:t>Скорость </a:t>
            </a:r>
            <a:r>
              <a:rPr lang="ru-RU" b="1" dirty="0">
                <a:solidFill>
                  <a:srgbClr val="7030A0"/>
                </a:solidFill>
              </a:rPr>
              <a:t>распространения </a:t>
            </a:r>
            <a:r>
              <a:rPr lang="ru-RU" b="1" dirty="0" smtClean="0">
                <a:solidFill>
                  <a:srgbClr val="7030A0"/>
                </a:solidFill>
              </a:rPr>
              <a:t>слухов</a:t>
            </a:r>
          </a:p>
          <a:p>
            <a:pPr marL="0" indent="0">
              <a:lnSpc>
                <a:spcPct val="90000"/>
              </a:lnSpc>
              <a:spcBef>
                <a:spcPts val="1200"/>
              </a:spcBef>
              <a:buNone/>
            </a:pPr>
            <a:r>
              <a:rPr lang="ru-RU" dirty="0" smtClean="0">
                <a:solidFill>
                  <a:srgbClr val="7030A0"/>
                </a:solidFill>
              </a:rPr>
              <a:t>3</a:t>
            </a:r>
            <a:r>
              <a:rPr lang="ru-RU" sz="3500" dirty="0" smtClean="0">
                <a:solidFill>
                  <a:srgbClr val="7030A0"/>
                </a:solidFill>
              </a:rPr>
              <a:t>. Как вы думаете, можно ли считать постоянной скорость распространения слухов? Выскажите два-три разных аргумента, подтверждающих вашу точку зрения. </a:t>
            </a:r>
          </a:p>
          <a:p>
            <a:pPr marL="0" indent="0">
              <a:lnSpc>
                <a:spcPct val="90000"/>
              </a:lnSpc>
              <a:spcBef>
                <a:spcPts val="1200"/>
              </a:spcBef>
              <a:buNone/>
            </a:pPr>
            <a:r>
              <a:rPr lang="ru-RU" sz="3500" dirty="0" smtClean="0">
                <a:solidFill>
                  <a:srgbClr val="7030A0"/>
                </a:solidFill>
              </a:rPr>
              <a:t>4. </a:t>
            </a:r>
            <a:r>
              <a:rPr lang="ru-RU" sz="3500" dirty="0">
                <a:solidFill>
                  <a:srgbClr val="7030A0"/>
                </a:solidFill>
              </a:rPr>
              <a:t>Выскажите предположение о том, какая функциональная зависимость лучше описывает характер изменения скорости распространения слухов. Опишите идею о том, как можно проверить справедливость </a:t>
            </a:r>
            <a:r>
              <a:rPr lang="ru-RU" sz="3500" dirty="0" smtClean="0">
                <a:solidFill>
                  <a:srgbClr val="7030A0"/>
                </a:solidFill>
              </a:rPr>
              <a:t>вашего предположения</a:t>
            </a:r>
            <a:r>
              <a:rPr lang="ru-RU" sz="3500" dirty="0">
                <a:solidFill>
                  <a:srgbClr val="7030A0"/>
                </a:solidFill>
              </a:rPr>
              <a:t>. Постарайтесь предложить такую идею, о которой подумает не </a:t>
            </a:r>
            <a:r>
              <a:rPr lang="ru-RU" sz="3500" dirty="0" smtClean="0">
                <a:solidFill>
                  <a:srgbClr val="7030A0"/>
                </a:solidFill>
              </a:rPr>
              <a:t>каждый</a:t>
            </a:r>
            <a:r>
              <a:rPr lang="ru-RU" sz="3500" dirty="0">
                <a:solidFill>
                  <a:srgbClr val="7030A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092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24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4027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Можно ли совмещать грамотности? Задания учителей 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43" t="20302" r="12081" b="9463"/>
          <a:stretch/>
        </p:blipFill>
        <p:spPr bwMode="auto">
          <a:xfrm>
            <a:off x="96252" y="953821"/>
            <a:ext cx="3453064" cy="5440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34" t="19281" r="10868" b="29704"/>
          <a:stretch/>
        </p:blipFill>
        <p:spPr bwMode="auto">
          <a:xfrm>
            <a:off x="3427070" y="1075482"/>
            <a:ext cx="4815289" cy="5254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8242359" y="1403661"/>
            <a:ext cx="3753126" cy="4347434"/>
          </a:xfrm>
          <a:prstGeom prst="rect">
            <a:avLst/>
          </a:prstGeom>
          <a:solidFill>
            <a:schemeClr val="bg2"/>
          </a:solidFill>
        </p:spPr>
        <p:txBody>
          <a:bodyPr lIns="45720" tIns="22860" rIns="45720" bIns="22860">
            <a:normAutofit fontScale="47500" lnSpcReduction="20000"/>
          </a:bodyPr>
          <a:lstStyle>
            <a:lvl1pPr marL="457200" marR="0" indent="-457200" algn="l" defTabSz="1828800" latinLnBrk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Pct val="100000"/>
              <a:buFont typeface="Gilroy-Light"/>
              <a:buChar char="•"/>
              <a:tabLst/>
              <a:defRPr sz="5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Gilroy-Light"/>
                <a:ea typeface="Gilroy-Light"/>
                <a:cs typeface="Gilroy-Light"/>
                <a:sym typeface="Gilroy-Light"/>
              </a:defRPr>
            </a:lvl1pPr>
            <a:lvl2pPr marL="990600" marR="0" indent="-533400" algn="l" defTabSz="1828800" latinLnBrk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Pct val="100000"/>
              <a:buFont typeface="Gilroy-Light"/>
              <a:buChar char="•"/>
              <a:tabLst/>
              <a:defRPr sz="5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Gilroy-Light"/>
                <a:ea typeface="Gilroy-Light"/>
                <a:cs typeface="Gilroy-Light"/>
                <a:sym typeface="Gilroy-Light"/>
              </a:defRPr>
            </a:lvl2pPr>
            <a:lvl3pPr marL="1554479" marR="0" indent="-640079" algn="l" defTabSz="1828800" latinLnBrk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Pct val="100000"/>
              <a:buFont typeface="Gilroy-Light"/>
              <a:buChar char="•"/>
              <a:tabLst/>
              <a:defRPr sz="5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Gilroy-Light"/>
                <a:ea typeface="Gilroy-Light"/>
                <a:cs typeface="Gilroy-Light"/>
                <a:sym typeface="Gilroy-Light"/>
              </a:defRPr>
            </a:lvl3pPr>
            <a:lvl4pPr marL="2082800" marR="0" indent="-711200" algn="l" defTabSz="1828800" latinLnBrk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Pct val="100000"/>
              <a:buFont typeface="Gilroy-Light"/>
              <a:buChar char="•"/>
              <a:tabLst/>
              <a:defRPr sz="5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Gilroy-Light"/>
                <a:ea typeface="Gilroy-Light"/>
                <a:cs typeface="Gilroy-Light"/>
                <a:sym typeface="Gilroy-Light"/>
              </a:defRPr>
            </a:lvl4pPr>
            <a:lvl5pPr marL="2540000" marR="0" indent="-711200" algn="l" defTabSz="1828800" latinLnBrk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Pct val="100000"/>
              <a:buFont typeface="Gilroy-Light"/>
              <a:buChar char="•"/>
              <a:tabLst/>
              <a:defRPr sz="5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Gilroy-Light"/>
                <a:ea typeface="Gilroy-Light"/>
                <a:cs typeface="Gilroy-Light"/>
                <a:sym typeface="Gilroy-Light"/>
              </a:defRPr>
            </a:lvl5pPr>
            <a:lvl6pPr marL="2997200" marR="0" indent="-711200" algn="l" defTabSz="1828800" latinLnBrk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Pct val="100000"/>
              <a:buFont typeface="Gilroy-Light"/>
              <a:buChar char="•"/>
              <a:tabLst/>
              <a:defRPr sz="5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Gilroy-Light"/>
                <a:ea typeface="Gilroy-Light"/>
                <a:cs typeface="Gilroy-Light"/>
                <a:sym typeface="Gilroy-Light"/>
              </a:defRPr>
            </a:lvl6pPr>
            <a:lvl7pPr marL="3454400" marR="0" indent="-711200" algn="l" defTabSz="1828800" latinLnBrk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Pct val="100000"/>
              <a:buFont typeface="Gilroy-Light"/>
              <a:buChar char="•"/>
              <a:tabLst/>
              <a:defRPr sz="5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Gilroy-Light"/>
                <a:ea typeface="Gilroy-Light"/>
                <a:cs typeface="Gilroy-Light"/>
                <a:sym typeface="Gilroy-Light"/>
              </a:defRPr>
            </a:lvl7pPr>
            <a:lvl8pPr marL="3911600" marR="0" indent="-711200" algn="l" defTabSz="1828800" latinLnBrk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Pct val="100000"/>
              <a:buFont typeface="Gilroy-Light"/>
              <a:buChar char="•"/>
              <a:tabLst/>
              <a:defRPr sz="5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Gilroy-Light"/>
                <a:ea typeface="Gilroy-Light"/>
                <a:cs typeface="Gilroy-Light"/>
                <a:sym typeface="Gilroy-Light"/>
              </a:defRPr>
            </a:lvl8pPr>
            <a:lvl9pPr marL="4368800" marR="0" indent="-711200" algn="l" defTabSz="1828800" latinLnBrk="0">
              <a:lnSpc>
                <a:spcPct val="90000"/>
              </a:lnSpc>
              <a:spcBef>
                <a:spcPts val="2000"/>
              </a:spcBef>
              <a:spcAft>
                <a:spcPts val="0"/>
              </a:spcAft>
              <a:buClrTx/>
              <a:buSzPct val="100000"/>
              <a:buFont typeface="Gilroy-Light"/>
              <a:buChar char="•"/>
              <a:tabLst/>
              <a:defRPr sz="5600" b="0" i="0" u="none" strike="noStrike" cap="none" spc="0" baseline="0">
                <a:ln>
                  <a:noFill/>
                </a:ln>
                <a:solidFill>
                  <a:srgbClr val="000000"/>
                </a:solidFill>
                <a:uFillTx/>
                <a:latin typeface="Gilroy-Light"/>
                <a:ea typeface="Gilroy-Light"/>
                <a:cs typeface="Gilroy-Light"/>
                <a:sym typeface="Gilroy-Light"/>
              </a:defRPr>
            </a:lvl9pPr>
          </a:lstStyle>
          <a:p>
            <a:pPr marL="0" indent="0">
              <a:buNone/>
            </a:pP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</a:rPr>
              <a:t>Множественный текст и система вопросов</a:t>
            </a:r>
          </a:p>
          <a:p>
            <a:pPr marL="0" indent="0">
              <a:buNone/>
            </a:pPr>
            <a:r>
              <a:rPr lang="ru-RU" i="1" dirty="0" smtClean="0"/>
              <a:t> </a:t>
            </a:r>
          </a:p>
          <a:p>
            <a:pPr marL="257175" indent="-257175">
              <a:buFont typeface="+mj-lt"/>
              <a:buAutoNum type="arabicPeriod"/>
            </a:pPr>
            <a:r>
              <a:rPr lang="ru-RU" sz="3500" dirty="0"/>
              <a:t>Как вы думаете, что надо предпринять, если у вас дома разобьётся ртутный градусник? Приведите не менее двух действий, которые надо совершить до приезда специальных служб.</a:t>
            </a:r>
          </a:p>
          <a:p>
            <a:pPr marL="257175" indent="-257175">
              <a:buFont typeface="+mj-lt"/>
              <a:buAutoNum type="arabicPeriod"/>
            </a:pPr>
            <a:r>
              <a:rPr lang="ru-RU" sz="3500" dirty="0"/>
              <a:t>Нарисуйте листовку, в которой рассказывается о том, что нужно делать в случае поломки ртутного градусника.</a:t>
            </a:r>
          </a:p>
          <a:p>
            <a:pPr marL="257175" indent="-257175">
              <a:buFont typeface="+mj-lt"/>
              <a:buAutoNum type="arabicPeriod"/>
            </a:pPr>
            <a:r>
              <a:rPr lang="ru-RU" sz="3500" dirty="0"/>
              <a:t>Придумайте четверостишие, описывающее опасность паров ртути.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686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25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1257" y="285635"/>
            <a:ext cx="117342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Можно ли совмещать разные </a:t>
            </a:r>
            <a:r>
              <a:rPr lang="ru-RU" sz="2800" cap="all" dirty="0" smtClean="0">
                <a:solidFill>
                  <a:srgbClr val="7030A0"/>
                </a:solidFill>
              </a:rPr>
              <a:t>грамотности? Задания </a:t>
            </a:r>
            <a:r>
              <a:rPr lang="ru-RU" sz="2800" cap="all" dirty="0">
                <a:solidFill>
                  <a:srgbClr val="7030A0"/>
                </a:solidFill>
              </a:rPr>
              <a:t>учителей. Бретань и улитки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87556" y="1325354"/>
            <a:ext cx="11544128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80000" eaLnBrk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>
                <a:ea typeface="Times New Roman" pitchFamily="18" charset="0"/>
                <a:cs typeface="Arial" pitchFamily="34" charset="0"/>
              </a:rPr>
              <a:t>Где начинается море и заканчивается земля – сами бретонцы не знают…</a:t>
            </a:r>
          </a:p>
          <a:p>
            <a:pPr indent="180000" eaLnBrk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Пожалуй, одной из самых главных достопримечательностей запада Франции – Бретани – можно назвать её разнообразное побережье.</a:t>
            </a:r>
            <a:endParaRPr lang="ru-RU" altLang="ru-RU" sz="2000" dirty="0">
              <a:ea typeface="Times New Roman" pitchFamily="18" charset="0"/>
              <a:cs typeface="Arial" pitchFamily="34" charset="0"/>
            </a:endParaRPr>
          </a:p>
          <a:p>
            <a:pPr indent="180000" eaLnBrk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Оно необыкновенно красиво: безбрежные просторы, нагромождение валунов, скалы, дюны, песчаные пляжи.</a:t>
            </a:r>
            <a:endParaRPr lang="ru-RU" altLang="ru-RU" sz="2000" dirty="0">
              <a:ea typeface="Times New Roman" pitchFamily="18" charset="0"/>
              <a:cs typeface="Arial" pitchFamily="34" charset="0"/>
            </a:endParaRPr>
          </a:p>
          <a:p>
            <a:pPr indent="180000" eaLnBrk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Приливы и отливы… Море то подходит к самым домам, то отходит, порой на километры. Каждые шесть часов пейзаж меняется до неузнаваемости. За этими удивительными и непривычными изменениями можно следить бесконечно.</a:t>
            </a:r>
            <a:endParaRPr lang="ru-RU" altLang="ru-RU" sz="2000" dirty="0">
              <a:ea typeface="Times New Roman" pitchFamily="18" charset="0"/>
              <a:cs typeface="Arial" pitchFamily="34" charset="0"/>
            </a:endParaRPr>
          </a:p>
          <a:p>
            <a:pPr indent="180000" eaLnBrk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>
                <a:solidFill>
                  <a:srgbClr val="333333"/>
                </a:solidFill>
                <a:ea typeface="Times New Roman" pitchFamily="18" charset="0"/>
                <a:cs typeface="Arial" pitchFamily="34" charset="0"/>
              </a:rPr>
              <a:t>Архитектура бретонских домов – одна из самых красивых и узнаваемых во Франции.  Большинство бретонских домов выполнено в одном стиле, который можно найти только здесь. Это основательно сложенные каменные дома с характерными чёрными крышами. В силуэтах домов отражается весь дух региона, сила дикой природы и мощь океанских просторов. </a:t>
            </a:r>
            <a:endParaRPr lang="ru-RU" altLang="ru-RU" sz="2000" dirty="0"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7556" y="4441768"/>
            <a:ext cx="8205505" cy="206210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indent="180000">
              <a:lnSpc>
                <a:spcPct val="80000"/>
              </a:lnSpc>
            </a:pPr>
            <a:r>
              <a:rPr lang="ru-RU" sz="2000" dirty="0"/>
              <a:t>И вдруг было замечено, что фасады домов стали понемногу разрушаться, а ведь старинные дома — предмет любви и гордости хозяев, их любовно сохраняют и несмотря на солидный возраст, такие здания зачастую выглядят прочнее и основательнее новых.</a:t>
            </a:r>
          </a:p>
          <a:p>
            <a:pPr indent="180000">
              <a:lnSpc>
                <a:spcPct val="80000"/>
              </a:lnSpc>
            </a:pPr>
            <a:r>
              <a:rPr lang="ru-RU" sz="2000" dirty="0"/>
              <a:t>Выяснилось, что это улитки стали обгрызать краску с наружных стен домов, заползая на высоту до четырех метров! </a:t>
            </a:r>
          </a:p>
          <a:p>
            <a:pPr indent="180000">
              <a:lnSpc>
                <a:spcPct val="80000"/>
              </a:lnSpc>
            </a:pPr>
            <a:r>
              <a:rPr lang="ru-RU" sz="2000" b="1" dirty="0"/>
              <a:t>Попытайтесь объяснить этот факт и предложить варианты решения проблемы.</a:t>
            </a:r>
          </a:p>
        </p:txBody>
      </p:sp>
      <p:pic>
        <p:nvPicPr>
          <p:cNvPr id="11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643" y="4206883"/>
            <a:ext cx="3043988" cy="219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40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98676" y="6351189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26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вопросы слушателям: определите характер задания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6" name="Текст 1"/>
          <p:cNvSpPr txBox="1">
            <a:spLocks/>
          </p:cNvSpPr>
          <p:nvPr/>
        </p:nvSpPr>
        <p:spPr>
          <a:xfrm>
            <a:off x="8502733" y="1151912"/>
            <a:ext cx="3372591" cy="4275117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  <a:spcBef>
                <a:spcPts val="600"/>
              </a:spcBef>
            </a:pPr>
            <a:r>
              <a:rPr lang="ru-RU" sz="2400" b="1" i="1" dirty="0" smtClean="0">
                <a:solidFill>
                  <a:srgbClr val="7030A0"/>
                </a:solidFill>
              </a:rPr>
              <a:t>Укажите, что оно оценивает: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Предметные умения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Математическую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Естественно-научную грамотность</a:t>
            </a:r>
            <a:endParaRPr lang="ru-RU" sz="2400" b="1" i="1" dirty="0">
              <a:solidFill>
                <a:srgbClr val="7030A0"/>
              </a:solidFill>
            </a:endParaRP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Читательскую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Креативное мышление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1" t="20306" r="25844" b="6454"/>
          <a:stretch/>
        </p:blipFill>
        <p:spPr bwMode="auto">
          <a:xfrm>
            <a:off x="154379" y="1177983"/>
            <a:ext cx="8057463" cy="529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083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98676" y="6351189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27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вопросы слушателям: определите характер задания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6" name="Текст 1"/>
          <p:cNvSpPr txBox="1">
            <a:spLocks/>
          </p:cNvSpPr>
          <p:nvPr/>
        </p:nvSpPr>
        <p:spPr>
          <a:xfrm>
            <a:off x="5771407" y="1294411"/>
            <a:ext cx="6103917" cy="2315688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  <a:spcBef>
                <a:spcPts val="600"/>
              </a:spcBef>
            </a:pPr>
            <a:r>
              <a:rPr lang="ru-RU" sz="2400" b="1" i="1" dirty="0" smtClean="0">
                <a:solidFill>
                  <a:srgbClr val="7030A0"/>
                </a:solidFill>
              </a:rPr>
              <a:t>Укажите, что оно оценивает: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Предметные умения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Математическую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Естественно-научную грамотность</a:t>
            </a:r>
            <a:endParaRPr lang="ru-RU" sz="2400" b="1" i="1" dirty="0">
              <a:solidFill>
                <a:srgbClr val="7030A0"/>
              </a:solidFill>
            </a:endParaRP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Читательскую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Креативное мышление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8" t="24430" r="39467" b="6418"/>
          <a:stretch/>
        </p:blipFill>
        <p:spPr bwMode="auto">
          <a:xfrm>
            <a:off x="323054" y="1056904"/>
            <a:ext cx="5229653" cy="5379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7" t="48485" r="23324" b="20668"/>
          <a:stretch/>
        </p:blipFill>
        <p:spPr bwMode="auto">
          <a:xfrm>
            <a:off x="5130139" y="4226839"/>
            <a:ext cx="6662057" cy="1877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419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98676" y="6351189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28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вопросы слушателям: определите характер задания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6" name="Текст 1"/>
          <p:cNvSpPr txBox="1">
            <a:spLocks/>
          </p:cNvSpPr>
          <p:nvPr/>
        </p:nvSpPr>
        <p:spPr>
          <a:xfrm>
            <a:off x="5807033" y="1674422"/>
            <a:ext cx="6103917" cy="2268186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  <a:spcBef>
                <a:spcPts val="600"/>
              </a:spcBef>
            </a:pPr>
            <a:r>
              <a:rPr lang="ru-RU" sz="2400" b="1" i="1" dirty="0" smtClean="0">
                <a:solidFill>
                  <a:srgbClr val="7030A0"/>
                </a:solidFill>
              </a:rPr>
              <a:t>Укажите, что оно оценивает: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Предметные умения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Математическую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Естественно-научную грамотность</a:t>
            </a:r>
            <a:endParaRPr lang="ru-RU" sz="2400" b="1" i="1" dirty="0">
              <a:solidFill>
                <a:srgbClr val="7030A0"/>
              </a:solidFill>
            </a:endParaRP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Читательскую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Креативное мышление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57299" y="1190180"/>
            <a:ext cx="5312228" cy="3416320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ПОДАРКИ</a:t>
            </a:r>
            <a:endParaRPr lang="ru-RU" sz="2400" dirty="0"/>
          </a:p>
          <a:p>
            <a:r>
              <a:rPr lang="ru-RU" sz="2400" dirty="0"/>
              <a:t>Родительский комитет закупил 15 </a:t>
            </a:r>
            <a:r>
              <a:rPr lang="ru-RU" sz="2400" dirty="0" err="1"/>
              <a:t>пазлов</a:t>
            </a:r>
            <a:r>
              <a:rPr lang="ru-RU" sz="2400" dirty="0"/>
              <a:t> для подарков детям в связи с окончанием учебного года, из них 6 с животными и 9 с </a:t>
            </a:r>
            <a:r>
              <a:rPr lang="ru-RU" sz="2400" dirty="0" smtClean="0"/>
              <a:t>пейзажами. Подарки </a:t>
            </a:r>
            <a:r>
              <a:rPr lang="ru-RU" sz="2400" dirty="0"/>
              <a:t>распределяются случайным образом между 15 детьми, среди которых есть Маша. Найдите вероятность того, что Маше достанется </a:t>
            </a:r>
            <a:r>
              <a:rPr lang="ru-RU" sz="2400" dirty="0" err="1"/>
              <a:t>пазл</a:t>
            </a:r>
            <a:r>
              <a:rPr lang="ru-RU" sz="2400" dirty="0"/>
              <a:t> с пейзажем.</a:t>
            </a:r>
          </a:p>
        </p:txBody>
      </p:sp>
    </p:spTree>
    <p:extLst>
      <p:ext uri="{BB962C8B-B14F-4D97-AF65-F5344CB8AC3E}">
        <p14:creationId xmlns:p14="http://schemas.microsoft.com/office/powerpoint/2010/main" val="289122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29</a:t>
            </a:fld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81890" y="1158063"/>
            <a:ext cx="5842661" cy="46628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000" b="1" i="1" dirty="0" smtClean="0"/>
              <a:t>Задание по теме «Великие географические открытия». </a:t>
            </a:r>
            <a:r>
              <a:rPr lang="ru-RU" sz="3000" dirty="0" smtClean="0"/>
              <a:t>Ответьте устно.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ru-RU" sz="3000" dirty="0" smtClean="0"/>
              <a:t>Какую </a:t>
            </a:r>
            <a:r>
              <a:rPr lang="ru-RU" sz="3000" dirty="0"/>
              <a:t>роль сыграли великие географические </a:t>
            </a:r>
            <a:r>
              <a:rPr lang="ru-RU" sz="3000" dirty="0" smtClean="0"/>
              <a:t>открытия?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ru-RU" sz="3000" dirty="0" smtClean="0"/>
              <a:t>Были ли </a:t>
            </a:r>
            <a:r>
              <a:rPr lang="ru-RU" sz="3000" dirty="0"/>
              <a:t>негативные </a:t>
            </a:r>
            <a:r>
              <a:rPr lang="ru-RU" sz="3000" dirty="0" smtClean="0"/>
              <a:t>последствия великих географических открытий? Какие?</a:t>
            </a:r>
          </a:p>
          <a:p>
            <a:pPr marL="457200" indent="-4572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ru-RU" sz="3000" dirty="0" smtClean="0"/>
              <a:t>Что </a:t>
            </a:r>
            <a:r>
              <a:rPr lang="ru-RU" sz="3000" dirty="0"/>
              <a:t>получили </a:t>
            </a:r>
            <a:r>
              <a:rPr lang="ru-RU" sz="3000" dirty="0" smtClean="0"/>
              <a:t>люди в </a:t>
            </a:r>
            <a:r>
              <a:rPr lang="ru-RU" sz="3000" dirty="0"/>
              <a:t>результате этих открытий?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вопросы слушателям: определите характер задания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8" name="Текст 1"/>
          <p:cNvSpPr txBox="1">
            <a:spLocks/>
          </p:cNvSpPr>
          <p:nvPr/>
        </p:nvSpPr>
        <p:spPr>
          <a:xfrm>
            <a:off x="6923314" y="1193691"/>
            <a:ext cx="4833257" cy="3206336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  <a:spcBef>
                <a:spcPts val="600"/>
              </a:spcBef>
            </a:pPr>
            <a:r>
              <a:rPr lang="ru-RU" sz="2400" b="1" i="1" dirty="0" smtClean="0">
                <a:solidFill>
                  <a:srgbClr val="7030A0"/>
                </a:solidFill>
              </a:rPr>
              <a:t>Укажите, что оно оценивает: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Предметные умения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Математическую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Естественно-научную грамотность</a:t>
            </a:r>
            <a:endParaRPr lang="ru-RU" sz="2400" b="1" i="1" dirty="0">
              <a:solidFill>
                <a:srgbClr val="7030A0"/>
              </a:solidFill>
            </a:endParaRP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Читательскую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400" b="1" i="1" dirty="0" smtClean="0">
                <a:solidFill>
                  <a:srgbClr val="7030A0"/>
                </a:solidFill>
              </a:rPr>
              <a:t>Креативное мышление</a:t>
            </a:r>
          </a:p>
        </p:txBody>
      </p:sp>
      <p:sp>
        <p:nvSpPr>
          <p:cNvPr id="6" name="Текст 1"/>
          <p:cNvSpPr txBox="1">
            <a:spLocks/>
          </p:cNvSpPr>
          <p:nvPr/>
        </p:nvSpPr>
        <p:spPr>
          <a:xfrm>
            <a:off x="6923303" y="4484684"/>
            <a:ext cx="4833257" cy="1336193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ts val="600"/>
              </a:spcBef>
            </a:pPr>
            <a:r>
              <a:rPr lang="ru-RU" sz="3600" b="1" i="1" dirty="0" smtClean="0">
                <a:solidFill>
                  <a:srgbClr val="7030A0"/>
                </a:solidFill>
              </a:rPr>
              <a:t>Как можно преобразовать задание? </a:t>
            </a:r>
            <a:endParaRPr lang="ru-RU" sz="3600" b="1" i="1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9533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30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вопросы слушателям: определите характер </a:t>
            </a:r>
            <a:r>
              <a:rPr lang="ru-RU" sz="2800" cap="all" dirty="0" smtClean="0">
                <a:solidFill>
                  <a:schemeClr val="accent4"/>
                </a:solidFill>
              </a:rPr>
              <a:t>задания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8759" y="1111882"/>
            <a:ext cx="8538358" cy="5355312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indent="180000">
              <a:lnSpc>
                <a:spcPct val="90000"/>
              </a:lnSpc>
            </a:pPr>
            <a:r>
              <a:rPr lang="ru-RU" sz="2000" b="1" dirty="0" smtClean="0"/>
              <a:t>Задание. </a:t>
            </a:r>
            <a:r>
              <a:rPr lang="ru-RU" sz="2000" b="1" dirty="0" smtClean="0"/>
              <a:t>Какой </a:t>
            </a:r>
            <a:r>
              <a:rPr lang="ru-RU" sz="2000" b="1" dirty="0"/>
              <a:t>язык вам пригодится в </a:t>
            </a:r>
            <a:r>
              <a:rPr lang="ru-RU" sz="2000" b="1" dirty="0" smtClean="0"/>
              <a:t>путешествии?</a:t>
            </a:r>
          </a:p>
          <a:p>
            <a:pPr indent="180000">
              <a:lnSpc>
                <a:spcPct val="90000"/>
              </a:lnSpc>
            </a:pPr>
            <a:r>
              <a:rPr lang="ru-RU" sz="2000" b="1" dirty="0" smtClean="0"/>
              <a:t>Мини-исследование </a:t>
            </a:r>
            <a:r>
              <a:rPr lang="ru-RU" sz="2000" b="1" dirty="0"/>
              <a:t>(для работы в группах) </a:t>
            </a:r>
            <a:r>
              <a:rPr lang="ru-RU" sz="2000" b="1" dirty="0" smtClean="0"/>
              <a:t>.</a:t>
            </a:r>
            <a:endParaRPr lang="ru-RU" sz="2000" dirty="0"/>
          </a:p>
          <a:p>
            <a:pPr indent="180000">
              <a:lnSpc>
                <a:spcPct val="90000"/>
              </a:lnSpc>
            </a:pPr>
            <a:r>
              <a:rPr lang="ru-RU" sz="2000" dirty="0"/>
              <a:t>Во многих странах света их жители, помимо родного, владеют </a:t>
            </a:r>
            <a:r>
              <a:rPr lang="ru-RU" sz="2000" dirty="0" smtClean="0"/>
              <a:t>ещё </a:t>
            </a:r>
            <a:r>
              <a:rPr lang="ru-RU" sz="2000" dirty="0"/>
              <a:t>и </a:t>
            </a:r>
            <a:r>
              <a:rPr lang="ru-RU" sz="2000" dirty="0" smtClean="0"/>
              <a:t>определённым </a:t>
            </a:r>
            <a:r>
              <a:rPr lang="ru-RU" sz="2000" dirty="0"/>
              <a:t>иностранным языком. Например, на английском языке говорят жители не только Британских островов и Северной Америки, но </a:t>
            </a:r>
            <a:r>
              <a:rPr lang="ru-RU" sz="2000" dirty="0" smtClean="0"/>
              <a:t>и жители </a:t>
            </a:r>
            <a:r>
              <a:rPr lang="ru-RU" sz="2000" dirty="0"/>
              <a:t>Австралии, Новой Зеландии, Индии, ряда африканских стран. А испанский язык </a:t>
            </a:r>
            <a:r>
              <a:rPr lang="ru-RU" sz="2000" dirty="0" smtClean="0"/>
              <a:t>распространён </a:t>
            </a:r>
            <a:r>
              <a:rPr lang="ru-RU" sz="2000" dirty="0"/>
              <a:t>в странах Северной и Южной Америки.</a:t>
            </a:r>
          </a:p>
          <a:p>
            <a:pPr indent="180000">
              <a:lnSpc>
                <a:spcPct val="90000"/>
              </a:lnSpc>
            </a:pPr>
            <a:r>
              <a:rPr lang="ru-RU" sz="2000" dirty="0"/>
              <a:t>Используя </a:t>
            </a:r>
            <a:r>
              <a:rPr lang="ru-RU" sz="2000" dirty="0" smtClean="0"/>
              <a:t>карту </a:t>
            </a:r>
            <a:r>
              <a:rPr lang="ru-RU" sz="2000" dirty="0"/>
              <a:t>«Географические открытия</a:t>
            </a:r>
            <a:r>
              <a:rPr lang="ru-RU" sz="2000" dirty="0" smtClean="0"/>
              <a:t>», </a:t>
            </a:r>
            <a:r>
              <a:rPr lang="ru-RU" sz="2000" dirty="0"/>
              <a:t>изучите данные о географическом положении в 17 в. колониальных владений одной из стран: Англии, Франции, Испании или </a:t>
            </a:r>
            <a:r>
              <a:rPr lang="ru-RU" sz="2000" dirty="0" smtClean="0"/>
              <a:t>Португалии (по указанию учителя). </a:t>
            </a:r>
            <a:r>
              <a:rPr lang="ru-RU" sz="2000" dirty="0"/>
              <a:t>Проследите маршруты </a:t>
            </a:r>
            <a:r>
              <a:rPr lang="ru-RU" sz="2000" dirty="0" smtClean="0"/>
              <a:t>английских </a:t>
            </a:r>
            <a:r>
              <a:rPr lang="ru-RU" sz="2000" dirty="0"/>
              <a:t>(или соответственно французских, испанских, португальских) экспедиций.</a:t>
            </a:r>
          </a:p>
          <a:p>
            <a:pPr indent="180000">
              <a:lnSpc>
                <a:spcPct val="90000"/>
              </a:lnSpc>
            </a:pPr>
            <a:r>
              <a:rPr lang="ru-RU" sz="2000" dirty="0"/>
              <a:t>Сопоставьте эту информацию с современными данными о географическом распространении английского (или французского, испанского, португальского) языка. (Обсудите, как лучше сформулировать запрос и найдите нужную информацию в Интернете.)</a:t>
            </a:r>
          </a:p>
          <a:p>
            <a:pPr indent="180000">
              <a:lnSpc>
                <a:spcPct val="90000"/>
              </a:lnSpc>
            </a:pPr>
            <a:r>
              <a:rPr lang="ru-RU" sz="2000" dirty="0"/>
              <a:t>Сделайте обоснованный вывод: в каких путешествиях вам скорее всего пригодится знание английского (французского, испанского, португальского) языка? Почему</a:t>
            </a:r>
            <a:r>
              <a:rPr lang="ru-RU" sz="2000" dirty="0" smtClean="0"/>
              <a:t>?</a:t>
            </a:r>
            <a:endParaRPr lang="ru-RU" sz="2000" dirty="0"/>
          </a:p>
        </p:txBody>
      </p:sp>
      <p:sp>
        <p:nvSpPr>
          <p:cNvPr id="6" name="Текст 1"/>
          <p:cNvSpPr txBox="1">
            <a:spLocks/>
          </p:cNvSpPr>
          <p:nvPr/>
        </p:nvSpPr>
        <p:spPr>
          <a:xfrm>
            <a:off x="9048992" y="1182130"/>
            <a:ext cx="2976747" cy="4512621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  <a:spcBef>
                <a:spcPts val="600"/>
              </a:spcBef>
            </a:pPr>
            <a:r>
              <a:rPr lang="ru-RU" sz="2000" b="1" i="1" dirty="0" smtClean="0">
                <a:solidFill>
                  <a:srgbClr val="7030A0"/>
                </a:solidFill>
              </a:rPr>
              <a:t>Укажите, что оно оценивает: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Предметные умения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Математическую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Естественно-научную грамотность</a:t>
            </a:r>
            <a:endParaRPr lang="ru-RU" sz="2000" b="1" i="1" dirty="0">
              <a:solidFill>
                <a:srgbClr val="7030A0"/>
              </a:solidFill>
            </a:endParaRP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Читательскую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Креативное мышление</a:t>
            </a:r>
          </a:p>
        </p:txBody>
      </p:sp>
    </p:spTree>
    <p:extLst>
      <p:ext uri="{BB962C8B-B14F-4D97-AF65-F5344CB8AC3E}">
        <p14:creationId xmlns:p14="http://schemas.microsoft.com/office/powerpoint/2010/main" val="42737799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31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 fontScale="90000"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вопросы слушателям: </a:t>
            </a:r>
            <a:r>
              <a:rPr lang="ru-RU" sz="2800" cap="all" dirty="0" smtClean="0">
                <a:solidFill>
                  <a:schemeClr val="accent4"/>
                </a:solidFill>
              </a:rPr>
              <a:t>прочтите введение и определите </a:t>
            </a:r>
            <a:r>
              <a:rPr lang="ru-RU" sz="2800" cap="all" dirty="0" smtClean="0">
                <a:solidFill>
                  <a:schemeClr val="accent4"/>
                </a:solidFill>
              </a:rPr>
              <a:t>характер последующих заданий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7556" y="1154986"/>
            <a:ext cx="11433389" cy="5133713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indent="144000">
              <a:lnSpc>
                <a:spcPct val="90000"/>
              </a:lnSpc>
            </a:pPr>
            <a:r>
              <a:rPr lang="ru-RU" sz="2800" b="1" dirty="0"/>
              <a:t>ВВЕДЕНИЕ</a:t>
            </a:r>
          </a:p>
          <a:p>
            <a:pPr indent="144000">
              <a:lnSpc>
                <a:spcPct val="90000"/>
              </a:lnSpc>
            </a:pPr>
            <a:endParaRPr lang="ru-RU" sz="2800" b="1" dirty="0"/>
          </a:p>
          <a:p>
            <a:pPr indent="144000">
              <a:lnSpc>
                <a:spcPct val="90000"/>
              </a:lnSpc>
            </a:pPr>
            <a:r>
              <a:rPr lang="ru-RU" sz="2800" b="1" dirty="0"/>
              <a:t>Географические открытия</a:t>
            </a:r>
            <a:r>
              <a:rPr lang="ru-RU" sz="2800" dirty="0"/>
              <a:t> </a:t>
            </a:r>
          </a:p>
          <a:p>
            <a:pPr indent="144000">
              <a:lnSpc>
                <a:spcPct val="90000"/>
              </a:lnSpc>
            </a:pPr>
            <a:r>
              <a:rPr lang="ru-RU" sz="2800" dirty="0"/>
              <a:t>Эра Великих географических открытий давно завершилась. Все материки открыты и изучены. Спутники отсняли каждый клочок поверхности Земли – и воды, и суши. Значит ли это, что учёные-географы остались без работы? Неужели им только и осталось, что вспоминать об отважных путешественниках прошлого?</a:t>
            </a:r>
          </a:p>
          <a:p>
            <a:pPr indent="144000">
              <a:lnSpc>
                <a:spcPct val="90000"/>
              </a:lnSpc>
            </a:pPr>
            <a:r>
              <a:rPr lang="ru-RU" sz="2800" dirty="0"/>
              <a:t>А может, на Земле ещё есть место открытиям? Может, где-то ещё остались «белые пятна»? Подумайте об этом, выполняя последующие задания.</a:t>
            </a:r>
          </a:p>
          <a:p>
            <a:pPr indent="144000">
              <a:lnSpc>
                <a:spcPct val="90000"/>
              </a:lnSpc>
            </a:pPr>
            <a:r>
              <a:rPr lang="ru-RU" sz="2800" dirty="0"/>
              <a:t> Желаем плодотворных и успешных раздумий!</a:t>
            </a:r>
          </a:p>
          <a:p>
            <a:pPr indent="144000">
              <a:lnSpc>
                <a:spcPct val="90000"/>
              </a:lnSpc>
            </a:pPr>
            <a:r>
              <a:rPr lang="ru-RU" sz="2800" dirty="0"/>
              <a:t> </a:t>
            </a:r>
            <a:endParaRPr lang="ru-RU" sz="28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108851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32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вопросы слушателям: определите характер задания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0" t="22164" r="36961" b="13350"/>
          <a:stretch/>
        </p:blipFill>
        <p:spPr bwMode="auto">
          <a:xfrm>
            <a:off x="359194" y="1167017"/>
            <a:ext cx="8808558" cy="5169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Текст 1"/>
          <p:cNvSpPr txBox="1">
            <a:spLocks/>
          </p:cNvSpPr>
          <p:nvPr/>
        </p:nvSpPr>
        <p:spPr>
          <a:xfrm>
            <a:off x="9215252" y="1167018"/>
            <a:ext cx="2976747" cy="4512621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  <a:spcBef>
                <a:spcPts val="600"/>
              </a:spcBef>
            </a:pPr>
            <a:r>
              <a:rPr lang="ru-RU" sz="2000" b="1" i="1" dirty="0" smtClean="0">
                <a:solidFill>
                  <a:srgbClr val="7030A0"/>
                </a:solidFill>
              </a:rPr>
              <a:t>Укажите, что оно оценивает: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Предметные умения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Математическую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Естественно-научную грамотность</a:t>
            </a:r>
            <a:endParaRPr lang="ru-RU" sz="2000" b="1" i="1" dirty="0">
              <a:solidFill>
                <a:srgbClr val="7030A0"/>
              </a:solidFill>
            </a:endParaRP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Читательскую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Креативное мышление</a:t>
            </a:r>
          </a:p>
        </p:txBody>
      </p:sp>
    </p:spTree>
    <p:extLst>
      <p:ext uri="{BB962C8B-B14F-4D97-AF65-F5344CB8AC3E}">
        <p14:creationId xmlns:p14="http://schemas.microsoft.com/office/powerpoint/2010/main" val="7070867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33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вопросы слушателям: определите характер задания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7" name="Текст 1"/>
          <p:cNvSpPr txBox="1">
            <a:spLocks/>
          </p:cNvSpPr>
          <p:nvPr/>
        </p:nvSpPr>
        <p:spPr>
          <a:xfrm>
            <a:off x="9215252" y="1167018"/>
            <a:ext cx="2976747" cy="4512621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  <a:spcBef>
                <a:spcPts val="600"/>
              </a:spcBef>
            </a:pPr>
            <a:r>
              <a:rPr lang="ru-RU" sz="2000" b="1" i="1" dirty="0" smtClean="0">
                <a:solidFill>
                  <a:srgbClr val="7030A0"/>
                </a:solidFill>
              </a:rPr>
              <a:t>Укажите, что оно оценивает: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Предметные умения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Математическую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Естественно-научную грамотность</a:t>
            </a:r>
            <a:endParaRPr lang="ru-RU" sz="2000" b="1" i="1" dirty="0">
              <a:solidFill>
                <a:srgbClr val="7030A0"/>
              </a:solidFill>
            </a:endParaRP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Читательскую грамотность</a:t>
            </a:r>
          </a:p>
          <a:p>
            <a:pPr marL="514350" indent="-514350" algn="l">
              <a:lnSpc>
                <a:spcPct val="80000"/>
              </a:lnSpc>
              <a:spcBef>
                <a:spcPts val="600"/>
              </a:spcBef>
              <a:buAutoNum type="arabicPeriod"/>
            </a:pPr>
            <a:r>
              <a:rPr lang="ru-RU" sz="2000" b="1" i="1" dirty="0" smtClean="0">
                <a:solidFill>
                  <a:srgbClr val="7030A0"/>
                </a:solidFill>
              </a:rPr>
              <a:t>Креативное мышление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1887" y="1068286"/>
            <a:ext cx="8336478" cy="4893647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indent="288000"/>
            <a:r>
              <a:rPr lang="ru-RU" sz="2400" dirty="0" smtClean="0">
                <a:solidFill>
                  <a:srgbClr val="7030A0"/>
                </a:solidFill>
              </a:rPr>
              <a:t>ЗАДАНИЕ</a:t>
            </a:r>
            <a:endParaRPr lang="ru-RU" sz="800" dirty="0"/>
          </a:p>
          <a:p>
            <a:pPr indent="288000"/>
            <a:r>
              <a:rPr lang="ru-RU" sz="2400" dirty="0"/>
              <a:t>Иван мельком увидел объявление о том, что российское географическое общество объявляет набор участников в уникальную экспедицию вокруг России, и сообщил об этом своим друзьям. </a:t>
            </a:r>
            <a:r>
              <a:rPr lang="ru-RU" sz="2400" dirty="0" smtClean="0"/>
              <a:t>Поскольку </a:t>
            </a:r>
            <a:r>
              <a:rPr lang="ru-RU" sz="2400" dirty="0"/>
              <a:t>подробностей про эту экспедицию Иван не знал, все принялись самостоятельно их додумывать и предлагать возможный маршрут </a:t>
            </a:r>
            <a:r>
              <a:rPr lang="ru-RU" sz="2400" dirty="0" smtClean="0"/>
              <a:t>экспедиции.</a:t>
            </a:r>
          </a:p>
          <a:p>
            <a:pPr indent="288000"/>
            <a:r>
              <a:rPr lang="ru-RU" sz="2400" dirty="0" smtClean="0"/>
              <a:t>Предложите </a:t>
            </a:r>
            <a:r>
              <a:rPr lang="ru-RU" sz="2400" dirty="0"/>
              <a:t>и вы свою версию. Укажите, как, по вашему мнению, будет проходить маршрут «кругосветки вокруг России», на чём, с учётом рельефа местности, придётся совершать путешествие её участникам</a:t>
            </a:r>
            <a:r>
              <a:rPr lang="ru-RU" sz="2400" dirty="0" smtClean="0"/>
              <a:t>. </a:t>
            </a:r>
            <a:r>
              <a:rPr lang="ru-RU" sz="2400" u="sng" dirty="0" smtClean="0">
                <a:solidFill>
                  <a:srgbClr val="7030A0"/>
                </a:solidFill>
              </a:rPr>
              <a:t>Постарайтесь предложить такой маршрут, который придёт в голову не каждому</a:t>
            </a:r>
            <a:r>
              <a:rPr lang="ru-RU" sz="2400" dirty="0" smtClean="0">
                <a:solidFill>
                  <a:srgbClr val="7030A0"/>
                </a:solidFill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291833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34</a:t>
            </a:fld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6694" y="197112"/>
            <a:ext cx="11373628" cy="7172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Маркеры различных типов заданий на креативное мышление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7" name="Content Placeholder 8"/>
          <p:cNvSpPr>
            <a:spLocks noGrp="1"/>
          </p:cNvSpPr>
          <p:nvPr>
            <p:ph sz="quarter" idx="4294967295"/>
          </p:nvPr>
        </p:nvSpPr>
        <p:spPr>
          <a:xfrm>
            <a:off x="406694" y="1306286"/>
            <a:ext cx="11020302" cy="214943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3600" dirty="0" smtClean="0">
                <a:solidFill>
                  <a:srgbClr val="7030A0"/>
                </a:solidFill>
              </a:rPr>
              <a:t>Маркер для заданий на выдвижение </a:t>
            </a:r>
            <a:r>
              <a:rPr lang="ru-RU" sz="3600" b="1" dirty="0" smtClean="0">
                <a:solidFill>
                  <a:srgbClr val="7030A0"/>
                </a:solidFill>
              </a:rPr>
              <a:t>разнообразных идей</a:t>
            </a:r>
            <a:r>
              <a:rPr lang="ru-RU" sz="3600" dirty="0" smtClean="0">
                <a:solidFill>
                  <a:srgbClr val="7030A0"/>
                </a:solidFill>
              </a:rPr>
              <a:t>: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endParaRPr lang="ru-RU" sz="800" dirty="0">
              <a:solidFill>
                <a:srgbClr val="7030A0"/>
              </a:solidFill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3600" b="1" i="1" dirty="0" smtClean="0">
                <a:solidFill>
                  <a:srgbClr val="7030A0"/>
                </a:solidFill>
              </a:rPr>
              <a:t>постарайтесь предложить идеи, которые как можно больше отличаются друг от друга</a:t>
            </a:r>
            <a:endParaRPr lang="en-US" sz="3600" b="1" i="1" dirty="0">
              <a:solidFill>
                <a:srgbClr val="7030A0"/>
              </a:solidFill>
            </a:endParaRPr>
          </a:p>
        </p:txBody>
      </p:sp>
      <p:sp>
        <p:nvSpPr>
          <p:cNvPr id="8" name="Content Placeholder 8"/>
          <p:cNvSpPr>
            <a:spLocks noGrp="1"/>
          </p:cNvSpPr>
          <p:nvPr>
            <p:ph sz="quarter" idx="4294967295"/>
          </p:nvPr>
        </p:nvSpPr>
        <p:spPr>
          <a:xfrm>
            <a:off x="406694" y="3918857"/>
            <a:ext cx="11020302" cy="214943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3600" dirty="0" smtClean="0">
                <a:solidFill>
                  <a:srgbClr val="7030A0"/>
                </a:solidFill>
              </a:rPr>
              <a:t>Маркер для заданий на выдвижение </a:t>
            </a:r>
            <a:r>
              <a:rPr lang="ru-RU" sz="3600" b="1" dirty="0" smtClean="0">
                <a:solidFill>
                  <a:srgbClr val="7030A0"/>
                </a:solidFill>
              </a:rPr>
              <a:t>креативной идеи</a:t>
            </a:r>
            <a:r>
              <a:rPr lang="ru-RU" sz="3600" dirty="0" smtClean="0">
                <a:solidFill>
                  <a:srgbClr val="7030A0"/>
                </a:solidFill>
              </a:rPr>
              <a:t>: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endParaRPr lang="ru-RU" sz="800" dirty="0">
              <a:solidFill>
                <a:srgbClr val="7030A0"/>
              </a:solidFill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3600" b="1" i="1" dirty="0">
                <a:solidFill>
                  <a:srgbClr val="7030A0"/>
                </a:solidFill>
              </a:rPr>
              <a:t>Постарайтесь предложить </a:t>
            </a:r>
            <a:r>
              <a:rPr lang="ru-RU" sz="3600" b="1" i="1" dirty="0" smtClean="0">
                <a:solidFill>
                  <a:srgbClr val="7030A0"/>
                </a:solidFill>
              </a:rPr>
              <a:t>такую идею, которая </a:t>
            </a:r>
            <a:r>
              <a:rPr lang="ru-RU" sz="3600" b="1" i="1" dirty="0">
                <a:solidFill>
                  <a:srgbClr val="7030A0"/>
                </a:solidFill>
              </a:rPr>
              <a:t>придёт в голову не </a:t>
            </a:r>
            <a:r>
              <a:rPr lang="ru-RU" sz="3600" b="1" i="1" dirty="0" smtClean="0">
                <a:solidFill>
                  <a:srgbClr val="7030A0"/>
                </a:solidFill>
              </a:rPr>
              <a:t>каждому</a:t>
            </a:r>
            <a:endParaRPr lang="ru-RU" sz="36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065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5631" y="119381"/>
            <a:ext cx="117446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Подведение </a:t>
            </a:r>
            <a:r>
              <a:rPr lang="ru-RU" sz="2800" cap="all" dirty="0" smtClean="0">
                <a:solidFill>
                  <a:srgbClr val="7030A0"/>
                </a:solidFill>
              </a:rPr>
              <a:t>итогов. особенности </a:t>
            </a:r>
            <a:r>
              <a:rPr lang="ru-RU" sz="2800" cap="all" dirty="0">
                <a:solidFill>
                  <a:srgbClr val="7030A0"/>
                </a:solidFill>
              </a:rPr>
              <a:t>заданий для формирования  и оценки функциональной </a:t>
            </a:r>
            <a:r>
              <a:rPr lang="ru-RU" sz="2800" cap="all" dirty="0" smtClean="0">
                <a:solidFill>
                  <a:srgbClr val="7030A0"/>
                </a:solidFill>
              </a:rPr>
              <a:t>грамотности и креативного мышления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776192"/>
              </p:ext>
            </p:extLst>
          </p:nvPr>
        </p:nvGraphicFramePr>
        <p:xfrm>
          <a:off x="335473" y="1126642"/>
          <a:ext cx="11525011" cy="529031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7333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9169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ОСОБЕННОСТЬ</a:t>
                      </a:r>
                      <a:r>
                        <a:rPr lang="ru-RU" baseline="0" dirty="0" smtClean="0"/>
                        <a:t> ЗАДАНИЙ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ОБЩЕЕ/ОСОБОЕ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6000" indent="-36000" defTabSz="2286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 sz="4900" b="0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 lang="ru-RU" sz="3200" dirty="0" smtClean="0">
                          <a:sym typeface="Arial"/>
                        </a:rPr>
                        <a:t>Комплексность:</a:t>
                      </a:r>
                    </a:p>
                    <a:p>
                      <a:pPr marL="637200" lvl="4" indent="-180000" defTabSz="2286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 sz="4900" b="0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 lang="ru-RU" sz="2800" dirty="0" smtClean="0">
                          <a:sym typeface="Arial"/>
                        </a:rPr>
                        <a:t>мотивационная часть</a:t>
                      </a:r>
                    </a:p>
                    <a:p>
                      <a:pPr marL="637200" lvl="4" indent="-180000" defTabSz="2286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 sz="4900" b="0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 lang="ru-RU" sz="2800" dirty="0" smtClean="0">
                          <a:sym typeface="Arial"/>
                        </a:rPr>
                        <a:t>задания на оценку различных компетентностей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Общее для всех заданий</a:t>
                      </a:r>
                      <a:r>
                        <a:rPr lang="ru-RU" sz="2400" baseline="0" dirty="0" smtClean="0"/>
                        <a:t> </a:t>
                      </a:r>
                      <a:r>
                        <a:rPr lang="ru-RU" sz="2400" dirty="0" smtClean="0"/>
                        <a:t>на о</a:t>
                      </a:r>
                      <a:r>
                        <a:rPr lang="ru-RU" sz="2400" u="sng" dirty="0" smtClean="0"/>
                        <a:t>ценку</a:t>
                      </a:r>
                      <a:r>
                        <a:rPr lang="ru-RU" sz="2400" dirty="0" smtClean="0"/>
                        <a:t> </a:t>
                      </a:r>
                      <a:r>
                        <a:rPr lang="ru-RU" sz="2400" dirty="0" err="1" smtClean="0"/>
                        <a:t>сформированности</a:t>
                      </a:r>
                      <a:r>
                        <a:rPr lang="ru-RU" sz="2400" dirty="0" smtClean="0"/>
                        <a:t> ФГ</a:t>
                      </a:r>
                      <a:endParaRPr lang="ru-RU" sz="2400" dirty="0">
                        <a:solidFill>
                          <a:srgbClr val="29479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6000" indent="-360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3200" dirty="0" err="1" smtClean="0">
                          <a:sym typeface="Arial"/>
                        </a:rPr>
                        <a:t>Проблемность</a:t>
                      </a:r>
                      <a:r>
                        <a:rPr lang="ru-RU" sz="3200" dirty="0" smtClean="0">
                          <a:sym typeface="Arial"/>
                        </a:rPr>
                        <a:t> и </a:t>
                      </a:r>
                      <a:r>
                        <a:rPr lang="ru-RU" sz="3200" dirty="0" err="1" smtClean="0">
                          <a:sym typeface="Arial"/>
                        </a:rPr>
                        <a:t>внеучебный</a:t>
                      </a:r>
                      <a:r>
                        <a:rPr lang="ru-RU" sz="3200" dirty="0" smtClean="0">
                          <a:sym typeface="Arial"/>
                        </a:rPr>
                        <a:t> контекст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Общее для всех заданий на ФГ</a:t>
                      </a:r>
                      <a:endParaRPr lang="ru-RU" sz="2400" dirty="0">
                        <a:solidFill>
                          <a:srgbClr val="29479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6000" indent="-360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3200" dirty="0" smtClean="0">
                          <a:sym typeface="Arial"/>
                        </a:rPr>
                        <a:t>Неопределённость в  способах действий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Общее для всех заданий на ФГ</a:t>
                      </a:r>
                      <a:endParaRPr lang="ru-RU" sz="2400" dirty="0">
                        <a:solidFill>
                          <a:srgbClr val="29479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6000" indent="-360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ru-RU" sz="3200" dirty="0" smtClean="0"/>
                        <a:t>Допустимость и необходимость альтернативных решений</a:t>
                      </a:r>
                      <a:endParaRPr lang="ru-RU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КМ – обязательно, в других</a:t>
                      </a:r>
                      <a:r>
                        <a:rPr lang="ru-RU" sz="2400" baseline="0" dirty="0" smtClean="0"/>
                        <a:t> областях – возможно </a:t>
                      </a:r>
                      <a:endParaRPr lang="ru-RU" sz="2400" dirty="0">
                        <a:solidFill>
                          <a:srgbClr val="29479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36000" indent="-36000" defTabSz="2286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 sz="4900" b="0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 lang="ru-RU" sz="3200" dirty="0" smtClean="0">
                          <a:sym typeface="Arial"/>
                        </a:rPr>
                        <a:t>Использование при оценке критериев</a:t>
                      </a:r>
                    </a:p>
                    <a:p>
                      <a:pPr marL="493200" marR="0" lvl="1" indent="-36000" algn="l" defTabSz="2286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 sz="4900" b="0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 lang="ru-RU" sz="2800" dirty="0" smtClean="0">
                          <a:sym typeface="Arial"/>
                        </a:rPr>
                        <a:t>оригинальность</a:t>
                      </a:r>
                    </a:p>
                    <a:p>
                      <a:pPr marL="493200" marR="0" lvl="1" indent="-36000" algn="l" defTabSz="2286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 sz="4900" b="0">
                          <a:latin typeface="Arial"/>
                          <a:ea typeface="Arial"/>
                          <a:cs typeface="Arial"/>
                          <a:sym typeface="Arial"/>
                        </a:defRPr>
                      </a:pPr>
                      <a:r>
                        <a:rPr lang="ru-RU" sz="2800" dirty="0" smtClean="0">
                          <a:sym typeface="Arial"/>
                        </a:rPr>
                        <a:t>разнообразие</a:t>
                      </a:r>
                      <a:endParaRPr lang="ru-RU" sz="2800" dirty="0" smtClean="0">
                        <a:ea typeface="Arial"/>
                        <a:cs typeface="Arial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Только в КМ</a:t>
                      </a:r>
                      <a:endParaRPr lang="ru-RU" sz="2400" dirty="0">
                        <a:solidFill>
                          <a:srgbClr val="29479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655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36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вопросы </a:t>
            </a:r>
            <a:r>
              <a:rPr lang="ru-RU" sz="2800" cap="all" dirty="0" smtClean="0">
                <a:solidFill>
                  <a:schemeClr val="accent4"/>
                </a:solidFill>
              </a:rPr>
              <a:t>слушателям: подводим итоги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6" name="Текст 1"/>
          <p:cNvSpPr txBox="1">
            <a:spLocks/>
          </p:cNvSpPr>
          <p:nvPr/>
        </p:nvSpPr>
        <p:spPr>
          <a:xfrm>
            <a:off x="290619" y="1028700"/>
            <a:ext cx="11520000" cy="56959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</a:rPr>
              <a:t>Какие показатели оценивают качество заданий для формирования креативного мышления и функциональной грамотности?</a:t>
            </a:r>
          </a:p>
          <a:p>
            <a:pPr marL="457200" indent="-457200" algn="l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ru-RU" sz="2800" b="1" i="1" dirty="0" smtClean="0">
              <a:solidFill>
                <a:srgbClr val="7030A0"/>
              </a:solidFill>
            </a:endParaRPr>
          </a:p>
          <a:p>
            <a:pPr>
              <a:lnSpc>
                <a:spcPct val="110000"/>
              </a:lnSpc>
              <a:spcBef>
                <a:spcPts val="1200"/>
              </a:spcBef>
            </a:pPr>
            <a:endParaRPr lang="ru-RU" sz="2800" b="1" i="1" dirty="0" smtClean="0">
              <a:solidFill>
                <a:srgbClr val="7030A0"/>
              </a:solidFill>
            </a:endParaRPr>
          </a:p>
          <a:p>
            <a:pPr>
              <a:lnSpc>
                <a:spcPct val="90000"/>
              </a:lnSpc>
            </a:pPr>
            <a:endParaRPr lang="ru-RU" sz="2800" b="1" i="1" dirty="0" smtClean="0">
              <a:solidFill>
                <a:srgbClr val="7030A0"/>
              </a:solidFill>
            </a:endParaRPr>
          </a:p>
          <a:p>
            <a:pPr>
              <a:lnSpc>
                <a:spcPct val="90000"/>
              </a:lnSpc>
            </a:pPr>
            <a:endParaRPr lang="ru-RU" sz="2800" b="1" i="1" dirty="0" smtClean="0">
              <a:solidFill>
                <a:srgbClr val="7030A0"/>
              </a:solidFill>
            </a:endParaRPr>
          </a:p>
          <a:p>
            <a:pPr>
              <a:lnSpc>
                <a:spcPct val="90000"/>
              </a:lnSpc>
            </a:pPr>
            <a:endParaRPr lang="ru-RU" sz="2800" b="1" i="1" dirty="0" smtClean="0">
              <a:solidFill>
                <a:srgbClr val="7030A0"/>
              </a:solidFill>
            </a:endParaRPr>
          </a:p>
          <a:p>
            <a:pPr>
              <a:lnSpc>
                <a:spcPct val="90000"/>
              </a:lnSpc>
            </a:pPr>
            <a:endParaRPr lang="ru-RU" sz="2800" b="1" i="1" dirty="0" smtClean="0">
              <a:solidFill>
                <a:srgbClr val="7030A0"/>
              </a:solidFill>
            </a:endParaRPr>
          </a:p>
          <a:p>
            <a:pPr>
              <a:lnSpc>
                <a:spcPct val="90000"/>
              </a:lnSpc>
            </a:pPr>
            <a:endParaRPr lang="ru-RU" sz="2800" b="1" i="1" dirty="0" smtClean="0">
              <a:solidFill>
                <a:srgbClr val="7030A0"/>
              </a:solidFill>
            </a:endParaRPr>
          </a:p>
          <a:p>
            <a:pPr marL="514350" indent="-514350" algn="l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</a:rPr>
              <a:t>Совпадают ли они с показателями, по которым оценивают качество традиционно используемых обучающих и проверочных академических заданий? В чём главные отличия?</a:t>
            </a:r>
            <a:endParaRPr lang="ru-RU" sz="2800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6015958"/>
              </p:ext>
            </p:extLst>
          </p:nvPr>
        </p:nvGraphicFramePr>
        <p:xfrm>
          <a:off x="944697" y="2397551"/>
          <a:ext cx="10865922" cy="27614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379525"/>
                <a:gridCol w="5486397"/>
              </a:tblGrid>
              <a:tr h="370840">
                <a:tc>
                  <a:txBody>
                    <a:bodyPr/>
                    <a:lstStyle/>
                    <a:p>
                      <a:pPr marL="0" lvl="1" indent="0">
                        <a:lnSpc>
                          <a:spcPct val="90000"/>
                        </a:lnSpc>
                        <a:buClrTx/>
                        <a:buFont typeface="+mj-lt"/>
                        <a:buNone/>
                      </a:pPr>
                      <a:r>
                        <a:rPr lang="ru-RU" sz="2800" b="1" dirty="0" smtClean="0"/>
                        <a:t>1. </a:t>
                      </a:r>
                      <a:r>
                        <a:rPr lang="ru-RU" sz="2800" dirty="0" smtClean="0"/>
                        <a:t>Соответствие программе</a:t>
                      </a:r>
                      <a:endParaRPr lang="ru-RU" sz="28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0000"/>
                        </a:lnSpc>
                        <a:buFont typeface="+mj-lt"/>
                        <a:buNone/>
                      </a:pPr>
                      <a:r>
                        <a:rPr lang="ru-RU" sz="2800" b="1" dirty="0" smtClean="0"/>
                        <a:t>6. </a:t>
                      </a:r>
                      <a:r>
                        <a:rPr lang="ru-RU" sz="2800" dirty="0" err="1" smtClean="0"/>
                        <a:t>Проблемность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2.</a:t>
                      </a:r>
                      <a:r>
                        <a:rPr lang="ru-RU" sz="2800" dirty="0" smtClean="0"/>
                        <a:t> Личностная значимость</a:t>
                      </a:r>
                      <a:endParaRPr lang="ru-RU" sz="28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0000"/>
                        </a:lnSpc>
                        <a:buFont typeface="+mj-lt"/>
                        <a:buNone/>
                      </a:pPr>
                      <a:r>
                        <a:rPr lang="ru-RU" sz="2800" b="1" dirty="0" smtClean="0"/>
                        <a:t>7.</a:t>
                      </a:r>
                      <a:r>
                        <a:rPr lang="ru-RU" sz="2800" dirty="0" smtClean="0"/>
                        <a:t> Сложность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3. </a:t>
                      </a:r>
                      <a:r>
                        <a:rPr lang="ru-RU" sz="2800" dirty="0" smtClean="0"/>
                        <a:t>Лаконичность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8. </a:t>
                      </a:r>
                      <a:r>
                        <a:rPr lang="ru-RU" sz="2800" dirty="0" smtClean="0"/>
                        <a:t>Контекст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4. </a:t>
                      </a:r>
                      <a:r>
                        <a:rPr lang="ru-RU" sz="2800" dirty="0" smtClean="0"/>
                        <a:t>Комплексность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90000"/>
                        </a:lnSpc>
                        <a:buFont typeface="+mj-lt"/>
                        <a:buNone/>
                      </a:pPr>
                      <a:r>
                        <a:rPr lang="ru-RU" sz="2800" b="1" dirty="0" smtClean="0"/>
                        <a:t>9. </a:t>
                      </a:r>
                      <a:r>
                        <a:rPr lang="ru-RU" sz="2800" dirty="0" smtClean="0"/>
                        <a:t>Формат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5. </a:t>
                      </a:r>
                      <a:r>
                        <a:rPr lang="ru-RU" sz="2800" dirty="0" err="1" smtClean="0"/>
                        <a:t>Уровневость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10.</a:t>
                      </a:r>
                      <a:r>
                        <a:rPr lang="ru-RU" sz="2800" b="1" baseline="0" dirty="0" smtClean="0"/>
                        <a:t> </a:t>
                      </a:r>
                      <a:r>
                        <a:rPr lang="ru-RU" sz="2800" dirty="0" smtClean="0"/>
                        <a:t>Охват проверяемых умений,        компетентностей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326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406694" y="197112"/>
            <a:ext cx="10966155" cy="706404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Задание на дом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37</a:t>
            </a:fld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20993" y="888751"/>
            <a:ext cx="10831056" cy="1255728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b="1" i="1" dirty="0" smtClean="0">
                <a:solidFill>
                  <a:schemeClr val="accent4"/>
                </a:solidFill>
              </a:rPr>
              <a:t>Цель: потренироваться в </a:t>
            </a:r>
            <a:r>
              <a:rPr lang="ru-RU" sz="2800" b="1" i="1" dirty="0">
                <a:solidFill>
                  <a:schemeClr val="accent4"/>
                </a:solidFill>
              </a:rPr>
              <a:t>определении характера </a:t>
            </a:r>
            <a:r>
              <a:rPr lang="ru-RU" sz="2800" b="1" i="1" dirty="0" smtClean="0">
                <a:solidFill>
                  <a:schemeClr val="accent4"/>
                </a:solidFill>
              </a:rPr>
              <a:t>заданий, в трансформации традиционных учебных заданий в задания на креативное мышление.</a:t>
            </a:r>
            <a:endParaRPr lang="ru-RU" sz="2800" i="1" dirty="0">
              <a:solidFill>
                <a:schemeClr val="accent4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0993" y="2356375"/>
            <a:ext cx="10831818" cy="4081117"/>
          </a:xfrm>
          <a:prstGeom prst="rect">
            <a:avLst/>
          </a:prstGeom>
          <a:solidFill>
            <a:schemeClr val="bg2"/>
          </a:solidFill>
          <a:ln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dirty="0">
                <a:solidFill>
                  <a:srgbClr val="7030A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Из учебника, с которым вы работаете, выберите </a:t>
            </a:r>
            <a:r>
              <a:rPr lang="ru-RU" sz="2800" dirty="0" smtClean="0">
                <a:solidFill>
                  <a:srgbClr val="7030A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текст. Определите характер заданий к этому тексту.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7030A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Выберите одно, наиболее подходящее для трансформации задание, и предложите вариант (варианты), как можно преобразовать его в задание на креативное мышление.</a:t>
            </a:r>
          </a:p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7030A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Если выбрать задание невозможно, сделать своё новое задание на креативность, но к той же учебной теме.</a:t>
            </a:r>
          </a:p>
          <a:p>
            <a:pPr>
              <a:lnSpc>
                <a:spcPct val="90000"/>
              </a:lnSpc>
            </a:pPr>
            <a:endParaRPr lang="ru-RU" sz="800" dirty="0" smtClean="0">
              <a:solidFill>
                <a:srgbClr val="7030A0"/>
              </a:solidFill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ru-RU" sz="2800" b="1" i="1" dirty="0" smtClean="0">
                <a:solidFill>
                  <a:srgbClr val="7030A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Для желающих. Дополнительное задание. </a:t>
            </a:r>
            <a:r>
              <a:rPr lang="ru-RU" sz="2800" dirty="0" smtClean="0">
                <a:solidFill>
                  <a:srgbClr val="7030A0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Предложите задание на функциональную грамотность (естественно-научную или математическую) к той же теме.</a:t>
            </a:r>
          </a:p>
        </p:txBody>
      </p:sp>
    </p:spTree>
    <p:extLst>
      <p:ext uri="{BB962C8B-B14F-4D97-AF65-F5344CB8AC3E}">
        <p14:creationId xmlns:p14="http://schemas.microsoft.com/office/powerpoint/2010/main" val="26493801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38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литература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6" name="Текст 1"/>
          <p:cNvSpPr txBox="1">
            <a:spLocks/>
          </p:cNvSpPr>
          <p:nvPr/>
        </p:nvSpPr>
        <p:spPr>
          <a:xfrm>
            <a:off x="290619" y="1028700"/>
            <a:ext cx="11520000" cy="56959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16702" y="1028699"/>
            <a:ext cx="11667833" cy="4653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000" i="1" dirty="0"/>
              <a:t>Авдеенко</a:t>
            </a:r>
            <a:r>
              <a:rPr lang="en-US" sz="2000" i="1" dirty="0"/>
              <a:t> </a:t>
            </a:r>
            <a:r>
              <a:rPr lang="ru-RU" sz="2000" i="1" dirty="0"/>
              <a:t>Н.</a:t>
            </a:r>
            <a:r>
              <a:rPr lang="en-US" sz="2000" i="1" dirty="0"/>
              <a:t> </a:t>
            </a:r>
            <a:r>
              <a:rPr lang="ru-RU" sz="2000" i="1" dirty="0"/>
              <a:t>А., Демидова</a:t>
            </a:r>
            <a:r>
              <a:rPr lang="en-US" sz="2000" i="1" dirty="0"/>
              <a:t> </a:t>
            </a:r>
            <a:r>
              <a:rPr lang="ru-RU" sz="2000" i="1" dirty="0"/>
              <a:t>М.</a:t>
            </a:r>
            <a:r>
              <a:rPr lang="en-US" sz="2000" i="1" dirty="0"/>
              <a:t> </a:t>
            </a:r>
            <a:r>
              <a:rPr lang="ru-RU" sz="2000" i="1" dirty="0"/>
              <a:t>Ю., Ковалева</a:t>
            </a:r>
            <a:r>
              <a:rPr lang="en-US" sz="2000" i="1" dirty="0"/>
              <a:t> </a:t>
            </a:r>
            <a:r>
              <a:rPr lang="ru-RU" sz="2000" i="1" dirty="0"/>
              <a:t>Г.</a:t>
            </a:r>
            <a:r>
              <a:rPr lang="en-US" sz="2000" i="1" dirty="0"/>
              <a:t> </a:t>
            </a:r>
            <a:r>
              <a:rPr lang="ru-RU" sz="2000" i="1" dirty="0"/>
              <a:t>С.</a:t>
            </a:r>
            <a:r>
              <a:rPr lang="ru-RU" sz="2000" dirty="0"/>
              <a:t> и др. Основные подходы к оценке креативного мышления в рамках проекта «Мониторинг формирования функциональной грамотности» // Отечественная и зарубежная педагогика. 2019. № 4. С. 124–145</a:t>
            </a:r>
            <a:r>
              <a:rPr lang="ru-RU" sz="2000" dirty="0" smtClean="0"/>
              <a:t>.</a:t>
            </a:r>
            <a:r>
              <a:rPr lang="en-US" sz="2000" dirty="0"/>
              <a:t> </a:t>
            </a:r>
            <a:r>
              <a:rPr lang="en-US" sz="2000" dirty="0">
                <a:hlinkClick r:id="rId2"/>
              </a:rPr>
              <a:t>http://</a:t>
            </a:r>
            <a:r>
              <a:rPr lang="en-US" sz="2000" dirty="0" smtClean="0">
                <a:hlinkClick r:id="rId2"/>
              </a:rPr>
              <a:t>ozp.instrao.ru/images/nomera/OZP_4.1.61.2019.pdf</a:t>
            </a:r>
            <a:r>
              <a:rPr lang="ru-RU" sz="2000" dirty="0" smtClean="0"/>
              <a:t> 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000" i="1" dirty="0"/>
              <a:t>Логинова</a:t>
            </a:r>
            <a:r>
              <a:rPr lang="ru-RU" sz="2000" dirty="0"/>
              <a:t> </a:t>
            </a:r>
            <a:r>
              <a:rPr lang="ru-RU" sz="2000" i="1" dirty="0"/>
              <a:t>О.</a:t>
            </a:r>
            <a:r>
              <a:rPr lang="ru-RU" sz="2000" dirty="0"/>
              <a:t> </a:t>
            </a:r>
            <a:r>
              <a:rPr lang="ru-RU" sz="2000" i="1" dirty="0"/>
              <a:t>Б., Авдеенко</a:t>
            </a:r>
            <a:r>
              <a:rPr lang="en-US" sz="2000" i="1" dirty="0"/>
              <a:t> </a:t>
            </a:r>
            <a:r>
              <a:rPr lang="ru-RU" sz="2000" i="1" dirty="0"/>
              <a:t>Н.</a:t>
            </a:r>
            <a:r>
              <a:rPr lang="en-US" sz="2000" i="1" dirty="0"/>
              <a:t> </a:t>
            </a:r>
            <a:r>
              <a:rPr lang="ru-RU" sz="2000" i="1" dirty="0"/>
              <a:t>А., Яковлева</a:t>
            </a:r>
            <a:r>
              <a:rPr lang="en-US" sz="2000" i="1" dirty="0"/>
              <a:t> </a:t>
            </a:r>
            <a:r>
              <a:rPr lang="ru-RU" sz="2000" i="1" dirty="0"/>
              <a:t>С.</a:t>
            </a:r>
            <a:r>
              <a:rPr lang="en-US" sz="2000" i="1" dirty="0"/>
              <a:t> </a:t>
            </a:r>
            <a:r>
              <a:rPr lang="ru-RU" sz="2000" i="1" dirty="0"/>
              <a:t>Г. </a:t>
            </a:r>
            <a:r>
              <a:rPr lang="ru-RU" sz="2000" dirty="0"/>
              <a:t>и др. Проект «Мониторинг формирования функциональной грамотности». Креативное мышление: первые результаты// Отечественная и зарубежная педагогика. 2020. № 2, том 2. С. 132–155</a:t>
            </a:r>
            <a:r>
              <a:rPr lang="ru-RU" sz="2000" dirty="0" smtClean="0"/>
              <a:t>.</a:t>
            </a:r>
            <a:r>
              <a:rPr lang="en-US" sz="2000" dirty="0"/>
              <a:t> </a:t>
            </a:r>
            <a:r>
              <a:rPr lang="en-US" sz="2000" dirty="0">
                <a:hlinkClick r:id="rId3"/>
              </a:rPr>
              <a:t>http://</a:t>
            </a:r>
            <a:r>
              <a:rPr lang="en-US" sz="2000" dirty="0" smtClean="0">
                <a:hlinkClick r:id="rId3"/>
              </a:rPr>
              <a:t>ozp.instrao.ru/images/2020/OZP_2_2_70_2020.pdf</a:t>
            </a:r>
            <a:r>
              <a:rPr lang="ru-RU" sz="2000" dirty="0" smtClean="0"/>
              <a:t> </a:t>
            </a:r>
            <a:endParaRPr lang="ru-RU" sz="2000" dirty="0"/>
          </a:p>
          <a:p>
            <a:pPr marL="342900" lvl="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000" i="1" dirty="0" smtClean="0"/>
              <a:t>Ковалева</a:t>
            </a:r>
            <a:r>
              <a:rPr lang="ru-RU" sz="2000" i="1" dirty="0"/>
              <a:t> Г. С., Логинова О. Б., Авдеенко Н. А.</a:t>
            </a:r>
            <a:r>
              <a:rPr lang="ru-RU" sz="2000" dirty="0"/>
              <a:t> и др. Креативное мышление. Сборник эталонных заданий. Выпуск 1: учебное пособие для общеобразовательных организаций / под общ. ред. Г. С. Ковалевой, О. Б. Логиновой. М.; СПб.: Просвещение, 2020. – 126 с.</a:t>
            </a:r>
          </a:p>
          <a:p>
            <a:pPr marL="342900" lvl="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000" i="1" dirty="0" smtClean="0"/>
              <a:t>Логинова</a:t>
            </a:r>
            <a:r>
              <a:rPr lang="ru-RU" sz="2000" i="1" dirty="0"/>
              <a:t> О. Б., Ковалева Г. С., Авдеенко Н. А.</a:t>
            </a:r>
            <a:r>
              <a:rPr lang="ru-RU" sz="2000" dirty="0"/>
              <a:t> и др. Креативное мышление. Сборник эталонных заданий. </a:t>
            </a:r>
            <a:r>
              <a:rPr lang="ru-RU" sz="2000" spc="-30" dirty="0"/>
              <a:t>Выпуск 2/ под общ. ред. Г. С. Ковалевой, О. Б. Логиновой. М.; СПб.: Просвещение, 2021. – 158 с.</a:t>
            </a:r>
          </a:p>
          <a:p>
            <a:pPr marL="342900" lvl="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000" dirty="0" smtClean="0"/>
              <a:t>PISA </a:t>
            </a:r>
            <a:r>
              <a:rPr lang="en-US" sz="2000" dirty="0"/>
              <a:t>2021 Creative Thinking Framework (Third Draft). OECD</a:t>
            </a:r>
            <a:r>
              <a:rPr lang="ru-RU" sz="2000" dirty="0"/>
              <a:t>, 2019, 56</a:t>
            </a:r>
            <a:r>
              <a:rPr lang="en-US" sz="2000" dirty="0"/>
              <a:t>p</a:t>
            </a:r>
            <a:r>
              <a:rPr lang="ru-RU" sz="2000" dirty="0"/>
              <a:t>. </a:t>
            </a:r>
            <a:r>
              <a:rPr lang="en-US" sz="2000" u="sng" dirty="0">
                <a:hlinkClick r:id="rId4"/>
              </a:rPr>
              <a:t>https</a:t>
            </a:r>
            <a:r>
              <a:rPr lang="ru-RU" sz="2000" u="sng" dirty="0">
                <a:hlinkClick r:id="rId4"/>
              </a:rPr>
              <a:t>://</a:t>
            </a:r>
            <a:r>
              <a:rPr lang="en-US" sz="2000" u="sng" dirty="0">
                <a:hlinkClick r:id="rId4"/>
              </a:rPr>
              <a:t>www</a:t>
            </a:r>
            <a:r>
              <a:rPr lang="ru-RU" sz="2000" u="sng" dirty="0">
                <a:hlinkClick r:id="rId4"/>
              </a:rPr>
              <a:t>.</a:t>
            </a:r>
            <a:r>
              <a:rPr lang="en-US" sz="2000" u="sng" dirty="0" err="1">
                <a:hlinkClick r:id="rId4"/>
              </a:rPr>
              <a:t>oecd</a:t>
            </a:r>
            <a:r>
              <a:rPr lang="ru-RU" sz="2000" u="sng" dirty="0">
                <a:hlinkClick r:id="rId4"/>
              </a:rPr>
              <a:t>.</a:t>
            </a:r>
            <a:r>
              <a:rPr lang="en-US" sz="2000" u="sng" dirty="0">
                <a:hlinkClick r:id="rId4"/>
              </a:rPr>
              <a:t>org</a:t>
            </a:r>
            <a:r>
              <a:rPr lang="ru-RU" sz="2000" u="sng" dirty="0">
                <a:hlinkClick r:id="rId4"/>
              </a:rPr>
              <a:t>/</a:t>
            </a:r>
            <a:r>
              <a:rPr lang="en-US" sz="2000" u="sng" dirty="0" err="1">
                <a:hlinkClick r:id="rId4"/>
              </a:rPr>
              <a:t>pisa</a:t>
            </a:r>
            <a:r>
              <a:rPr lang="ru-RU" sz="2000" u="sng" dirty="0">
                <a:hlinkClick r:id="rId4"/>
              </a:rPr>
              <a:t>/</a:t>
            </a:r>
            <a:r>
              <a:rPr lang="en-US" sz="2000" u="sng" dirty="0">
                <a:hlinkClick r:id="rId4"/>
              </a:rPr>
              <a:t>publications</a:t>
            </a:r>
            <a:r>
              <a:rPr lang="ru-RU" sz="2000" u="sng" dirty="0">
                <a:hlinkClick r:id="rId4"/>
              </a:rPr>
              <a:t>/</a:t>
            </a:r>
            <a:r>
              <a:rPr lang="en-US" sz="2000" u="sng" dirty="0">
                <a:hlinkClick r:id="rId4"/>
              </a:rPr>
              <a:t>PISA</a:t>
            </a:r>
            <a:r>
              <a:rPr lang="ru-RU" sz="2000" u="sng" dirty="0">
                <a:hlinkClick r:id="rId4"/>
              </a:rPr>
              <a:t>-2021-</a:t>
            </a:r>
            <a:r>
              <a:rPr lang="en-US" sz="2000" u="sng" dirty="0">
                <a:hlinkClick r:id="rId4"/>
              </a:rPr>
              <a:t>creative</a:t>
            </a:r>
            <a:r>
              <a:rPr lang="ru-RU" sz="2000" u="sng" dirty="0">
                <a:hlinkClick r:id="rId4"/>
              </a:rPr>
              <a:t>-</a:t>
            </a:r>
            <a:r>
              <a:rPr lang="en-US" sz="2000" u="sng" dirty="0">
                <a:hlinkClick r:id="rId4"/>
              </a:rPr>
              <a:t>thinking</a:t>
            </a:r>
            <a:r>
              <a:rPr lang="ru-RU" sz="2000" u="sng" dirty="0">
                <a:hlinkClick r:id="rId4"/>
              </a:rPr>
              <a:t>-</a:t>
            </a:r>
            <a:r>
              <a:rPr lang="en-US" sz="2000" u="sng" dirty="0">
                <a:hlinkClick r:id="rId4"/>
              </a:rPr>
              <a:t>framework</a:t>
            </a:r>
            <a:r>
              <a:rPr lang="ru-RU" sz="2000" u="sng" dirty="0">
                <a:hlinkClick r:id="rId4"/>
              </a:rPr>
              <a:t>.</a:t>
            </a:r>
            <a:r>
              <a:rPr lang="en-US" sz="2000" u="sng" dirty="0" err="1">
                <a:hlinkClick r:id="rId4"/>
              </a:rPr>
              <a:t>pdf</a:t>
            </a:r>
            <a:r>
              <a:rPr lang="ru-RU" sz="2000" dirty="0"/>
              <a:t>], дата обращения 21.09.2021.</a:t>
            </a:r>
          </a:p>
        </p:txBody>
      </p:sp>
    </p:spTree>
    <p:extLst>
      <p:ext uri="{BB962C8B-B14F-4D97-AF65-F5344CB8AC3E}">
        <p14:creationId xmlns:p14="http://schemas.microsoft.com/office/powerpoint/2010/main" val="428495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39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rmAutofit fontScale="90000"/>
          </a:bodyPr>
          <a:lstStyle/>
          <a:p>
            <a:pPr algn="l"/>
            <a:r>
              <a:rPr lang="ru-RU" sz="2800" cap="all" dirty="0" smtClean="0">
                <a:solidFill>
                  <a:schemeClr val="accent4"/>
                </a:solidFill>
              </a:rPr>
              <a:t>Дополнительные материалы для организации занятий с педагогами</a:t>
            </a:r>
            <a:endParaRPr lang="ru-RU" sz="2800" cap="all" dirty="0">
              <a:solidFill>
                <a:schemeClr val="accent4"/>
              </a:solidFill>
            </a:endParaRPr>
          </a:p>
        </p:txBody>
      </p:sp>
      <p:sp>
        <p:nvSpPr>
          <p:cNvPr id="6" name="Текст 1"/>
          <p:cNvSpPr txBox="1">
            <a:spLocks/>
          </p:cNvSpPr>
          <p:nvPr/>
        </p:nvSpPr>
        <p:spPr>
          <a:xfrm>
            <a:off x="290619" y="1028700"/>
            <a:ext cx="11520000" cy="569595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290619" y="874977"/>
            <a:ext cx="6870405" cy="1255728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b="1" i="1" dirty="0" smtClean="0">
                <a:solidFill>
                  <a:schemeClr val="accent4"/>
                </a:solidFill>
              </a:rPr>
              <a:t>Цель: познакомиться с особенностями и характеристиками заданий, научиться оценивать качество заданий и ситуаций</a:t>
            </a:r>
            <a:endParaRPr lang="ru-RU" sz="2800" i="1" dirty="0">
              <a:solidFill>
                <a:schemeClr val="accent4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8" t="21968" r="63428" b="53665"/>
          <a:stretch/>
        </p:blipFill>
        <p:spPr bwMode="auto">
          <a:xfrm>
            <a:off x="290617" y="2237579"/>
            <a:ext cx="6912000" cy="43332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1" r="76375" b="5777"/>
          <a:stretch/>
        </p:blipFill>
        <p:spPr bwMode="auto">
          <a:xfrm>
            <a:off x="7813964" y="874978"/>
            <a:ext cx="3996655" cy="5695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825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35012"/>
          </a:xfrm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Круг обсуждаемых вопросов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40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9100" y="1279763"/>
            <a:ext cx="11520000" cy="1260000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/>
            </a:pPr>
            <a:r>
              <a:rPr lang="ru-RU" sz="2800" dirty="0" smtClean="0">
                <a:solidFill>
                  <a:srgbClr val="7030A0"/>
                </a:solidFill>
              </a:rPr>
              <a:t>Традиционные </a:t>
            </a:r>
            <a:r>
              <a:rPr lang="ru-RU" sz="2800" dirty="0">
                <a:solidFill>
                  <a:srgbClr val="7030A0"/>
                </a:solidFill>
              </a:rPr>
              <a:t>академические учебные задания и задания для формирования и оценки функциональной грамотности.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9100" y="3005920"/>
            <a:ext cx="11520000" cy="1260000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lvl="0" indent="-180000">
              <a:buFont typeface="+mj-lt"/>
              <a:buAutoNum type="arabicPeriod" startAt="2"/>
            </a:pPr>
            <a:r>
              <a:rPr lang="ru-RU" sz="2800" dirty="0">
                <a:solidFill>
                  <a:srgbClr val="7030A0"/>
                </a:solidFill>
              </a:rPr>
              <a:t>Сравнительный анализ заданий: </a:t>
            </a:r>
            <a:r>
              <a:rPr lang="ru-RU" sz="2800" dirty="0" smtClean="0">
                <a:solidFill>
                  <a:srgbClr val="7030A0"/>
                </a:solidFill>
              </a:rPr>
              <a:t>практикум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3850" y="4663839"/>
            <a:ext cx="11520000" cy="9000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lvl="0" indent="-180000">
              <a:buFont typeface="+mj-lt"/>
              <a:buAutoNum type="arabicPeriod" startAt="3"/>
            </a:pPr>
            <a:r>
              <a:rPr lang="ru-RU" sz="3600" b="1" dirty="0">
                <a:solidFill>
                  <a:schemeClr val="bg1"/>
                </a:solidFill>
              </a:rPr>
              <a:t>Организация методической поддержки в регионе</a:t>
            </a:r>
          </a:p>
        </p:txBody>
      </p:sp>
    </p:spTree>
    <p:extLst>
      <p:ext uri="{BB962C8B-B14F-4D97-AF65-F5344CB8AC3E}">
        <p14:creationId xmlns:p14="http://schemas.microsoft.com/office/powerpoint/2010/main" val="292400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3940" y="2186224"/>
            <a:ext cx="10363200" cy="1362075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solidFill>
                  <a:schemeClr val="accent4"/>
                </a:solidFill>
              </a:rPr>
              <a:t>СВЕТА</a:t>
            </a:r>
            <a:endParaRPr lang="ru-RU" sz="5400" dirty="0">
              <a:solidFill>
                <a:schemeClr val="accent4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41</a:t>
            </a:fld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805" y="1163780"/>
            <a:ext cx="9678389" cy="535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09600" y="274638"/>
            <a:ext cx="10972800" cy="7350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 smtClean="0">
                <a:solidFill>
                  <a:srgbClr val="7030A0"/>
                </a:solidFill>
              </a:rPr>
              <a:t>Яковлева Светлана </a:t>
            </a:r>
            <a:r>
              <a:rPr lang="ru-RU" sz="2800" dirty="0" err="1" smtClean="0">
                <a:solidFill>
                  <a:srgbClr val="7030A0"/>
                </a:solidFill>
              </a:rPr>
              <a:t>геннадиевна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36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86438" y="1913092"/>
            <a:ext cx="10363200" cy="1362075"/>
          </a:xfrm>
        </p:spPr>
        <p:txBody>
          <a:bodyPr/>
          <a:lstStyle/>
          <a:p>
            <a:r>
              <a:rPr lang="ru-RU" dirty="0" smtClean="0">
                <a:solidFill>
                  <a:schemeClr val="accent4"/>
                </a:solidFill>
              </a:rPr>
              <a:t>Спасибо за внимание!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879956" y="4018539"/>
            <a:ext cx="10363200" cy="1500187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4"/>
                </a:solidFill>
              </a:rPr>
              <a:t>Ольга Логинова </a:t>
            </a:r>
            <a:r>
              <a:rPr lang="en-US" sz="4000" dirty="0" smtClean="0">
                <a:solidFill>
                  <a:schemeClr val="accent4"/>
                </a:solidFill>
                <a:hlinkClick r:id="rId2"/>
              </a:rPr>
              <a:t>olg9527@yandex.ru</a:t>
            </a:r>
            <a:endParaRPr lang="en-US" sz="4000" dirty="0" smtClean="0">
              <a:solidFill>
                <a:schemeClr val="accent4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57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3863</TotalTime>
  <Words>3131</Words>
  <Application>Microsoft Office PowerPoint</Application>
  <PresentationFormat>Произвольный</PresentationFormat>
  <Paragraphs>448</Paragraphs>
  <Slides>42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3" baseType="lpstr">
      <vt:lpstr>Тема Office</vt:lpstr>
      <vt:lpstr>Креативное мышление</vt:lpstr>
      <vt:lpstr>Презентация PowerPoint</vt:lpstr>
      <vt:lpstr>Маршрут по теме</vt:lpstr>
      <vt:lpstr>Презентация PowerPoint</vt:lpstr>
      <vt:lpstr>Презентация PowerPoint</vt:lpstr>
      <vt:lpstr>Круг обсуждаемых вопросов</vt:lpstr>
      <vt:lpstr>Круг обсуждаемых вопросов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Круг обсуждаемых вопросов</vt:lpstr>
      <vt:lpstr>Презентация PowerPoint</vt:lpstr>
      <vt:lpstr> Объясняем, применяя биологические знания в новой ситуации  3% выполнения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вопросы слушателям: определите характер задания</vt:lpstr>
      <vt:lpstr>вопросы слушателям: определите характер задания</vt:lpstr>
      <vt:lpstr>вопросы слушателям: определите характер задания</vt:lpstr>
      <vt:lpstr>вопросы слушателям: определите характер задания</vt:lpstr>
      <vt:lpstr>вопросы слушателям: определите характер задания</vt:lpstr>
      <vt:lpstr>вопросы слушателям: прочтите введение и определите характер последующих заданий</vt:lpstr>
      <vt:lpstr>вопросы слушателям: определите характер задания</vt:lpstr>
      <vt:lpstr>вопросы слушателям: определите характер задания</vt:lpstr>
      <vt:lpstr>Презентация PowerPoint</vt:lpstr>
      <vt:lpstr>Презентация PowerPoint</vt:lpstr>
      <vt:lpstr>вопросы слушателям: подводим итоги</vt:lpstr>
      <vt:lpstr>Задание на дом</vt:lpstr>
      <vt:lpstr>литература</vt:lpstr>
      <vt:lpstr>Дополнительные материалы для организации занятий с педагогами</vt:lpstr>
      <vt:lpstr>Круг обсуждаемых вопросов</vt:lpstr>
      <vt:lpstr>СВЕТА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Логинова О.Б.</dc:creator>
  <cp:keywords>Креативное мышление</cp:keywords>
  <cp:lastModifiedBy>Ольга</cp:lastModifiedBy>
  <cp:revision>335</cp:revision>
  <dcterms:created xsi:type="dcterms:W3CDTF">2020-08-28T07:24:46Z</dcterms:created>
  <dcterms:modified xsi:type="dcterms:W3CDTF">2021-10-08T07:40:00Z</dcterms:modified>
</cp:coreProperties>
</file>